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notesSlides/notesSlide8.xml" ContentType="application/vnd.openxmlformats-officedocument.presentationml.notesSlide+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7" r:id="rId2"/>
    <p:sldId id="260" r:id="rId3"/>
    <p:sldId id="259" r:id="rId4"/>
    <p:sldId id="2309" r:id="rId5"/>
    <p:sldId id="262" r:id="rId6"/>
    <p:sldId id="263" r:id="rId7"/>
    <p:sldId id="264" r:id="rId8"/>
    <p:sldId id="265" r:id="rId9"/>
    <p:sldId id="267" r:id="rId10"/>
    <p:sldId id="266" r:id="rId11"/>
    <p:sldId id="268" r:id="rId12"/>
    <p:sldId id="273" r:id="rId13"/>
    <p:sldId id="274" r:id="rId14"/>
    <p:sldId id="275" r:id="rId15"/>
    <p:sldId id="334" r:id="rId16"/>
    <p:sldId id="335" r:id="rId17"/>
    <p:sldId id="336" r:id="rId18"/>
    <p:sldId id="2301" r:id="rId19"/>
    <p:sldId id="337" r:id="rId20"/>
    <p:sldId id="338" r:id="rId21"/>
    <p:sldId id="278" r:id="rId22"/>
    <p:sldId id="279" r:id="rId23"/>
    <p:sldId id="280" r:id="rId24"/>
    <p:sldId id="281" r:id="rId25"/>
    <p:sldId id="282" r:id="rId26"/>
    <p:sldId id="283" r:id="rId27"/>
    <p:sldId id="284" r:id="rId28"/>
    <p:sldId id="2310" r:id="rId29"/>
    <p:sldId id="285" r:id="rId30"/>
    <p:sldId id="286" r:id="rId31"/>
    <p:sldId id="405" r:id="rId32"/>
    <p:sldId id="288" r:id="rId33"/>
    <p:sldId id="2302" r:id="rId34"/>
    <p:sldId id="2313" r:id="rId35"/>
    <p:sldId id="2304" r:id="rId36"/>
    <p:sldId id="2315" r:id="rId37"/>
    <p:sldId id="2316" r:id="rId38"/>
    <p:sldId id="2317" r:id="rId39"/>
    <p:sldId id="301" r:id="rId40"/>
    <p:sldId id="2306" r:id="rId41"/>
    <p:sldId id="2307" r:id="rId42"/>
    <p:sldId id="2308" r:id="rId43"/>
    <p:sldId id="312" r:id="rId44"/>
    <p:sldId id="313" r:id="rId45"/>
    <p:sldId id="314" r:id="rId46"/>
    <p:sldId id="315" r:id="rId47"/>
    <p:sldId id="316" r:id="rId48"/>
    <p:sldId id="317" r:id="rId49"/>
    <p:sldId id="318" r:id="rId50"/>
    <p:sldId id="344" r:id="rId51"/>
    <p:sldId id="345" r:id="rId52"/>
    <p:sldId id="346" r:id="rId53"/>
    <p:sldId id="347" r:id="rId54"/>
    <p:sldId id="319" r:id="rId55"/>
    <p:sldId id="320" r:id="rId56"/>
    <p:sldId id="321" r:id="rId57"/>
    <p:sldId id="322" r:id="rId58"/>
    <p:sldId id="323" r:id="rId59"/>
    <p:sldId id="324" r:id="rId60"/>
    <p:sldId id="325" r:id="rId61"/>
    <p:sldId id="326" r:id="rId62"/>
    <p:sldId id="348" r:id="rId63"/>
    <p:sldId id="349" r:id="rId64"/>
    <p:sldId id="350" r:id="rId65"/>
    <p:sldId id="351" r:id="rId66"/>
    <p:sldId id="327"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77C810-7DE5-0291-1BAA-E803064F486D}" name="Dustin Raymie" initials="DR" userId="S::Dustin.Raymie@bcbsks.com::24ba2afa-344c-4683-b703-49d78a87d3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els, Mary" initials="MM [2]" lastIdx="18" clrIdx="2">
    <p:extLst>
      <p:ext uri="{19B8F6BF-5375-455C-9EA6-DF929625EA0E}">
        <p15:presenceInfo xmlns:p15="http://schemas.microsoft.com/office/powerpoint/2012/main" userId="S::AA02245@ad.wellpoint.com::2d549fdc-cc90-4b4c-a665-ec1d0d5738cb" providerId="AD"/>
      </p:ext>
    </p:extLst>
  </p:cmAuthor>
  <p:cmAuthor id="1" name="Michels, Mary" initials="MM" lastIdx="51" clrIdx="1">
    <p:extLst>
      <p:ext uri="{19B8F6BF-5375-455C-9EA6-DF929625EA0E}">
        <p15:presenceInfo xmlns:p15="http://schemas.microsoft.com/office/powerpoint/2012/main" userId="S-1-5-21-1292428093-484763869-725345543-282854" providerId="AD"/>
      </p:ext>
    </p:extLst>
  </p:cmAuthor>
  <p:cmAuthor id="8" name="BROWNE, NANCY" initials="BN" lastIdx="12" clrIdx="3">
    <p:extLst>
      <p:ext uri="{19B8F6BF-5375-455C-9EA6-DF929625EA0E}">
        <p15:presenceInfo xmlns:p15="http://schemas.microsoft.com/office/powerpoint/2012/main" userId="S::brownnn@ad.wellpoint.com::8a094d7d-ab49-4a78-8f7c-13666a3b16d9" providerId="AD"/>
      </p:ext>
    </p:extLst>
  </p:cmAuthor>
  <p:cmAuthor id="6" name="Aguilar, Michael" initials="AM" lastIdx="1" clrIdx="0">
    <p:extLst>
      <p:ext uri="{19B8F6BF-5375-455C-9EA6-DF929625EA0E}">
        <p15:presenceInfo xmlns:p15="http://schemas.microsoft.com/office/powerpoint/2012/main" userId="S-1-5-21-1292428093-484763869-725345543-54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6FF"/>
    <a:srgbClr val="CCECFF"/>
    <a:srgbClr val="64B2E8"/>
    <a:srgbClr val="F59A5F"/>
    <a:srgbClr val="3795D8"/>
    <a:srgbClr val="A7DBFF"/>
    <a:srgbClr val="0776C7"/>
    <a:srgbClr val="0576FF"/>
    <a:srgbClr val="0978C8"/>
    <a:srgbClr val="2A8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5" autoAdjust="0"/>
    <p:restoredTop sz="96517" autoAdjust="0"/>
  </p:normalViewPr>
  <p:slideViewPr>
    <p:cSldViewPr snapToGrid="0">
      <p:cViewPr varScale="1">
        <p:scale>
          <a:sx n="160" d="100"/>
          <a:sy n="160" d="100"/>
        </p:scale>
        <p:origin x="21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47114-2859-4118-9276-A9CCF5861A05}" type="doc">
      <dgm:prSet loTypeId="urn:microsoft.com/office/officeart/2005/8/layout/vProcess5" loCatId="process" qsTypeId="urn:microsoft.com/office/officeart/2005/8/quickstyle/simple5" qsCatId="simple" csTypeId="urn:microsoft.com/office/officeart/2005/8/colors/colorful3" csCatId="colorful" phldr="1"/>
      <dgm:spPr/>
    </dgm:pt>
    <dgm:pt modelId="{71C87757-4932-4742-9CD7-9588367D665C}">
      <dgm:prSet phldrT="[Text]"/>
      <dgm:spPr>
        <a:xfrm>
          <a:off x="0" y="0"/>
          <a:ext cx="3990973" cy="759968"/>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a:solidFill>
                <a:sysClr val="window" lastClr="FFFFFF"/>
              </a:solidFill>
              <a:latin typeface="Calibri"/>
              <a:ea typeface="+mn-ea"/>
              <a:cs typeface="+mn-cs"/>
            </a:rPr>
            <a:t>Deductible</a:t>
          </a:r>
          <a:endParaRPr lang="en-US" dirty="0">
            <a:solidFill>
              <a:sysClr val="window" lastClr="FFFFFF"/>
            </a:solidFill>
            <a:latin typeface="Calibri"/>
            <a:ea typeface="+mn-ea"/>
            <a:cs typeface="+mn-cs"/>
          </a:endParaRPr>
        </a:p>
      </dgm:t>
    </dgm:pt>
    <dgm:pt modelId="{578B689D-86D6-45B8-A345-B7C14DF5404A}" type="parTrans" cxnId="{CEDBE3D5-B154-430A-A2F0-665B64B63D55}">
      <dgm:prSet/>
      <dgm:spPr/>
      <dgm:t>
        <a:bodyPr/>
        <a:lstStyle/>
        <a:p>
          <a:endParaRPr lang="en-US"/>
        </a:p>
      </dgm:t>
    </dgm:pt>
    <dgm:pt modelId="{7197C8D6-B0EB-4F97-8908-899B8821E29D}" type="sibTrans" cxnId="{CEDBE3D5-B154-430A-A2F0-665B64B63D55}">
      <dgm:prSet/>
      <dgm:spPr>
        <a:xfrm>
          <a:off x="3496994" y="582066"/>
          <a:ext cx="493979" cy="493979"/>
        </a:xfr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51A83A65-22FC-4C76-B9B0-E6EFE06325FC}">
      <dgm:prSet phldrT="[Text]"/>
      <dgm:spPr>
        <a:xfrm>
          <a:off x="334244" y="898144"/>
          <a:ext cx="3990973" cy="759968"/>
        </a:xfr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a:solidFill>
                <a:sysClr val="window" lastClr="FFFFFF"/>
              </a:solidFill>
              <a:latin typeface="Calibri"/>
              <a:ea typeface="+mn-ea"/>
              <a:cs typeface="+mn-cs"/>
            </a:rPr>
            <a:t>Initial Coverage</a:t>
          </a:r>
        </a:p>
      </dgm:t>
    </dgm:pt>
    <dgm:pt modelId="{77D69D12-DBC4-414A-8205-963001659991}" type="parTrans" cxnId="{A5555616-E738-4A5B-B8A7-C5243C164667}">
      <dgm:prSet/>
      <dgm:spPr/>
      <dgm:t>
        <a:bodyPr/>
        <a:lstStyle/>
        <a:p>
          <a:endParaRPr lang="en-US"/>
        </a:p>
      </dgm:t>
    </dgm:pt>
    <dgm:pt modelId="{8F59112F-44FC-4496-800E-B456BA8ADE2C}" type="sibTrans" cxnId="{A5555616-E738-4A5B-B8A7-C5243C164667}">
      <dgm:prSet/>
      <dgm:spPr>
        <a:xfrm>
          <a:off x="3831238" y="1480210"/>
          <a:ext cx="493979" cy="493979"/>
        </a:xfrm>
        <a:solidFill>
          <a:srgbClr val="9BBB59">
            <a:tint val="40000"/>
            <a:alpha val="90000"/>
            <a:hueOff val="5358427"/>
            <a:satOff val="-6896"/>
            <a:lumOff val="-537"/>
            <a:alphaOff val="0"/>
          </a:srgbClr>
        </a:solidFill>
        <a:ln w="9525" cap="flat" cmpd="sng" algn="ctr">
          <a:solidFill>
            <a:srgbClr val="9BBB59">
              <a:tint val="40000"/>
              <a:alpha val="90000"/>
              <a:hueOff val="5358427"/>
              <a:satOff val="-6896"/>
              <a:lumOff val="-537"/>
              <a:alphaOff val="0"/>
            </a:srgbClr>
          </a:solidFill>
          <a:prstDash val="solid"/>
        </a:ln>
        <a:effectLst>
          <a:outerShdw blurRad="40000" dist="23000" dir="5400000" rotWithShape="0">
            <a:srgbClr val="000000">
              <a:alpha val="35000"/>
            </a:srgbClr>
          </a:outerShdw>
        </a:effectLst>
      </dgm:spPr>
      <dgm:t>
        <a:bodyPr/>
        <a:lstStyle/>
        <a:p>
          <a:endParaRPr lang="en-US">
            <a:solidFill>
              <a:sysClr val="windowText" lastClr="000000">
                <a:hueOff val="0"/>
                <a:satOff val="0"/>
                <a:lumOff val="0"/>
                <a:alphaOff val="0"/>
              </a:sysClr>
            </a:solidFill>
            <a:latin typeface="Calibri"/>
            <a:ea typeface="+mn-ea"/>
            <a:cs typeface="+mn-cs"/>
          </a:endParaRPr>
        </a:p>
      </dgm:t>
    </dgm:pt>
    <dgm:pt modelId="{ED9D9A83-82A0-46D0-9B5F-778B07156604}" type="pres">
      <dgm:prSet presAssocID="{7A747114-2859-4118-9276-A9CCF5861A05}" presName="outerComposite" presStyleCnt="0">
        <dgm:presLayoutVars>
          <dgm:chMax val="5"/>
          <dgm:dir/>
          <dgm:resizeHandles val="exact"/>
        </dgm:presLayoutVars>
      </dgm:prSet>
      <dgm:spPr/>
    </dgm:pt>
    <dgm:pt modelId="{F17C2A40-B53B-4D40-BEA5-7474606449A1}" type="pres">
      <dgm:prSet presAssocID="{7A747114-2859-4118-9276-A9CCF5861A05}" presName="dummyMaxCanvas" presStyleCnt="0">
        <dgm:presLayoutVars/>
      </dgm:prSet>
      <dgm:spPr/>
    </dgm:pt>
    <dgm:pt modelId="{1E1BFBA6-0389-4833-9CDB-B59D5A1E3E8D}" type="pres">
      <dgm:prSet presAssocID="{7A747114-2859-4118-9276-A9CCF5861A05}" presName="TwoNodes_1" presStyleLbl="node1" presStyleIdx="0" presStyleCnt="2">
        <dgm:presLayoutVars>
          <dgm:bulletEnabled val="1"/>
        </dgm:presLayoutVars>
      </dgm:prSet>
      <dgm:spPr/>
    </dgm:pt>
    <dgm:pt modelId="{645BDAC5-D63F-4C22-B98B-1335AC296E0F}" type="pres">
      <dgm:prSet presAssocID="{7A747114-2859-4118-9276-A9CCF5861A05}" presName="TwoNodes_2" presStyleLbl="node1" presStyleIdx="1" presStyleCnt="2">
        <dgm:presLayoutVars>
          <dgm:bulletEnabled val="1"/>
        </dgm:presLayoutVars>
      </dgm:prSet>
      <dgm:spPr/>
    </dgm:pt>
    <dgm:pt modelId="{08898B56-0570-4900-B61A-89F21F93C9BB}" type="pres">
      <dgm:prSet presAssocID="{7A747114-2859-4118-9276-A9CCF5861A05}" presName="TwoConn_1-2" presStyleLbl="fgAccFollowNode1" presStyleIdx="0" presStyleCnt="1">
        <dgm:presLayoutVars>
          <dgm:bulletEnabled val="1"/>
        </dgm:presLayoutVars>
      </dgm:prSet>
      <dgm:spPr/>
    </dgm:pt>
    <dgm:pt modelId="{03FB6DD6-D2ED-482D-8815-7EA5C7042223}" type="pres">
      <dgm:prSet presAssocID="{7A747114-2859-4118-9276-A9CCF5861A05}" presName="TwoNodes_1_text" presStyleLbl="node1" presStyleIdx="1" presStyleCnt="2">
        <dgm:presLayoutVars>
          <dgm:bulletEnabled val="1"/>
        </dgm:presLayoutVars>
      </dgm:prSet>
      <dgm:spPr/>
    </dgm:pt>
    <dgm:pt modelId="{8F8D305D-99FE-4902-B214-D1A4746F138B}" type="pres">
      <dgm:prSet presAssocID="{7A747114-2859-4118-9276-A9CCF5861A05}" presName="TwoNodes_2_text" presStyleLbl="node1" presStyleIdx="1" presStyleCnt="2">
        <dgm:presLayoutVars>
          <dgm:bulletEnabled val="1"/>
        </dgm:presLayoutVars>
      </dgm:prSet>
      <dgm:spPr/>
    </dgm:pt>
  </dgm:ptLst>
  <dgm:cxnLst>
    <dgm:cxn modelId="{A5555616-E738-4A5B-B8A7-C5243C164667}" srcId="{7A747114-2859-4118-9276-A9CCF5861A05}" destId="{51A83A65-22FC-4C76-B9B0-E6EFE06325FC}" srcOrd="1" destOrd="0" parTransId="{77D69D12-DBC4-414A-8205-963001659991}" sibTransId="{8F59112F-44FC-4496-800E-B456BA8ADE2C}"/>
    <dgm:cxn modelId="{A1F5DB1D-FA7F-461B-BCAF-398D1FA2BBD6}" type="presOf" srcId="{51A83A65-22FC-4C76-B9B0-E6EFE06325FC}" destId="{8F8D305D-99FE-4902-B214-D1A4746F138B}" srcOrd="1" destOrd="0" presId="urn:microsoft.com/office/officeart/2005/8/layout/vProcess5"/>
    <dgm:cxn modelId="{819BA154-44A7-4E24-914F-6742EF56814B}" type="presOf" srcId="{7A747114-2859-4118-9276-A9CCF5861A05}" destId="{ED9D9A83-82A0-46D0-9B5F-778B07156604}" srcOrd="0" destOrd="0" presId="urn:microsoft.com/office/officeart/2005/8/layout/vProcess5"/>
    <dgm:cxn modelId="{CF87807B-0FC3-46A7-93CB-5AAF48B79BCE}" type="presOf" srcId="{71C87757-4932-4742-9CD7-9588367D665C}" destId="{03FB6DD6-D2ED-482D-8815-7EA5C7042223}" srcOrd="1" destOrd="0" presId="urn:microsoft.com/office/officeart/2005/8/layout/vProcess5"/>
    <dgm:cxn modelId="{1E94A69A-69A5-426C-8E8C-A3177263F390}" type="presOf" srcId="{51A83A65-22FC-4C76-B9B0-E6EFE06325FC}" destId="{645BDAC5-D63F-4C22-B98B-1335AC296E0F}" srcOrd="0" destOrd="0" presId="urn:microsoft.com/office/officeart/2005/8/layout/vProcess5"/>
    <dgm:cxn modelId="{039FCFAE-5833-45D8-8482-96ADEB629F2C}" type="presOf" srcId="{7197C8D6-B0EB-4F97-8908-899B8821E29D}" destId="{08898B56-0570-4900-B61A-89F21F93C9BB}" srcOrd="0" destOrd="0" presId="urn:microsoft.com/office/officeart/2005/8/layout/vProcess5"/>
    <dgm:cxn modelId="{580742C2-84CA-455D-9D9B-2A7DF1569441}" type="presOf" srcId="{71C87757-4932-4742-9CD7-9588367D665C}" destId="{1E1BFBA6-0389-4833-9CDB-B59D5A1E3E8D}" srcOrd="0" destOrd="0" presId="urn:microsoft.com/office/officeart/2005/8/layout/vProcess5"/>
    <dgm:cxn modelId="{CEDBE3D5-B154-430A-A2F0-665B64B63D55}" srcId="{7A747114-2859-4118-9276-A9CCF5861A05}" destId="{71C87757-4932-4742-9CD7-9588367D665C}" srcOrd="0" destOrd="0" parTransId="{578B689D-86D6-45B8-A345-B7C14DF5404A}" sibTransId="{7197C8D6-B0EB-4F97-8908-899B8821E29D}"/>
    <dgm:cxn modelId="{E4525344-59AD-4683-99A9-AEDC6EEF4841}" type="presParOf" srcId="{ED9D9A83-82A0-46D0-9B5F-778B07156604}" destId="{F17C2A40-B53B-4D40-BEA5-7474606449A1}" srcOrd="0" destOrd="0" presId="urn:microsoft.com/office/officeart/2005/8/layout/vProcess5"/>
    <dgm:cxn modelId="{B44B99D4-30B9-451E-BA4F-8353512905E4}" type="presParOf" srcId="{ED9D9A83-82A0-46D0-9B5F-778B07156604}" destId="{1E1BFBA6-0389-4833-9CDB-B59D5A1E3E8D}" srcOrd="1" destOrd="0" presId="urn:microsoft.com/office/officeart/2005/8/layout/vProcess5"/>
    <dgm:cxn modelId="{E17F4252-67E3-45EA-880D-1BD648E6EE6D}" type="presParOf" srcId="{ED9D9A83-82A0-46D0-9B5F-778B07156604}" destId="{645BDAC5-D63F-4C22-B98B-1335AC296E0F}" srcOrd="2" destOrd="0" presId="urn:microsoft.com/office/officeart/2005/8/layout/vProcess5"/>
    <dgm:cxn modelId="{36DB37DB-819B-426C-88EE-FC11A5A2C37B}" type="presParOf" srcId="{ED9D9A83-82A0-46D0-9B5F-778B07156604}" destId="{08898B56-0570-4900-B61A-89F21F93C9BB}" srcOrd="3" destOrd="0" presId="urn:microsoft.com/office/officeart/2005/8/layout/vProcess5"/>
    <dgm:cxn modelId="{44C9B84E-0C7E-49F1-8C3C-B8533EAE0AA6}" type="presParOf" srcId="{ED9D9A83-82A0-46D0-9B5F-778B07156604}" destId="{03FB6DD6-D2ED-482D-8815-7EA5C7042223}" srcOrd="4" destOrd="0" presId="urn:microsoft.com/office/officeart/2005/8/layout/vProcess5"/>
    <dgm:cxn modelId="{BE3B22DA-29C0-439E-8FEC-8F3DA3C31A47}" type="presParOf" srcId="{ED9D9A83-82A0-46D0-9B5F-778B07156604}" destId="{8F8D305D-99FE-4902-B214-D1A4746F138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AB30B-79C8-4984-A0EC-AED408338F3B}"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50EB63E-D6D8-4AB3-9481-05186B8E0F12}">
      <dgm:prSet phldrT="[Text]" custT="1"/>
      <dgm:spPr/>
      <dgm:t>
        <a:bodyPr/>
        <a:lstStyle/>
        <a:p>
          <a:r>
            <a:rPr lang="en-US" sz="3200" dirty="0"/>
            <a:t>PDP Plans with the “Plus” Formulary* - Insulin Products</a:t>
          </a:r>
        </a:p>
      </dgm:t>
    </dgm:pt>
    <dgm:pt modelId="{634B264B-64ED-4346-B3BF-0E80B711DFD1}" type="parTrans" cxnId="{19227654-61E3-4709-9A47-1512BBFA3054}">
      <dgm:prSet/>
      <dgm:spPr/>
      <dgm:t>
        <a:bodyPr/>
        <a:lstStyle/>
        <a:p>
          <a:endParaRPr lang="en-US"/>
        </a:p>
      </dgm:t>
    </dgm:pt>
    <dgm:pt modelId="{F7EC5279-675F-49C5-8E78-79ADAE1DE58E}" type="sibTrans" cxnId="{19227654-61E3-4709-9A47-1512BBFA3054}">
      <dgm:prSet/>
      <dgm:spPr/>
      <dgm:t>
        <a:bodyPr/>
        <a:lstStyle/>
        <a:p>
          <a:endParaRPr lang="en-US"/>
        </a:p>
      </dgm:t>
    </dgm:pt>
    <dgm:pt modelId="{CF2B8363-CF18-415E-A5B6-4C85A6CE3469}">
      <dgm:prSet phldrT="[Text]" custT="1"/>
      <dgm:spPr>
        <a:noFill/>
      </dgm:spPr>
      <dgm:t>
        <a:bodyPr/>
        <a:lstStyle/>
        <a:p>
          <a:pPr>
            <a:spcAft>
              <a:spcPts val="0"/>
            </a:spcAft>
          </a:pPr>
          <a:r>
            <a:rPr lang="en-US" sz="2400" dirty="0">
              <a:solidFill>
                <a:schemeClr val="tx1"/>
              </a:solidFill>
            </a:rPr>
            <a:t>Tier 3</a:t>
          </a:r>
        </a:p>
        <a:p>
          <a:pPr>
            <a:spcAft>
              <a:spcPct val="35000"/>
            </a:spcAft>
          </a:pPr>
          <a:r>
            <a:rPr lang="en-US" sz="2400" dirty="0">
              <a:solidFill>
                <a:schemeClr val="tx1"/>
              </a:solidFill>
            </a:rPr>
            <a:t>Preferred Brand</a:t>
          </a:r>
        </a:p>
      </dgm:t>
    </dgm:pt>
    <dgm:pt modelId="{16BCDD5F-4F12-42EF-BBF5-7FF2B6C60507}" type="parTrans" cxnId="{CDD67CB8-06C9-4112-9228-72616DA899BC}">
      <dgm:prSet/>
      <dgm:spPr/>
      <dgm:t>
        <a:bodyPr/>
        <a:lstStyle/>
        <a:p>
          <a:endParaRPr lang="en-US"/>
        </a:p>
      </dgm:t>
    </dgm:pt>
    <dgm:pt modelId="{FBAD3BD5-D8AF-4365-8C8D-61B005996243}" type="sibTrans" cxnId="{CDD67CB8-06C9-4112-9228-72616DA899BC}">
      <dgm:prSet/>
      <dgm:spPr/>
      <dgm:t>
        <a:bodyPr/>
        <a:lstStyle/>
        <a:p>
          <a:endParaRPr lang="en-US"/>
        </a:p>
      </dgm:t>
    </dgm:pt>
    <dgm:pt modelId="{20D1752E-E4D9-4298-848E-1490FB1699BB}">
      <dgm:prSet phldrT="[Text]"/>
      <dgm:spPr>
        <a:solidFill>
          <a:schemeClr val="bg2">
            <a:lumMod val="20000"/>
            <a:lumOff val="80000"/>
            <a:alpha val="90000"/>
          </a:schemeClr>
        </a:solidFill>
      </dgm:spPr>
      <dgm:t>
        <a:bodyPr/>
        <a:lstStyle/>
        <a:p>
          <a:endParaRPr lang="en-US" dirty="0"/>
        </a:p>
      </dgm:t>
    </dgm:pt>
    <dgm:pt modelId="{37686368-6AF3-48E0-8E92-77CFB43C687C}" type="parTrans" cxnId="{82503A2B-6C59-4CE2-BAB4-F740AC551AAA}">
      <dgm:prSet/>
      <dgm:spPr/>
      <dgm:t>
        <a:bodyPr/>
        <a:lstStyle/>
        <a:p>
          <a:endParaRPr lang="en-US"/>
        </a:p>
      </dgm:t>
    </dgm:pt>
    <dgm:pt modelId="{9D81F670-13A2-4257-BFA5-E25B7DBEB76B}" type="sibTrans" cxnId="{82503A2B-6C59-4CE2-BAB4-F740AC551AAA}">
      <dgm:prSet/>
      <dgm:spPr/>
      <dgm:t>
        <a:bodyPr/>
        <a:lstStyle/>
        <a:p>
          <a:endParaRPr lang="en-US"/>
        </a:p>
      </dgm:t>
    </dgm:pt>
    <dgm:pt modelId="{B6617C76-6690-47A5-AFA3-6A90CC3C9AB8}" type="pres">
      <dgm:prSet presAssocID="{8D4AB30B-79C8-4984-A0EC-AED408338F3B}" presName="Name0" presStyleCnt="0">
        <dgm:presLayoutVars>
          <dgm:dir/>
          <dgm:animLvl val="lvl"/>
          <dgm:resizeHandles val="exact"/>
        </dgm:presLayoutVars>
      </dgm:prSet>
      <dgm:spPr/>
    </dgm:pt>
    <dgm:pt modelId="{6E1F1F84-A36F-49CA-81C6-16135286BE76}" type="pres">
      <dgm:prSet presAssocID="{250EB63E-D6D8-4AB3-9481-05186B8E0F12}" presName="linNode" presStyleCnt="0"/>
      <dgm:spPr/>
    </dgm:pt>
    <dgm:pt modelId="{7D667477-02FF-49FA-B34E-B3CD670E4FF0}" type="pres">
      <dgm:prSet presAssocID="{250EB63E-D6D8-4AB3-9481-05186B8E0F12}" presName="parentText" presStyleLbl="node1" presStyleIdx="0" presStyleCnt="2" custScaleX="1149842" custScaleY="88100">
        <dgm:presLayoutVars>
          <dgm:chMax val="1"/>
          <dgm:bulletEnabled val="1"/>
        </dgm:presLayoutVars>
      </dgm:prSet>
      <dgm:spPr/>
    </dgm:pt>
    <dgm:pt modelId="{F5181CED-09C7-4A6C-BC32-C07281D7F620}" type="pres">
      <dgm:prSet presAssocID="{F7EC5279-675F-49C5-8E78-79ADAE1DE58E}" presName="sp" presStyleCnt="0"/>
      <dgm:spPr/>
    </dgm:pt>
    <dgm:pt modelId="{0805B5C2-5846-453A-916E-574839B34DE7}" type="pres">
      <dgm:prSet presAssocID="{CF2B8363-CF18-415E-A5B6-4C85A6CE3469}" presName="linNode" presStyleCnt="0"/>
      <dgm:spPr/>
    </dgm:pt>
    <dgm:pt modelId="{124FD421-E932-46A8-B528-189E4A9276F1}" type="pres">
      <dgm:prSet presAssocID="{CF2B8363-CF18-415E-A5B6-4C85A6CE3469}" presName="parentText" presStyleLbl="node1" presStyleIdx="1" presStyleCnt="2" custScaleX="81570">
        <dgm:presLayoutVars>
          <dgm:chMax val="1"/>
          <dgm:bulletEnabled val="1"/>
        </dgm:presLayoutVars>
      </dgm:prSet>
      <dgm:spPr/>
    </dgm:pt>
    <dgm:pt modelId="{66817105-55F4-4C5B-B3A7-294938CEB63F}" type="pres">
      <dgm:prSet presAssocID="{CF2B8363-CF18-415E-A5B6-4C85A6CE3469}" presName="descendantText" presStyleLbl="alignAccFollowNode1" presStyleIdx="0" presStyleCnt="1" custScaleX="122493">
        <dgm:presLayoutVars>
          <dgm:bulletEnabled val="1"/>
        </dgm:presLayoutVars>
      </dgm:prSet>
      <dgm:spPr/>
    </dgm:pt>
  </dgm:ptLst>
  <dgm:cxnLst>
    <dgm:cxn modelId="{A692AE1C-FBBE-42A1-BD36-F5B8EE1FF851}" type="presOf" srcId="{20D1752E-E4D9-4298-848E-1490FB1699BB}" destId="{66817105-55F4-4C5B-B3A7-294938CEB63F}" srcOrd="0" destOrd="0" presId="urn:microsoft.com/office/officeart/2005/8/layout/vList5"/>
    <dgm:cxn modelId="{82503A2B-6C59-4CE2-BAB4-F740AC551AAA}" srcId="{CF2B8363-CF18-415E-A5B6-4C85A6CE3469}" destId="{20D1752E-E4D9-4298-848E-1490FB1699BB}" srcOrd="0" destOrd="0" parTransId="{37686368-6AF3-48E0-8E92-77CFB43C687C}" sibTransId="{9D81F670-13A2-4257-BFA5-E25B7DBEB76B}"/>
    <dgm:cxn modelId="{79CBCC5C-4D40-444B-BFBA-892DAE29ECA4}" type="presOf" srcId="{8D4AB30B-79C8-4984-A0EC-AED408338F3B}" destId="{B6617C76-6690-47A5-AFA3-6A90CC3C9AB8}" srcOrd="0" destOrd="0" presId="urn:microsoft.com/office/officeart/2005/8/layout/vList5"/>
    <dgm:cxn modelId="{19227654-61E3-4709-9A47-1512BBFA3054}" srcId="{8D4AB30B-79C8-4984-A0EC-AED408338F3B}" destId="{250EB63E-D6D8-4AB3-9481-05186B8E0F12}" srcOrd="0" destOrd="0" parTransId="{634B264B-64ED-4346-B3BF-0E80B711DFD1}" sibTransId="{F7EC5279-675F-49C5-8E78-79ADAE1DE58E}"/>
    <dgm:cxn modelId="{F7F78084-29F8-48C3-ACC5-ACB4C125740E}" type="presOf" srcId="{250EB63E-D6D8-4AB3-9481-05186B8E0F12}" destId="{7D667477-02FF-49FA-B34E-B3CD670E4FF0}" srcOrd="0" destOrd="0" presId="urn:microsoft.com/office/officeart/2005/8/layout/vList5"/>
    <dgm:cxn modelId="{9B88C4B3-D506-4D62-B27E-B4F0EAC0B554}" type="presOf" srcId="{CF2B8363-CF18-415E-A5B6-4C85A6CE3469}" destId="{124FD421-E932-46A8-B528-189E4A9276F1}" srcOrd="0" destOrd="0" presId="urn:microsoft.com/office/officeart/2005/8/layout/vList5"/>
    <dgm:cxn modelId="{CDD67CB8-06C9-4112-9228-72616DA899BC}" srcId="{8D4AB30B-79C8-4984-A0EC-AED408338F3B}" destId="{CF2B8363-CF18-415E-A5B6-4C85A6CE3469}" srcOrd="1" destOrd="0" parTransId="{16BCDD5F-4F12-42EF-BBF5-7FF2B6C60507}" sibTransId="{FBAD3BD5-D8AF-4365-8C8D-61B005996243}"/>
    <dgm:cxn modelId="{EF14E685-2D54-4BB6-B362-213E0064E39E}" type="presParOf" srcId="{B6617C76-6690-47A5-AFA3-6A90CC3C9AB8}" destId="{6E1F1F84-A36F-49CA-81C6-16135286BE76}" srcOrd="0" destOrd="0" presId="urn:microsoft.com/office/officeart/2005/8/layout/vList5"/>
    <dgm:cxn modelId="{CDC1E8EC-0C0B-4D2E-BC99-6EC7168B9DAB}" type="presParOf" srcId="{6E1F1F84-A36F-49CA-81C6-16135286BE76}" destId="{7D667477-02FF-49FA-B34E-B3CD670E4FF0}" srcOrd="0" destOrd="0" presId="urn:microsoft.com/office/officeart/2005/8/layout/vList5"/>
    <dgm:cxn modelId="{6B0F0767-FBE4-4C81-92A5-32C2232B44F9}" type="presParOf" srcId="{B6617C76-6690-47A5-AFA3-6A90CC3C9AB8}" destId="{F5181CED-09C7-4A6C-BC32-C07281D7F620}" srcOrd="1" destOrd="0" presId="urn:microsoft.com/office/officeart/2005/8/layout/vList5"/>
    <dgm:cxn modelId="{F6DB4B63-9A56-4AD0-8E4A-D745F197455B}" type="presParOf" srcId="{B6617C76-6690-47A5-AFA3-6A90CC3C9AB8}" destId="{0805B5C2-5846-453A-916E-574839B34DE7}" srcOrd="2" destOrd="0" presId="urn:microsoft.com/office/officeart/2005/8/layout/vList5"/>
    <dgm:cxn modelId="{1D7FEE1D-6DC1-4131-BD54-18A29CC26321}" type="presParOf" srcId="{0805B5C2-5846-453A-916E-574839B34DE7}" destId="{124FD421-E932-46A8-B528-189E4A9276F1}" srcOrd="0" destOrd="0" presId="urn:microsoft.com/office/officeart/2005/8/layout/vList5"/>
    <dgm:cxn modelId="{DAAD27D2-84E9-42DF-BD62-498E8D612E2F}" type="presParOf" srcId="{0805B5C2-5846-453A-916E-574839B34DE7}" destId="{66817105-55F4-4C5B-B3A7-294938CEB63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FBA6-0389-4833-9CDB-B59D5A1E3E8D}">
      <dsp:nvSpPr>
        <dsp:cNvPr id="0" name=""/>
        <dsp:cNvSpPr/>
      </dsp:nvSpPr>
      <dsp:spPr>
        <a:xfrm>
          <a:off x="0" y="0"/>
          <a:ext cx="4240409" cy="1554480"/>
        </a:xfrm>
        <a:prstGeom prst="roundRect">
          <a:avLst>
            <a:gd name="adj" fmla="val 1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ysClr val="window" lastClr="FFFFFF"/>
              </a:solidFill>
              <a:latin typeface="Calibri"/>
              <a:ea typeface="+mn-ea"/>
              <a:cs typeface="+mn-cs"/>
            </a:rPr>
            <a:t>Deductible</a:t>
          </a:r>
          <a:endParaRPr lang="en-US" sz="4100" kern="1200" dirty="0">
            <a:solidFill>
              <a:sysClr val="window" lastClr="FFFFFF"/>
            </a:solidFill>
            <a:latin typeface="Calibri"/>
            <a:ea typeface="+mn-ea"/>
            <a:cs typeface="+mn-cs"/>
          </a:endParaRPr>
        </a:p>
      </dsp:txBody>
      <dsp:txXfrm>
        <a:off x="45529" y="45529"/>
        <a:ext cx="2633733" cy="1463422"/>
      </dsp:txXfrm>
    </dsp:sp>
    <dsp:sp modelId="{645BDAC5-D63F-4C22-B98B-1335AC296E0F}">
      <dsp:nvSpPr>
        <dsp:cNvPr id="0" name=""/>
        <dsp:cNvSpPr/>
      </dsp:nvSpPr>
      <dsp:spPr>
        <a:xfrm>
          <a:off x="748307" y="1899919"/>
          <a:ext cx="4240409" cy="1554480"/>
        </a:xfrm>
        <a:prstGeom prst="roundRect">
          <a:avLst>
            <a:gd name="adj" fmla="val 10000"/>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solidFill>
                <a:sysClr val="window" lastClr="FFFFFF"/>
              </a:solidFill>
              <a:latin typeface="Calibri"/>
              <a:ea typeface="+mn-ea"/>
              <a:cs typeface="+mn-cs"/>
            </a:rPr>
            <a:t>Initial Coverage</a:t>
          </a:r>
        </a:p>
      </dsp:txBody>
      <dsp:txXfrm>
        <a:off x="793836" y="1945448"/>
        <a:ext cx="2390631" cy="1463422"/>
      </dsp:txXfrm>
    </dsp:sp>
    <dsp:sp modelId="{08898B56-0570-4900-B61A-89F21F93C9BB}">
      <dsp:nvSpPr>
        <dsp:cNvPr id="0" name=""/>
        <dsp:cNvSpPr/>
      </dsp:nvSpPr>
      <dsp:spPr>
        <a:xfrm>
          <a:off x="3229997" y="1221993"/>
          <a:ext cx="1010412" cy="1010412"/>
        </a:xfrm>
        <a:prstGeom prst="downArrow">
          <a:avLst>
            <a:gd name="adj1" fmla="val 55000"/>
            <a:gd name="adj2" fmla="val 45000"/>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ysClr val="windowText" lastClr="000000">
                <a:hueOff val="0"/>
                <a:satOff val="0"/>
                <a:lumOff val="0"/>
                <a:alphaOff val="0"/>
              </a:sysClr>
            </a:solidFill>
            <a:latin typeface="Calibri"/>
            <a:ea typeface="+mn-ea"/>
            <a:cs typeface="+mn-cs"/>
          </a:endParaRPr>
        </a:p>
      </dsp:txBody>
      <dsp:txXfrm>
        <a:off x="3457340" y="1221993"/>
        <a:ext cx="555726" cy="760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67477-02FF-49FA-B34E-B3CD670E4FF0}">
      <dsp:nvSpPr>
        <dsp:cNvPr id="0" name=""/>
        <dsp:cNvSpPr/>
      </dsp:nvSpPr>
      <dsp:spPr>
        <a:xfrm>
          <a:off x="1327" y="767"/>
          <a:ext cx="9949876" cy="125750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PDP Plans with the “Plus” Formulary* - Insulin Products</a:t>
          </a:r>
        </a:p>
      </dsp:txBody>
      <dsp:txXfrm>
        <a:off x="62713" y="62153"/>
        <a:ext cx="9827104" cy="1134734"/>
      </dsp:txXfrm>
    </dsp:sp>
    <dsp:sp modelId="{66817105-55F4-4C5B-B3A7-294938CEB63F}">
      <dsp:nvSpPr>
        <dsp:cNvPr id="0" name=""/>
        <dsp:cNvSpPr/>
      </dsp:nvSpPr>
      <dsp:spPr>
        <a:xfrm rot="5400000">
          <a:off x="5762572" y="-1576818"/>
          <a:ext cx="1141889" cy="7240283"/>
        </a:xfrm>
        <a:prstGeom prst="round2SameRect">
          <a:avLst/>
        </a:prstGeom>
        <a:solidFill>
          <a:schemeClr val="bg2">
            <a:lumMod val="20000"/>
            <a:lumOff val="8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980" tIns="110490" rIns="220980" bIns="110490" numCol="1" spcCol="1270" anchor="ctr" anchorCtr="0">
          <a:noAutofit/>
        </a:bodyPr>
        <a:lstStyle/>
        <a:p>
          <a:pPr marL="285750" lvl="1" indent="-285750" algn="l" defTabSz="2578100">
            <a:lnSpc>
              <a:spcPct val="90000"/>
            </a:lnSpc>
            <a:spcBef>
              <a:spcPct val="0"/>
            </a:spcBef>
            <a:spcAft>
              <a:spcPct val="15000"/>
            </a:spcAft>
            <a:buChar char="•"/>
          </a:pPr>
          <a:endParaRPr lang="en-US" sz="5800" kern="1200" dirty="0"/>
        </a:p>
      </dsp:txBody>
      <dsp:txXfrm rot="-5400000">
        <a:off x="2713375" y="1528121"/>
        <a:ext cx="7184541" cy="1030405"/>
      </dsp:txXfrm>
    </dsp:sp>
    <dsp:sp modelId="{124FD421-E932-46A8-B528-189E4A9276F1}">
      <dsp:nvSpPr>
        <dsp:cNvPr id="0" name=""/>
        <dsp:cNvSpPr/>
      </dsp:nvSpPr>
      <dsp:spPr>
        <a:xfrm>
          <a:off x="1327" y="1329641"/>
          <a:ext cx="2712047" cy="1427362"/>
        </a:xfrm>
        <a:prstGeom prst="round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lang="en-US" sz="2400" kern="1200" dirty="0">
              <a:solidFill>
                <a:schemeClr val="tx1"/>
              </a:solidFill>
            </a:rPr>
            <a:t>Tier 3</a:t>
          </a:r>
        </a:p>
        <a:p>
          <a:pPr marL="0" lvl="0" indent="0" algn="ctr" defTabSz="1066800">
            <a:lnSpc>
              <a:spcPct val="90000"/>
            </a:lnSpc>
            <a:spcBef>
              <a:spcPct val="0"/>
            </a:spcBef>
            <a:spcAft>
              <a:spcPct val="35000"/>
            </a:spcAft>
            <a:buNone/>
          </a:pPr>
          <a:r>
            <a:rPr lang="en-US" sz="2400" kern="1200" dirty="0">
              <a:solidFill>
                <a:schemeClr val="tx1"/>
              </a:solidFill>
            </a:rPr>
            <a:t>Preferred Brand</a:t>
          </a:r>
        </a:p>
      </dsp:txBody>
      <dsp:txXfrm>
        <a:off x="71005" y="1399319"/>
        <a:ext cx="2572691" cy="12880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B9720-5F96-4280-BBF9-CBDA88AE43F8}" type="datetimeFigureOut">
              <a:rPr lang="en-US" smtClean="0"/>
              <a:t>08/07/2024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F7EC0-A934-43FE-9D2E-190FA3625ADB}" type="slidenum">
              <a:rPr lang="en-US" smtClean="0"/>
              <a:t>‹#›</a:t>
            </a:fld>
            <a:endParaRPr lang="en-US"/>
          </a:p>
        </p:txBody>
      </p:sp>
    </p:spTree>
    <p:extLst>
      <p:ext uri="{BB962C8B-B14F-4D97-AF65-F5344CB8AC3E}">
        <p14:creationId xmlns:p14="http://schemas.microsoft.com/office/powerpoint/2010/main" val="159006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60959-30C5-6C47-9347-6054BC96C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19</a:t>
            </a:fld>
            <a:endParaRPr lang="en-US"/>
          </a:p>
        </p:txBody>
      </p:sp>
    </p:spTree>
    <p:extLst>
      <p:ext uri="{BB962C8B-B14F-4D97-AF65-F5344CB8AC3E}">
        <p14:creationId xmlns:p14="http://schemas.microsoft.com/office/powerpoint/2010/main" val="21449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28</a:t>
            </a:fld>
            <a:endParaRPr lang="en-US"/>
          </a:p>
        </p:txBody>
      </p:sp>
    </p:spTree>
    <p:extLst>
      <p:ext uri="{BB962C8B-B14F-4D97-AF65-F5344CB8AC3E}">
        <p14:creationId xmlns:p14="http://schemas.microsoft.com/office/powerpoint/2010/main" val="217706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60959-30C5-6C47-9347-6054BC96C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85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33</a:t>
            </a:fld>
            <a:endParaRPr lang="en-US"/>
          </a:p>
        </p:txBody>
      </p:sp>
    </p:spTree>
    <p:extLst>
      <p:ext uri="{BB962C8B-B14F-4D97-AF65-F5344CB8AC3E}">
        <p14:creationId xmlns:p14="http://schemas.microsoft.com/office/powerpoint/2010/main" val="274359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34</a:t>
            </a:fld>
            <a:endParaRPr lang="en-US"/>
          </a:p>
        </p:txBody>
      </p:sp>
    </p:spTree>
    <p:extLst>
      <p:ext uri="{BB962C8B-B14F-4D97-AF65-F5344CB8AC3E}">
        <p14:creationId xmlns:p14="http://schemas.microsoft.com/office/powerpoint/2010/main" val="183104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36</a:t>
            </a:fld>
            <a:endParaRPr lang="en-US"/>
          </a:p>
        </p:txBody>
      </p:sp>
    </p:spTree>
    <p:extLst>
      <p:ext uri="{BB962C8B-B14F-4D97-AF65-F5344CB8AC3E}">
        <p14:creationId xmlns:p14="http://schemas.microsoft.com/office/powerpoint/2010/main" val="82756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37</a:t>
            </a:fld>
            <a:endParaRPr lang="en-US"/>
          </a:p>
        </p:txBody>
      </p:sp>
    </p:spTree>
    <p:extLst>
      <p:ext uri="{BB962C8B-B14F-4D97-AF65-F5344CB8AC3E}">
        <p14:creationId xmlns:p14="http://schemas.microsoft.com/office/powerpoint/2010/main" val="306191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9F7EC0-A934-43FE-9D2E-190FA3625ADB}" type="slidenum">
              <a:rPr lang="en-US" smtClean="0"/>
              <a:t>38</a:t>
            </a:fld>
            <a:endParaRPr lang="en-US"/>
          </a:p>
        </p:txBody>
      </p:sp>
    </p:spTree>
    <p:extLst>
      <p:ext uri="{BB962C8B-B14F-4D97-AF65-F5344CB8AC3E}">
        <p14:creationId xmlns:p14="http://schemas.microsoft.com/office/powerpoint/2010/main" val="3332536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771029-0F30-4845-8141-C68701372496}"/>
              </a:ext>
            </a:extLst>
          </p:cNvPr>
          <p:cNvSpPr>
            <a:spLocks noGrp="1"/>
          </p:cNvSpPr>
          <p:nvPr>
            <p:ph idx="1"/>
          </p:nvPr>
        </p:nvSpPr>
        <p:spPr>
          <a:xfrm>
            <a:off x="266700" y="1144319"/>
            <a:ext cx="8050449" cy="4351338"/>
          </a:xfrm>
          <a:prstGeom prst="rect">
            <a:avLst/>
          </a:prstGeom>
        </p:spPr>
        <p:txBody>
          <a:bodyPr lIns="0"/>
          <a:lstStyle>
            <a:lvl1pPr marL="0" indent="0">
              <a:lnSpc>
                <a:spcPct val="100000"/>
              </a:lnSpc>
              <a:spcBef>
                <a:spcPts val="300"/>
              </a:spcBef>
              <a:buNone/>
              <a:defRPr sz="1600"/>
            </a:lvl1pPr>
            <a:lvl2pPr marL="457200" indent="0">
              <a:lnSpc>
                <a:spcPct val="100000"/>
              </a:lnSpc>
              <a:spcBef>
                <a:spcPts val="300"/>
              </a:spcBef>
              <a:buNone/>
              <a:defRPr sz="1600"/>
            </a:lvl2pPr>
            <a:lvl3pPr marL="914400" indent="0">
              <a:lnSpc>
                <a:spcPct val="100000"/>
              </a:lnSpc>
              <a:spcBef>
                <a:spcPts val="300"/>
              </a:spcBef>
              <a:buNone/>
              <a:defRPr sz="1600"/>
            </a:lvl3pPr>
            <a:lvl4pPr marL="1371600" indent="0">
              <a:lnSpc>
                <a:spcPct val="100000"/>
              </a:lnSpc>
              <a:spcBef>
                <a:spcPts val="300"/>
              </a:spcBef>
              <a:buNone/>
              <a:defRPr sz="1600"/>
            </a:lvl4pPr>
            <a:lvl5pPr marL="1828800" indent="0">
              <a:lnSpc>
                <a:spcPct val="100000"/>
              </a:lnSpc>
              <a:spcBef>
                <a:spcPts val="300"/>
              </a:spcBef>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AE12FAA-1297-9B4E-9F0B-78708B2AE90C}"/>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custDataLst>
      <p:tags r:id="rId1"/>
    </p:custDataLst>
    <p:extLst>
      <p:ext uri="{BB962C8B-B14F-4D97-AF65-F5344CB8AC3E}">
        <p14:creationId xmlns:p14="http://schemas.microsoft.com/office/powerpoint/2010/main" val="15612623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0F3AE81-816F-7E4A-88DC-7C4C01CB64CE}"/>
              </a:ext>
            </a:extLst>
          </p:cNvPr>
          <p:cNvSpPr/>
          <p:nvPr userDrawn="1"/>
        </p:nvSpPr>
        <p:spPr>
          <a:xfrm>
            <a:off x="1145932" y="1141011"/>
            <a:ext cx="4492868" cy="22879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BC1B734-90B2-1742-9DE4-F63695AAC752}"/>
              </a:ext>
            </a:extLst>
          </p:cNvPr>
          <p:cNvSpPr>
            <a:spLocks noChangeAspect="1"/>
          </p:cNvSpPr>
          <p:nvPr userDrawn="1"/>
        </p:nvSpPr>
        <p:spPr>
          <a:xfrm>
            <a:off x="629369" y="1887796"/>
            <a:ext cx="822960" cy="8229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60000"/>
                    <a:lumOff val="40000"/>
                  </a:schemeClr>
                </a:solidFill>
              </a:rPr>
              <a:t>icon</a:t>
            </a:r>
          </a:p>
        </p:txBody>
      </p:sp>
      <p:sp>
        <p:nvSpPr>
          <p:cNvPr id="13" name="Rectangle 12">
            <a:extLst>
              <a:ext uri="{FF2B5EF4-FFF2-40B4-BE49-F238E27FC236}">
                <a16:creationId xmlns:a16="http://schemas.microsoft.com/office/drawing/2014/main" id="{309C43FA-A582-8B48-BF5E-E8E3101AD238}"/>
              </a:ext>
            </a:extLst>
          </p:cNvPr>
          <p:cNvSpPr/>
          <p:nvPr userDrawn="1"/>
        </p:nvSpPr>
        <p:spPr>
          <a:xfrm>
            <a:off x="1145932" y="3567688"/>
            <a:ext cx="4492868" cy="22879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E6067D-F9E6-404F-BB18-4CC0956C7679}"/>
              </a:ext>
            </a:extLst>
          </p:cNvPr>
          <p:cNvSpPr>
            <a:spLocks noChangeAspect="1"/>
          </p:cNvSpPr>
          <p:nvPr userDrawn="1"/>
        </p:nvSpPr>
        <p:spPr>
          <a:xfrm>
            <a:off x="629369" y="4314473"/>
            <a:ext cx="822960" cy="8229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60000"/>
                    <a:lumOff val="40000"/>
                  </a:schemeClr>
                </a:solidFill>
              </a:rPr>
              <a:t>icon</a:t>
            </a:r>
          </a:p>
        </p:txBody>
      </p:sp>
      <p:sp>
        <p:nvSpPr>
          <p:cNvPr id="19" name="Rectangle 18">
            <a:extLst>
              <a:ext uri="{FF2B5EF4-FFF2-40B4-BE49-F238E27FC236}">
                <a16:creationId xmlns:a16="http://schemas.microsoft.com/office/drawing/2014/main" id="{F6F20C1A-DE3A-9E40-BFB3-D04E86CC90C3}"/>
              </a:ext>
            </a:extLst>
          </p:cNvPr>
          <p:cNvSpPr/>
          <p:nvPr userDrawn="1"/>
        </p:nvSpPr>
        <p:spPr>
          <a:xfrm>
            <a:off x="6948855" y="1141011"/>
            <a:ext cx="4492868" cy="22879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AB75F9-F334-104B-A428-BFC4CAEEB96B}"/>
              </a:ext>
            </a:extLst>
          </p:cNvPr>
          <p:cNvSpPr>
            <a:spLocks noChangeAspect="1"/>
          </p:cNvSpPr>
          <p:nvPr userDrawn="1"/>
        </p:nvSpPr>
        <p:spPr>
          <a:xfrm>
            <a:off x="6432292" y="1887796"/>
            <a:ext cx="822960" cy="8229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60000"/>
                    <a:lumOff val="40000"/>
                  </a:schemeClr>
                </a:solidFill>
              </a:rPr>
              <a:t>icon</a:t>
            </a:r>
          </a:p>
        </p:txBody>
      </p:sp>
      <p:sp>
        <p:nvSpPr>
          <p:cNvPr id="22" name="Rectangle 21">
            <a:extLst>
              <a:ext uri="{FF2B5EF4-FFF2-40B4-BE49-F238E27FC236}">
                <a16:creationId xmlns:a16="http://schemas.microsoft.com/office/drawing/2014/main" id="{8F9EEDE1-53E7-C144-8AF3-FBDE7AF3B11F}"/>
              </a:ext>
            </a:extLst>
          </p:cNvPr>
          <p:cNvSpPr/>
          <p:nvPr userDrawn="1"/>
        </p:nvSpPr>
        <p:spPr>
          <a:xfrm>
            <a:off x="6948855" y="3567688"/>
            <a:ext cx="4492868" cy="228798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282F60B-F000-B040-AFED-252C0D5B26E1}"/>
              </a:ext>
            </a:extLst>
          </p:cNvPr>
          <p:cNvSpPr>
            <a:spLocks noChangeAspect="1"/>
          </p:cNvSpPr>
          <p:nvPr userDrawn="1"/>
        </p:nvSpPr>
        <p:spPr>
          <a:xfrm>
            <a:off x="6432292" y="4314473"/>
            <a:ext cx="822960" cy="82296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60000"/>
                    <a:lumOff val="40000"/>
                  </a:schemeClr>
                </a:solidFill>
              </a:rPr>
              <a:t>icon</a:t>
            </a:r>
          </a:p>
        </p:txBody>
      </p:sp>
      <p:sp>
        <p:nvSpPr>
          <p:cNvPr id="12" name="Slide Number Placeholder 5">
            <a:extLst>
              <a:ext uri="{FF2B5EF4-FFF2-40B4-BE49-F238E27FC236}">
                <a16:creationId xmlns:a16="http://schemas.microsoft.com/office/drawing/2014/main" id="{EDAF4B50-3745-6C4F-A0B5-7FB809D37438}"/>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55312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fidentiality/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771029-0F30-4845-8141-C68701372496}"/>
              </a:ext>
            </a:extLst>
          </p:cNvPr>
          <p:cNvSpPr>
            <a:spLocks noGrp="1"/>
          </p:cNvSpPr>
          <p:nvPr>
            <p:ph idx="1"/>
          </p:nvPr>
        </p:nvSpPr>
        <p:spPr>
          <a:xfrm>
            <a:off x="266700" y="1143000"/>
            <a:ext cx="8139881" cy="2582107"/>
          </a:xfrm>
          <a:prstGeom prst="rect">
            <a:avLst/>
          </a:prstGeom>
        </p:spPr>
        <p:txBody>
          <a:bodyPr lIns="0"/>
          <a:lstStyle>
            <a:lvl1pPr marL="0" indent="0">
              <a:lnSpc>
                <a:spcPct val="100000"/>
              </a:lnSpc>
              <a:spcBef>
                <a:spcPts val="300"/>
              </a:spcBef>
              <a:buNone/>
              <a:defRPr sz="1200"/>
            </a:lvl1pPr>
            <a:lvl2pPr marL="457200" indent="0">
              <a:lnSpc>
                <a:spcPct val="100000"/>
              </a:lnSpc>
              <a:spcBef>
                <a:spcPts val="300"/>
              </a:spcBef>
              <a:buNone/>
              <a:defRPr sz="1600"/>
            </a:lvl2pPr>
            <a:lvl3pPr marL="914400" indent="0">
              <a:lnSpc>
                <a:spcPct val="100000"/>
              </a:lnSpc>
              <a:spcBef>
                <a:spcPts val="300"/>
              </a:spcBef>
              <a:buNone/>
              <a:defRPr sz="1600"/>
            </a:lvl3pPr>
            <a:lvl4pPr marL="1371600" indent="0">
              <a:lnSpc>
                <a:spcPct val="100000"/>
              </a:lnSpc>
              <a:spcBef>
                <a:spcPts val="300"/>
              </a:spcBef>
              <a:buNone/>
              <a:defRPr sz="1600"/>
            </a:lvl4pPr>
            <a:lvl5pPr marL="1828800" indent="0">
              <a:lnSpc>
                <a:spcPct val="100000"/>
              </a:lnSpc>
              <a:spcBef>
                <a:spcPts val="300"/>
              </a:spcBef>
              <a:buNone/>
              <a:defRPr sz="1600"/>
            </a:lvl5pPr>
          </a:lstStyle>
          <a:p>
            <a:pPr lvl="0"/>
            <a:r>
              <a:rPr lang="en-US" dirty="0"/>
              <a:t>Click to edit Master text styles</a:t>
            </a:r>
          </a:p>
        </p:txBody>
      </p:sp>
      <p:sp>
        <p:nvSpPr>
          <p:cNvPr id="5" name="Slide Number Placeholder 5">
            <a:extLst>
              <a:ext uri="{FF2B5EF4-FFF2-40B4-BE49-F238E27FC236}">
                <a16:creationId xmlns:a16="http://schemas.microsoft.com/office/drawing/2014/main" id="{231AC167-9638-244A-B6AB-5B0C3865D165}"/>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125369950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74C7996-A199-D14B-9C3D-365C51C0CA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035"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2199826" y="2184410"/>
            <a:ext cx="6869450" cy="2477729"/>
          </a:xfrm>
          <a:prstGeom prst="rect">
            <a:avLst/>
          </a:prstGeom>
          <a:gradFill>
            <a:gsLst>
              <a:gs pos="0">
                <a:schemeClr val="bg2">
                  <a:alpha val="33000"/>
                </a:schemeClr>
              </a:gs>
              <a:gs pos="43000">
                <a:schemeClr val="bg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B3053EF-2E1F-754D-B891-094D9D599759}"/>
              </a:ext>
            </a:extLst>
          </p:cNvPr>
          <p:cNvSpPr txBox="1"/>
          <p:nvPr userDrawn="1"/>
        </p:nvSpPr>
        <p:spPr>
          <a:xfrm>
            <a:off x="8607287" y="6554787"/>
            <a:ext cx="270312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EEDF045F-0DB8-974F-B232-9727DEF508E3}"/>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70813231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039E09B-C382-C84B-90C2-088EC3E069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EDA5F102-77BB-C745-B70E-FE4E0758DC20}"/>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4" name="TextBox 13">
            <a:extLst>
              <a:ext uri="{FF2B5EF4-FFF2-40B4-BE49-F238E27FC236}">
                <a16:creationId xmlns:a16="http://schemas.microsoft.com/office/drawing/2014/main" id="{2A52E89D-8F1D-8F47-8394-B701825D598C}"/>
              </a:ext>
            </a:extLst>
          </p:cNvPr>
          <p:cNvSpPr txBox="1"/>
          <p:nvPr userDrawn="1"/>
        </p:nvSpPr>
        <p:spPr>
          <a:xfrm>
            <a:off x="8607287" y="6554787"/>
            <a:ext cx="270312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59BE712A-A04F-A242-A11D-6994D2EAC9DD}"/>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6666756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529799-0BBD-9F4A-A317-3936045E05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07288" y="6554787"/>
            <a:ext cx="270312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74386820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9C9B1A-9668-194E-964D-948082DCFC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07288" y="6554787"/>
            <a:ext cx="270312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05492139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EDAEC1-782A-A446-A9E3-B0A53A0E95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07288" y="6554787"/>
            <a:ext cx="270312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75686097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83C4BE-318E-EB43-A6FE-122BC5F811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07288" y="6554787"/>
            <a:ext cx="270312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40328452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1112E0-80C1-7141-A723-1412CE51076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11436" y="6554787"/>
            <a:ext cx="2698979"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custDataLst>
      <p:tags r:id="rId1"/>
    </p:custDataLst>
    <p:extLst>
      <p:ext uri="{BB962C8B-B14F-4D97-AF65-F5344CB8AC3E}">
        <p14:creationId xmlns:p14="http://schemas.microsoft.com/office/powerpoint/2010/main" val="391746113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951FC05-667D-3046-BB64-DF0A49B7BF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4"/>
          <a:stretch/>
        </p:blipFill>
        <p:spPr>
          <a:xfrm>
            <a:off x="1" y="0"/>
            <a:ext cx="12192000"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11437" y="6554787"/>
            <a:ext cx="2698979"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custDataLst>
      <p:tags r:id="rId1"/>
    </p:custDataLst>
    <p:extLst>
      <p:ext uri="{BB962C8B-B14F-4D97-AF65-F5344CB8AC3E}">
        <p14:creationId xmlns:p14="http://schemas.microsoft.com/office/powerpoint/2010/main" val="3958215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771029-0F30-4845-8141-C68701372496}"/>
              </a:ext>
            </a:extLst>
          </p:cNvPr>
          <p:cNvSpPr>
            <a:spLocks noGrp="1"/>
          </p:cNvSpPr>
          <p:nvPr>
            <p:ph idx="1"/>
          </p:nvPr>
        </p:nvSpPr>
        <p:spPr>
          <a:xfrm>
            <a:off x="266700" y="1152144"/>
            <a:ext cx="5544165" cy="4351338"/>
          </a:xfrm>
          <a:prstGeom prst="rect">
            <a:avLst/>
          </a:prstGeom>
        </p:spPr>
        <p:txBody>
          <a:bodyPr lIns="0"/>
          <a:lstStyle>
            <a:lvl1pPr marL="0" indent="0">
              <a:lnSpc>
                <a:spcPct val="100000"/>
              </a:lnSpc>
              <a:spcBef>
                <a:spcPts val="300"/>
              </a:spcBef>
              <a:buNone/>
              <a:defRPr sz="1600"/>
            </a:lvl1pPr>
            <a:lvl2pPr marL="457200" indent="0">
              <a:lnSpc>
                <a:spcPct val="100000"/>
              </a:lnSpc>
              <a:spcBef>
                <a:spcPts val="300"/>
              </a:spcBef>
              <a:buNone/>
              <a:defRPr sz="1600"/>
            </a:lvl2pPr>
            <a:lvl3pPr marL="914400" indent="0">
              <a:lnSpc>
                <a:spcPct val="100000"/>
              </a:lnSpc>
              <a:spcBef>
                <a:spcPts val="300"/>
              </a:spcBef>
              <a:buNone/>
              <a:defRPr sz="1600"/>
            </a:lvl3pPr>
            <a:lvl4pPr marL="1371600" indent="0">
              <a:lnSpc>
                <a:spcPct val="100000"/>
              </a:lnSpc>
              <a:spcBef>
                <a:spcPts val="300"/>
              </a:spcBef>
              <a:buNone/>
              <a:defRPr sz="1600"/>
            </a:lvl4pPr>
            <a:lvl5pPr marL="1828800" indent="0">
              <a:lnSpc>
                <a:spcPct val="100000"/>
              </a:lnSpc>
              <a:spcBef>
                <a:spcPts val="300"/>
              </a:spcBef>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81E48B3B-7E5F-134C-9427-87B8D7815CFA}"/>
              </a:ext>
            </a:extLst>
          </p:cNvPr>
          <p:cNvSpPr>
            <a:spLocks noGrp="1"/>
          </p:cNvSpPr>
          <p:nvPr>
            <p:ph idx="10"/>
          </p:nvPr>
        </p:nvSpPr>
        <p:spPr>
          <a:xfrm>
            <a:off x="6097229" y="1143000"/>
            <a:ext cx="5544165" cy="4351338"/>
          </a:xfrm>
          <a:prstGeom prst="rect">
            <a:avLst/>
          </a:prstGeom>
        </p:spPr>
        <p:txBody>
          <a:bodyPr lIns="0"/>
          <a:lstStyle>
            <a:lvl1pPr marL="0" indent="0">
              <a:lnSpc>
                <a:spcPct val="100000"/>
              </a:lnSpc>
              <a:spcBef>
                <a:spcPts val="300"/>
              </a:spcBef>
              <a:buNone/>
              <a:defRPr sz="1600"/>
            </a:lvl1pPr>
            <a:lvl2pPr marL="457200" indent="0">
              <a:lnSpc>
                <a:spcPct val="100000"/>
              </a:lnSpc>
              <a:spcBef>
                <a:spcPts val="300"/>
              </a:spcBef>
              <a:buNone/>
              <a:defRPr sz="1600"/>
            </a:lvl2pPr>
            <a:lvl3pPr marL="914400" indent="0">
              <a:lnSpc>
                <a:spcPct val="100000"/>
              </a:lnSpc>
              <a:spcBef>
                <a:spcPts val="300"/>
              </a:spcBef>
              <a:buNone/>
              <a:defRPr sz="1600"/>
            </a:lvl3pPr>
            <a:lvl4pPr marL="1371600" indent="0">
              <a:lnSpc>
                <a:spcPct val="100000"/>
              </a:lnSpc>
              <a:spcBef>
                <a:spcPts val="300"/>
              </a:spcBef>
              <a:buNone/>
              <a:defRPr sz="1600"/>
            </a:lvl4pPr>
            <a:lvl5pPr marL="1828800" indent="0">
              <a:lnSpc>
                <a:spcPct val="100000"/>
              </a:lnSpc>
              <a:spcBef>
                <a:spcPts val="300"/>
              </a:spcBef>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10DD548-C98E-C04A-9A83-37091274667F}"/>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3851712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EEEEC0-D997-8C4B-97BE-FD667AB89F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11436" y="6554787"/>
            <a:ext cx="2698979"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custDataLst>
      <p:tags r:id="rId1"/>
    </p:custDataLst>
    <p:extLst>
      <p:ext uri="{BB962C8B-B14F-4D97-AF65-F5344CB8AC3E}">
        <p14:creationId xmlns:p14="http://schemas.microsoft.com/office/powerpoint/2010/main" val="312833825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847159-96EB-C242-919F-8EEB21BD57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88952" cy="6858000"/>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11438" y="6554787"/>
            <a:ext cx="269897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9" name="TextBox 18">
            <a:extLst>
              <a:ext uri="{FF2B5EF4-FFF2-40B4-BE49-F238E27FC236}">
                <a16:creationId xmlns:a16="http://schemas.microsoft.com/office/drawing/2014/main" id="{F8F1D450-D242-3047-BA9D-4CA677E2EF2B}"/>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bg1"/>
                </a:solidFill>
                <a:effectLst/>
                <a:latin typeface="+mn-lt"/>
                <a:ea typeface="+mn-ea"/>
                <a:cs typeface="+mn-cs"/>
              </a:rPr>
              <a:t>Y0114-XX_XXXXXX_X mm/dd/</a:t>
            </a:r>
            <a:r>
              <a:rPr lang="en-US" sz="700" kern="1200" dirty="0" err="1">
                <a:solidFill>
                  <a:schemeClr val="bg1"/>
                </a:solidFill>
                <a:effectLst/>
                <a:latin typeface="+mn-lt"/>
                <a:ea typeface="+mn-ea"/>
                <a:cs typeface="+mn-cs"/>
              </a:rPr>
              <a:t>yy</a:t>
            </a:r>
            <a:endParaRPr lang="en-US" sz="700" kern="1200" dirty="0">
              <a:solidFill>
                <a:schemeClr val="bg1"/>
              </a:solidFill>
              <a:effectLst/>
              <a:latin typeface="+mn-lt"/>
              <a:ea typeface="+mn-ea"/>
              <a:cs typeface="+mn-cs"/>
            </a:endParaRPr>
          </a:p>
        </p:txBody>
      </p:sp>
    </p:spTree>
    <p:custDataLst>
      <p:tags r:id="rId1"/>
    </p:custDataLst>
    <p:extLst>
      <p:ext uri="{BB962C8B-B14F-4D97-AF65-F5344CB8AC3E}">
        <p14:creationId xmlns:p14="http://schemas.microsoft.com/office/powerpoint/2010/main" val="86325544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F0D07EA-8B6C-4149-9BCD-ADADBD561B3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048" y="-1"/>
            <a:ext cx="12188952" cy="6869451"/>
          </a:xfrm>
          <a:prstGeom prst="rect">
            <a:avLst/>
          </a:prstGeom>
        </p:spPr>
      </p:pic>
      <p:sp>
        <p:nvSpPr>
          <p:cNvPr id="9" name="Slide Number Placeholder 5">
            <a:extLst>
              <a:ext uri="{FF2B5EF4-FFF2-40B4-BE49-F238E27FC236}">
                <a16:creationId xmlns:a16="http://schemas.microsoft.com/office/drawing/2014/main" id="{216B831D-C239-4C4E-ABE9-2370D0DA36B2}"/>
              </a:ext>
            </a:extLst>
          </p:cNvPr>
          <p:cNvSpPr txBox="1">
            <a:spLocks/>
          </p:cNvSpPr>
          <p:nvPr userDrawn="1"/>
        </p:nvSpPr>
        <p:spPr>
          <a:xfrm>
            <a:off x="11699240" y="6554787"/>
            <a:ext cx="492760" cy="280669"/>
          </a:xfrm>
          <a:prstGeom prst="rect">
            <a:avLst/>
          </a:prstGeom>
        </p:spPr>
        <p:txBody>
          <a:bodyPr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3ACE02-1CC7-E54A-B53A-0E3CE329D275}" type="slidenum">
              <a:rPr lang="en-US" smtClean="0">
                <a:solidFill>
                  <a:schemeClr val="bg1"/>
                </a:solidFill>
              </a:rPr>
              <a:pPr/>
              <a:t>‹#›</a:t>
            </a:fld>
            <a:endParaRPr lang="en-US" dirty="0">
              <a:solidFill>
                <a:schemeClr val="bg1"/>
              </a:solidFill>
            </a:endParaRPr>
          </a:p>
        </p:txBody>
      </p:sp>
      <p:sp>
        <p:nvSpPr>
          <p:cNvPr id="18" name="Rectangle 17">
            <a:extLst>
              <a:ext uri="{FF2B5EF4-FFF2-40B4-BE49-F238E27FC236}">
                <a16:creationId xmlns:a16="http://schemas.microsoft.com/office/drawing/2014/main" id="{2FFE96E4-BF9B-3247-AF90-1F1DE1D1B4E9}"/>
              </a:ext>
            </a:extLst>
          </p:cNvPr>
          <p:cNvSpPr/>
          <p:nvPr userDrawn="1"/>
        </p:nvSpPr>
        <p:spPr>
          <a:xfrm rot="5400000">
            <a:off x="-2195860" y="2195861"/>
            <a:ext cx="6869450" cy="2477729"/>
          </a:xfrm>
          <a:prstGeom prst="rect">
            <a:avLst/>
          </a:prstGeom>
          <a:gradFill>
            <a:gsLst>
              <a:gs pos="0">
                <a:schemeClr val="bg2">
                  <a:alpha val="77000"/>
                </a:schemeClr>
              </a:gs>
              <a:gs pos="4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4768644"/>
            <a:ext cx="12192000" cy="579599"/>
          </a:xfrm>
          <a:prstGeom prst="rect">
            <a:avLst/>
          </a:prstGeom>
          <a:solidFill>
            <a:schemeClr val="tx2"/>
          </a:solidFill>
        </p:spPr>
        <p:txBody>
          <a:bodyPr lIns="0" rIns="0" bIns="0" anchor="ctr"/>
          <a:lstStyle>
            <a:lvl1pPr algn="ctr">
              <a:defRPr sz="3400">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F3B30C0E-AE18-9443-AB83-6D1087DEE716}"/>
              </a:ext>
            </a:extLst>
          </p:cNvPr>
          <p:cNvSpPr>
            <a:spLocks noGrp="1"/>
          </p:cNvSpPr>
          <p:nvPr>
            <p:ph type="body" sz="quarter" idx="10" hasCustomPrompt="1"/>
          </p:nvPr>
        </p:nvSpPr>
        <p:spPr>
          <a:xfrm>
            <a:off x="266700" y="5624306"/>
            <a:ext cx="2106824" cy="319166"/>
          </a:xfrm>
          <a:prstGeom prst="rect">
            <a:avLst/>
          </a:prstGeom>
        </p:spPr>
        <p:txBody>
          <a:bodyPr lIns="0" rIns="0" bIns="0" anchor="b">
            <a:noAutofit/>
          </a:bodyPr>
          <a:lstStyle>
            <a:lvl1pPr marL="0" indent="0">
              <a:lnSpc>
                <a:spcPct val="100000"/>
              </a:lnSpc>
              <a:spcBef>
                <a:spcPts val="300"/>
              </a:spcBef>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8" name="Text Placeholder 7">
            <a:extLst>
              <a:ext uri="{FF2B5EF4-FFF2-40B4-BE49-F238E27FC236}">
                <a16:creationId xmlns:a16="http://schemas.microsoft.com/office/drawing/2014/main" id="{AD7C2DA3-68A2-134B-B5C1-67960AEA669A}"/>
              </a:ext>
            </a:extLst>
          </p:cNvPr>
          <p:cNvSpPr>
            <a:spLocks noGrp="1"/>
          </p:cNvSpPr>
          <p:nvPr>
            <p:ph type="body" sz="quarter" idx="11" hasCustomPrompt="1"/>
          </p:nvPr>
        </p:nvSpPr>
        <p:spPr>
          <a:xfrm>
            <a:off x="266700" y="5985567"/>
            <a:ext cx="2106824" cy="338168"/>
          </a:xfrm>
          <a:prstGeom prst="rect">
            <a:avLst/>
          </a:prstGeom>
        </p:spPr>
        <p:txBody>
          <a:bodyPr lIns="0" tIns="0">
            <a:noAutofit/>
          </a:bodyPr>
          <a:lstStyle>
            <a:lvl1pPr marL="0" indent="0">
              <a:buNone/>
              <a:defRPr sz="1400" i="1">
                <a:solidFill>
                  <a:schemeClr val="bg1"/>
                </a:solidFill>
              </a:defRPr>
            </a:lvl1pPr>
            <a:lvl2pPr>
              <a:defRPr sz="1200"/>
            </a:lvl2pPr>
            <a:lvl3pPr>
              <a:defRPr sz="1200"/>
            </a:lvl3pPr>
            <a:lvl4pPr>
              <a:defRPr sz="1200"/>
            </a:lvl4pPr>
            <a:lvl5pPr>
              <a:defRPr sz="1200"/>
            </a:lvl5pPr>
          </a:lstStyle>
          <a:p>
            <a:pPr lvl="0"/>
            <a:r>
              <a:rPr lang="en-US" dirty="0"/>
              <a:t>Title</a:t>
            </a:r>
          </a:p>
        </p:txBody>
      </p:sp>
      <p:sp>
        <p:nvSpPr>
          <p:cNvPr id="16" name="TextBox 15">
            <a:extLst>
              <a:ext uri="{FF2B5EF4-FFF2-40B4-BE49-F238E27FC236}">
                <a16:creationId xmlns:a16="http://schemas.microsoft.com/office/drawing/2014/main" id="{1240E7F1-F23B-9B49-92DA-123299478586}"/>
              </a:ext>
            </a:extLst>
          </p:cNvPr>
          <p:cNvSpPr txBox="1"/>
          <p:nvPr userDrawn="1"/>
        </p:nvSpPr>
        <p:spPr>
          <a:xfrm>
            <a:off x="8611438" y="6554787"/>
            <a:ext cx="2698978"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bg1"/>
                </a:solidFill>
                <a:effectLst/>
                <a:latin typeface="+mn-lt"/>
                <a:ea typeface="+mn-ea"/>
                <a:cs typeface="+mn-cs"/>
              </a:rPr>
              <a:t>COMPANY CONFIDENTIAL | FOR INTERNAL USE ONLY | DO NOT COPY</a:t>
            </a:r>
          </a:p>
        </p:txBody>
      </p:sp>
      <p:sp>
        <p:nvSpPr>
          <p:cNvPr id="17" name="TextBox 16">
            <a:extLst>
              <a:ext uri="{FF2B5EF4-FFF2-40B4-BE49-F238E27FC236}">
                <a16:creationId xmlns:a16="http://schemas.microsoft.com/office/drawing/2014/main" id="{F8F1D450-D242-3047-BA9D-4CA677E2EF2B}"/>
              </a:ext>
            </a:extLst>
          </p:cNvPr>
          <p:cNvSpPr txBox="1"/>
          <p:nvPr userDrawn="1"/>
        </p:nvSpPr>
        <p:spPr>
          <a:xfrm>
            <a:off x="6343136" y="6595094"/>
            <a:ext cx="1882074" cy="200055"/>
          </a:xfrm>
          <a:prstGeom prst="rect">
            <a:avLst/>
          </a:prstGeom>
          <a:noFill/>
        </p:spPr>
        <p:txBody>
          <a:bodyPr wrap="square" lIns="0" rtlCol="0" anchor="ctr">
            <a:spAutoFit/>
          </a:bodyPr>
          <a:lstStyle/>
          <a:p>
            <a:pPr lvl="0"/>
            <a:r>
              <a:rPr lang="en-US" sz="700" kern="1200" dirty="0">
                <a:solidFill>
                  <a:schemeClr val="bg1"/>
                </a:solidFill>
                <a:effectLst/>
                <a:latin typeface="+mn-lt"/>
                <a:ea typeface="+mn-ea"/>
                <a:cs typeface="+mn-cs"/>
              </a:rPr>
              <a:t>Y0114_22_3000971_I_C  09/07/2021</a:t>
            </a:r>
          </a:p>
        </p:txBody>
      </p:sp>
    </p:spTree>
    <p:custDataLst>
      <p:tags r:id="rId1"/>
    </p:custDataLst>
    <p:extLst>
      <p:ext uri="{BB962C8B-B14F-4D97-AF65-F5344CB8AC3E}">
        <p14:creationId xmlns:p14="http://schemas.microsoft.com/office/powerpoint/2010/main" val="377332399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5" y="6554787"/>
            <a:ext cx="2792581"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pic>
        <p:nvPicPr>
          <p:cNvPr id="10" name="Picture 9">
            <a:extLst>
              <a:ext uri="{FF2B5EF4-FFF2-40B4-BE49-F238E27FC236}">
                <a16:creationId xmlns:a16="http://schemas.microsoft.com/office/drawing/2014/main" id="{62129F2C-4F23-EF46-AB9F-58C67205E0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478024" cy="2259950"/>
          </a:xfrm>
          <a:prstGeom prst="rect">
            <a:avLst/>
          </a:prstGeom>
        </p:spPr>
      </p:pic>
      <p:sp>
        <p:nvSpPr>
          <p:cNvPr id="3" name="Slide Number Placeholder 2">
            <a:extLst>
              <a:ext uri="{FF2B5EF4-FFF2-40B4-BE49-F238E27FC236}">
                <a16:creationId xmlns:a16="http://schemas.microsoft.com/office/drawing/2014/main" id="{1F8B3CFF-E1A8-FD42-9142-A62D43D2B1FD}"/>
              </a:ext>
            </a:extLst>
          </p:cNvPr>
          <p:cNvSpPr>
            <a:spLocks noGrp="1"/>
          </p:cNvSpPr>
          <p:nvPr>
            <p:ph type="sldNum" sz="quarter" idx="10"/>
          </p:nvPr>
        </p:nvSpPr>
        <p:spPr/>
        <p:txBody>
          <a:bodyPr/>
          <a:lstStyle/>
          <a:p>
            <a:fld id="{7964042D-3598-F344-A676-FAE911690EEC}" type="slidenum">
              <a:rPr lang="en-US" smtClean="0"/>
              <a:pPr/>
              <a:t>‹#›</a:t>
            </a:fld>
            <a:endParaRPr lang="en-US" dirty="0"/>
          </a:p>
        </p:txBody>
      </p:sp>
      <p:sp>
        <p:nvSpPr>
          <p:cNvPr id="11" name="TextBox 10">
            <a:extLst>
              <a:ext uri="{FF2B5EF4-FFF2-40B4-BE49-F238E27FC236}">
                <a16:creationId xmlns:a16="http://schemas.microsoft.com/office/drawing/2014/main" id="{F8F1D450-D242-3047-BA9D-4CA677E2EF2B}"/>
              </a:ext>
            </a:extLst>
          </p:cNvPr>
          <p:cNvSpPr txBox="1"/>
          <p:nvPr userDrawn="1"/>
        </p:nvSpPr>
        <p:spPr>
          <a:xfrm>
            <a:off x="6506936" y="6595094"/>
            <a:ext cx="1718273" cy="200055"/>
          </a:xfrm>
          <a:prstGeom prst="rect">
            <a:avLst/>
          </a:prstGeom>
          <a:noFill/>
        </p:spPr>
        <p:txBody>
          <a:bodyPr wrap="square" lIns="0" rtlCol="0" anchor="ctr">
            <a:spAutoFit/>
          </a:bodyPr>
          <a:lstStyle/>
          <a:p>
            <a:pPr lvl="0"/>
            <a:r>
              <a:rPr lang="en-US" sz="700" kern="1200" dirty="0">
                <a:solidFill>
                  <a:schemeClr val="tx1"/>
                </a:solidFill>
                <a:effectLst/>
                <a:latin typeface="+mn-lt"/>
                <a:ea typeface="+mn-ea"/>
                <a:cs typeface="+mn-cs"/>
              </a:rPr>
              <a:t>Y0114_21_123415_I_C 06/15/2020</a:t>
            </a:r>
          </a:p>
        </p:txBody>
      </p:sp>
    </p:spTree>
    <p:custDataLst>
      <p:tags r:id="rId1"/>
    </p:custDataLst>
    <p:extLst>
      <p:ext uri="{BB962C8B-B14F-4D97-AF65-F5344CB8AC3E}">
        <p14:creationId xmlns:p14="http://schemas.microsoft.com/office/powerpoint/2010/main" val="294527077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A5B90CA5-F388-F04B-A57E-B8B4A4C14E6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478024" cy="2259951"/>
          </a:xfrm>
          <a:prstGeom prst="rect">
            <a:avLst/>
          </a:prstGeom>
        </p:spPr>
      </p:pic>
    </p:spTree>
    <p:custDataLst>
      <p:tags r:id="rId1"/>
    </p:custDataLst>
    <p:extLst>
      <p:ext uri="{BB962C8B-B14F-4D97-AF65-F5344CB8AC3E}">
        <p14:creationId xmlns:p14="http://schemas.microsoft.com/office/powerpoint/2010/main" val="359344985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C92F5F94-1E85-464C-A213-CA73340537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477300" cy="2259950"/>
          </a:xfrm>
          <a:prstGeom prst="rect">
            <a:avLst/>
          </a:prstGeom>
        </p:spPr>
      </p:pic>
    </p:spTree>
    <p:custDataLst>
      <p:tags r:id="rId1"/>
    </p:custDataLst>
    <p:extLst>
      <p:ext uri="{BB962C8B-B14F-4D97-AF65-F5344CB8AC3E}">
        <p14:creationId xmlns:p14="http://schemas.microsoft.com/office/powerpoint/2010/main" val="382074083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757E38E6-20AF-8E45-AC03-8E71A91194F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524" y="0"/>
            <a:ext cx="2475775" cy="2259950"/>
          </a:xfrm>
          <a:prstGeom prst="rect">
            <a:avLst/>
          </a:prstGeom>
        </p:spPr>
      </p:pic>
    </p:spTree>
    <p:custDataLst>
      <p:tags r:id="rId1"/>
    </p:custDataLst>
    <p:extLst>
      <p:ext uri="{BB962C8B-B14F-4D97-AF65-F5344CB8AC3E}">
        <p14:creationId xmlns:p14="http://schemas.microsoft.com/office/powerpoint/2010/main" val="15803395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9A2F287B-E4FB-9143-A133-43C5CEAE2C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7299" cy="2261062"/>
          </a:xfrm>
          <a:prstGeom prst="rect">
            <a:avLst/>
          </a:prstGeom>
        </p:spPr>
      </p:pic>
    </p:spTree>
    <p:extLst>
      <p:ext uri="{BB962C8B-B14F-4D97-AF65-F5344CB8AC3E}">
        <p14:creationId xmlns:p14="http://schemas.microsoft.com/office/powerpoint/2010/main" val="261651520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9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5" y="6554787"/>
            <a:ext cx="2792581"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361A0E15-B294-A643-95DB-D176E637C0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7299" cy="2264493"/>
          </a:xfrm>
          <a:prstGeom prst="rect">
            <a:avLst/>
          </a:prstGeom>
        </p:spPr>
      </p:pic>
    </p:spTree>
    <p:extLst>
      <p:ext uri="{BB962C8B-B14F-4D97-AF65-F5344CB8AC3E}">
        <p14:creationId xmlns:p14="http://schemas.microsoft.com/office/powerpoint/2010/main" val="4317102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0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C25443DF-5EFB-4C40-A1C3-FCAAC4D64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7299" cy="2259844"/>
          </a:xfrm>
          <a:prstGeom prst="rect">
            <a:avLst/>
          </a:prstGeom>
        </p:spPr>
      </p:pic>
    </p:spTree>
    <p:extLst>
      <p:ext uri="{BB962C8B-B14F-4D97-AF65-F5344CB8AC3E}">
        <p14:creationId xmlns:p14="http://schemas.microsoft.com/office/powerpoint/2010/main" val="27635019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9CF943B-3462-4D4E-BE9E-C91E11C51971}"/>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custDataLst>
      <p:tags r:id="rId1"/>
    </p:custDataLst>
    <p:extLst>
      <p:ext uri="{BB962C8B-B14F-4D97-AF65-F5344CB8AC3E}">
        <p14:creationId xmlns:p14="http://schemas.microsoft.com/office/powerpoint/2010/main" val="4236722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1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34EFBAAB-C43B-B748-8D39-F224BF19FE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2477299" cy="2259844"/>
          </a:xfrm>
          <a:prstGeom prst="rect">
            <a:avLst/>
          </a:prstGeom>
        </p:spPr>
      </p:pic>
    </p:spTree>
    <p:extLst>
      <p:ext uri="{BB962C8B-B14F-4D97-AF65-F5344CB8AC3E}">
        <p14:creationId xmlns:p14="http://schemas.microsoft.com/office/powerpoint/2010/main" val="40160419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2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5812D3E5-66EC-DF4D-9295-2BFB832FA3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2477298" cy="2259844"/>
          </a:xfrm>
          <a:prstGeom prst="rect">
            <a:avLst/>
          </a:prstGeom>
        </p:spPr>
      </p:pic>
    </p:spTree>
    <p:extLst>
      <p:ext uri="{BB962C8B-B14F-4D97-AF65-F5344CB8AC3E}">
        <p14:creationId xmlns:p14="http://schemas.microsoft.com/office/powerpoint/2010/main" val="375694388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50529B1A-FD40-9746-9582-FA2156BB30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7299" cy="2261418"/>
          </a:xfrm>
          <a:prstGeom prst="rect">
            <a:avLst/>
          </a:prstGeom>
        </p:spPr>
      </p:pic>
    </p:spTree>
    <p:extLst>
      <p:ext uri="{BB962C8B-B14F-4D97-AF65-F5344CB8AC3E}">
        <p14:creationId xmlns:p14="http://schemas.microsoft.com/office/powerpoint/2010/main" val="7568637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4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D05464B8-C7D8-AD46-BDBA-858F353953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7299" cy="2261417"/>
          </a:xfrm>
          <a:prstGeom prst="rect">
            <a:avLst/>
          </a:prstGeom>
        </p:spPr>
      </p:pic>
    </p:spTree>
    <p:extLst>
      <p:ext uri="{BB962C8B-B14F-4D97-AF65-F5344CB8AC3E}">
        <p14:creationId xmlns:p14="http://schemas.microsoft.com/office/powerpoint/2010/main" val="41141516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5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83B65821-6951-F14A-BBF3-C020250E9C86}"/>
              </a:ext>
            </a:extLst>
          </p:cNvPr>
          <p:cNvSpPr txBox="1">
            <a:spLocks/>
          </p:cNvSpPr>
          <p:nvPr userDrawn="1"/>
        </p:nvSpPr>
        <p:spPr>
          <a:xfrm>
            <a:off x="11285239" y="6554787"/>
            <a:ext cx="492760" cy="280669"/>
          </a:xfrm>
          <a:prstGeom prst="rect">
            <a:avLst/>
          </a:prstGeom>
        </p:spPr>
        <p:txBody>
          <a:bodyPr lIns="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BF0712AD-BC68-A740-B7F6-B5F7880B347D}"/>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8C9A630A-E0BD-5942-89CD-F5BBC656A316}"/>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B2B9A916-0215-FE41-95FB-1F671FCE30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1451"/>
            <a:ext cx="2477298" cy="2272868"/>
          </a:xfrm>
          <a:prstGeom prst="rect">
            <a:avLst/>
          </a:prstGeom>
        </p:spPr>
      </p:pic>
    </p:spTree>
    <p:extLst>
      <p:ext uri="{BB962C8B-B14F-4D97-AF65-F5344CB8AC3E}">
        <p14:creationId xmlns:p14="http://schemas.microsoft.com/office/powerpoint/2010/main" val="6440778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5" name="Slide Number Placeholder 5">
            <a:extLst>
              <a:ext uri="{FF2B5EF4-FFF2-40B4-BE49-F238E27FC236}">
                <a16:creationId xmlns:a16="http://schemas.microsoft.com/office/drawing/2014/main" id="{923160B3-9F58-B748-9989-8F2236DFD8F4}"/>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6" name="TextBox 15">
            <a:extLst>
              <a:ext uri="{FF2B5EF4-FFF2-40B4-BE49-F238E27FC236}">
                <a16:creationId xmlns:a16="http://schemas.microsoft.com/office/drawing/2014/main" id="{A0685B68-EC47-D24A-BA0D-EC8B8C7624DF}"/>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7" name="TextBox 16">
            <a:extLst>
              <a:ext uri="{FF2B5EF4-FFF2-40B4-BE49-F238E27FC236}">
                <a16:creationId xmlns:a16="http://schemas.microsoft.com/office/drawing/2014/main" id="{2FC00EFC-7895-AC45-BBC7-511B00772AFC}"/>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E8086306-EC82-5143-B9BB-3DFA2FD71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2478024" cy="2259952"/>
          </a:xfrm>
          <a:prstGeom prst="rect">
            <a:avLst/>
          </a:prstGeom>
        </p:spPr>
      </p:pic>
    </p:spTree>
    <p:extLst>
      <p:ext uri="{BB962C8B-B14F-4D97-AF65-F5344CB8AC3E}">
        <p14:creationId xmlns:p14="http://schemas.microsoft.com/office/powerpoint/2010/main" val="333557112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9A893B84-FB92-4441-8132-2BF0248967A7}"/>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C756010D-9D82-2B45-A16D-F4943E0B3979}"/>
              </a:ext>
            </a:extLst>
          </p:cNvPr>
          <p:cNvSpPr txBox="1"/>
          <p:nvPr userDrawn="1"/>
        </p:nvSpPr>
        <p:spPr>
          <a:xfrm>
            <a:off x="8517834" y="6554787"/>
            <a:ext cx="2792581"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CEA924EB-1E0E-6D47-A59D-672813AA22D4}"/>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CE377917-5EEF-D447-A4CD-C7C4F93A61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8023" cy="2259952"/>
          </a:xfrm>
          <a:prstGeom prst="rect">
            <a:avLst/>
          </a:prstGeom>
        </p:spPr>
      </p:pic>
    </p:spTree>
    <p:extLst>
      <p:ext uri="{BB962C8B-B14F-4D97-AF65-F5344CB8AC3E}">
        <p14:creationId xmlns:p14="http://schemas.microsoft.com/office/powerpoint/2010/main" val="27526508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6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9A893B84-FB92-4441-8132-2BF0248967A7}"/>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C756010D-9D82-2B45-A16D-F4943E0B3979}"/>
              </a:ext>
            </a:extLst>
          </p:cNvPr>
          <p:cNvSpPr txBox="1"/>
          <p:nvPr userDrawn="1"/>
        </p:nvSpPr>
        <p:spPr>
          <a:xfrm>
            <a:off x="8517835" y="6554787"/>
            <a:ext cx="2792581"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CEA924EB-1E0E-6D47-A59D-672813AA22D4}"/>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0" name="Picture 9">
            <a:extLst>
              <a:ext uri="{FF2B5EF4-FFF2-40B4-BE49-F238E27FC236}">
                <a16:creationId xmlns:a16="http://schemas.microsoft.com/office/drawing/2014/main" id="{7404B688-89D9-3045-88AD-C7D4E6FB1D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8023" cy="2259952"/>
          </a:xfrm>
          <a:prstGeom prst="rect">
            <a:avLst/>
          </a:prstGeom>
        </p:spPr>
      </p:pic>
    </p:spTree>
    <p:extLst>
      <p:ext uri="{BB962C8B-B14F-4D97-AF65-F5344CB8AC3E}">
        <p14:creationId xmlns:p14="http://schemas.microsoft.com/office/powerpoint/2010/main" val="36469749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7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9A893B84-FB92-4441-8132-2BF0248967A7}"/>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7" name="TextBox 16">
            <a:extLst>
              <a:ext uri="{FF2B5EF4-FFF2-40B4-BE49-F238E27FC236}">
                <a16:creationId xmlns:a16="http://schemas.microsoft.com/office/drawing/2014/main" id="{C756010D-9D82-2B45-A16D-F4943E0B3979}"/>
              </a:ext>
            </a:extLst>
          </p:cNvPr>
          <p:cNvSpPr txBox="1"/>
          <p:nvPr userDrawn="1"/>
        </p:nvSpPr>
        <p:spPr>
          <a:xfrm>
            <a:off x="8517836" y="6554787"/>
            <a:ext cx="2792580"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8" name="TextBox 17">
            <a:extLst>
              <a:ext uri="{FF2B5EF4-FFF2-40B4-BE49-F238E27FC236}">
                <a16:creationId xmlns:a16="http://schemas.microsoft.com/office/drawing/2014/main" id="{CEA924EB-1E0E-6D47-A59D-672813AA22D4}"/>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pic>
        <p:nvPicPr>
          <p:cNvPr id="11" name="Picture 10">
            <a:extLst>
              <a:ext uri="{FF2B5EF4-FFF2-40B4-BE49-F238E27FC236}">
                <a16:creationId xmlns:a16="http://schemas.microsoft.com/office/drawing/2014/main" id="{FB2DD5AE-86E0-F042-A49E-BA0A3AF18F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78023" cy="2259952"/>
          </a:xfrm>
          <a:prstGeom prst="rect">
            <a:avLst/>
          </a:prstGeom>
        </p:spPr>
      </p:pic>
    </p:spTree>
    <p:extLst>
      <p:ext uri="{BB962C8B-B14F-4D97-AF65-F5344CB8AC3E}">
        <p14:creationId xmlns:p14="http://schemas.microsoft.com/office/powerpoint/2010/main" val="360817087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88FA3A-AA6E-A84F-9BB6-C312B6FA05F7}"/>
              </a:ext>
            </a:extLst>
          </p:cNvPr>
          <p:cNvSpPr/>
          <p:nvPr userDrawn="1"/>
        </p:nvSpPr>
        <p:spPr>
          <a:xfrm rot="5400000">
            <a:off x="-24101" y="8924"/>
            <a:ext cx="2523468" cy="2477729"/>
          </a:xfrm>
          <a:prstGeom prst="rect">
            <a:avLst/>
          </a:prstGeom>
          <a:solidFill>
            <a:schemeClr val="bg2">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5" name="Slide Number Placeholder 5">
            <a:extLst>
              <a:ext uri="{FF2B5EF4-FFF2-40B4-BE49-F238E27FC236}">
                <a16:creationId xmlns:a16="http://schemas.microsoft.com/office/drawing/2014/main" id="{9F489D05-8B95-534E-97DD-F549610D9C3A}"/>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6" name="TextBox 15">
            <a:extLst>
              <a:ext uri="{FF2B5EF4-FFF2-40B4-BE49-F238E27FC236}">
                <a16:creationId xmlns:a16="http://schemas.microsoft.com/office/drawing/2014/main" id="{86643FA1-C474-0D46-8888-3E8EDD59116B}"/>
              </a:ext>
            </a:extLst>
          </p:cNvPr>
          <p:cNvSpPr txBox="1"/>
          <p:nvPr userDrawn="1"/>
        </p:nvSpPr>
        <p:spPr>
          <a:xfrm>
            <a:off x="8517835" y="6557438"/>
            <a:ext cx="2707175"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a:t>
            </a:r>
            <a:r>
              <a:rPr lang="en-US" sz="700" kern="1200" cap="all" baseline="0" dirty="0" err="1">
                <a:solidFill>
                  <a:schemeClr val="tx1"/>
                </a:solidFill>
                <a:effectLst/>
                <a:latin typeface="+mn-lt"/>
                <a:ea typeface="+mn-ea"/>
                <a:cs typeface="+mn-cs"/>
              </a:rPr>
              <a:t>ONlY</a:t>
            </a:r>
            <a:r>
              <a:rPr lang="en-US" sz="700" kern="1200" cap="all" baseline="0" dirty="0">
                <a:solidFill>
                  <a:schemeClr val="tx1"/>
                </a:solidFill>
                <a:effectLst/>
                <a:latin typeface="+mn-lt"/>
                <a:ea typeface="+mn-ea"/>
                <a:cs typeface="+mn-cs"/>
              </a:rPr>
              <a:t> | DO NOT COPY</a:t>
            </a:r>
          </a:p>
        </p:txBody>
      </p:sp>
      <p:sp>
        <p:nvSpPr>
          <p:cNvPr id="17" name="TextBox 16">
            <a:extLst>
              <a:ext uri="{FF2B5EF4-FFF2-40B4-BE49-F238E27FC236}">
                <a16:creationId xmlns:a16="http://schemas.microsoft.com/office/drawing/2014/main" id="{CA9C36F3-CCCB-FA4A-82FA-1641D0F7349F}"/>
              </a:ext>
            </a:extLst>
          </p:cNvPr>
          <p:cNvSpPr txBox="1"/>
          <p:nvPr userDrawn="1"/>
        </p:nvSpPr>
        <p:spPr>
          <a:xfrm>
            <a:off x="6874063" y="6595094"/>
            <a:ext cx="1351146" cy="200055"/>
          </a:xfrm>
          <a:prstGeom prst="rect">
            <a:avLst/>
          </a:prstGeom>
          <a:noFill/>
        </p:spPr>
        <p:txBody>
          <a:bodyPr wrap="square" l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mn-lt"/>
                <a:ea typeface="+mn-ea"/>
                <a:cs typeface="+mn-cs"/>
              </a:rPr>
              <a:t>Y0114-XX_XXXXXX_X mm/dd/</a:t>
            </a:r>
            <a:r>
              <a:rPr lang="en-US" sz="700" kern="1200" dirty="0" err="1">
                <a:solidFill>
                  <a:schemeClr val="tx1"/>
                </a:solidFill>
                <a:effectLst/>
                <a:latin typeface="+mn-lt"/>
                <a:ea typeface="+mn-ea"/>
                <a:cs typeface="+mn-cs"/>
              </a:rPr>
              <a:t>yy</a:t>
            </a:r>
            <a:endParaRPr lang="en-US" sz="7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044537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9CF943B-3462-4D4E-BE9E-C91E11C51971}"/>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5" name="Rectangle 4">
            <a:extLst>
              <a:ext uri="{FF2B5EF4-FFF2-40B4-BE49-F238E27FC236}">
                <a16:creationId xmlns:a16="http://schemas.microsoft.com/office/drawing/2014/main" id="{FB99340A-8709-974D-B65B-4D39736C2C45}"/>
              </a:ext>
            </a:extLst>
          </p:cNvPr>
          <p:cNvSpPr/>
          <p:nvPr userDrawn="1"/>
        </p:nvSpPr>
        <p:spPr>
          <a:xfrm>
            <a:off x="7279737" y="1415908"/>
            <a:ext cx="4912264" cy="4377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707BFD-6023-EC4D-96CF-EBAF96F9EBC5}"/>
              </a:ext>
            </a:extLst>
          </p:cNvPr>
          <p:cNvSpPr/>
          <p:nvPr userDrawn="1"/>
        </p:nvSpPr>
        <p:spPr>
          <a:xfrm>
            <a:off x="3442877" y="1415908"/>
            <a:ext cx="3779029" cy="43779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380D83B-2E37-8D46-9759-FE963891A626}"/>
              </a:ext>
            </a:extLst>
          </p:cNvPr>
          <p:cNvSpPr txBox="1"/>
          <p:nvPr userDrawn="1"/>
        </p:nvSpPr>
        <p:spPr>
          <a:xfrm>
            <a:off x="1031866" y="981666"/>
            <a:ext cx="1222745" cy="276999"/>
          </a:xfrm>
          <a:prstGeom prst="rect">
            <a:avLst/>
          </a:prstGeom>
          <a:noFill/>
        </p:spPr>
        <p:txBody>
          <a:bodyPr wrap="square" rtlCol="0">
            <a:spAutoFit/>
          </a:bodyPr>
          <a:lstStyle/>
          <a:p>
            <a:pPr algn="ctr"/>
            <a:r>
              <a:rPr lang="en-US" sz="1200" dirty="0">
                <a:solidFill>
                  <a:schemeClr val="accent5"/>
                </a:solidFill>
              </a:rPr>
              <a:t>Footer logo</a:t>
            </a:r>
          </a:p>
        </p:txBody>
      </p:sp>
      <p:sp>
        <p:nvSpPr>
          <p:cNvPr id="8" name="TextBox 7">
            <a:extLst>
              <a:ext uri="{FF2B5EF4-FFF2-40B4-BE49-F238E27FC236}">
                <a16:creationId xmlns:a16="http://schemas.microsoft.com/office/drawing/2014/main" id="{ED767F52-A893-3C44-AD17-94E5B0B52D82}"/>
              </a:ext>
            </a:extLst>
          </p:cNvPr>
          <p:cNvSpPr txBox="1"/>
          <p:nvPr userDrawn="1"/>
        </p:nvSpPr>
        <p:spPr>
          <a:xfrm>
            <a:off x="4396404" y="981666"/>
            <a:ext cx="1871973" cy="276999"/>
          </a:xfrm>
          <a:prstGeom prst="rect">
            <a:avLst/>
          </a:prstGeom>
          <a:noFill/>
        </p:spPr>
        <p:txBody>
          <a:bodyPr wrap="square" rtlCol="0">
            <a:spAutoFit/>
          </a:bodyPr>
          <a:lstStyle/>
          <a:p>
            <a:pPr algn="ctr"/>
            <a:r>
              <a:rPr lang="en-US" sz="1200" dirty="0">
                <a:solidFill>
                  <a:schemeClr val="accent5"/>
                </a:solidFill>
              </a:rPr>
              <a:t>Divider and Back slide logo</a:t>
            </a:r>
          </a:p>
        </p:txBody>
      </p:sp>
      <p:sp>
        <p:nvSpPr>
          <p:cNvPr id="9" name="TextBox 8">
            <a:extLst>
              <a:ext uri="{FF2B5EF4-FFF2-40B4-BE49-F238E27FC236}">
                <a16:creationId xmlns:a16="http://schemas.microsoft.com/office/drawing/2014/main" id="{B2329530-9DFF-4245-8E7A-B3EE0A77C7DC}"/>
              </a:ext>
            </a:extLst>
          </p:cNvPr>
          <p:cNvSpPr txBox="1"/>
          <p:nvPr userDrawn="1"/>
        </p:nvSpPr>
        <p:spPr>
          <a:xfrm>
            <a:off x="9124496" y="981666"/>
            <a:ext cx="1222745" cy="276999"/>
          </a:xfrm>
          <a:prstGeom prst="rect">
            <a:avLst/>
          </a:prstGeom>
          <a:noFill/>
        </p:spPr>
        <p:txBody>
          <a:bodyPr wrap="square" rtlCol="0">
            <a:spAutoFit/>
          </a:bodyPr>
          <a:lstStyle/>
          <a:p>
            <a:pPr algn="ctr"/>
            <a:r>
              <a:rPr lang="en-US" sz="1200" dirty="0">
                <a:solidFill>
                  <a:schemeClr val="accent5"/>
                </a:solidFill>
              </a:rPr>
              <a:t>Front slide logo</a:t>
            </a:r>
          </a:p>
        </p:txBody>
      </p:sp>
    </p:spTree>
    <p:extLst>
      <p:ext uri="{BB962C8B-B14F-4D97-AF65-F5344CB8AC3E}">
        <p14:creationId xmlns:p14="http://schemas.microsoft.com/office/powerpoint/2010/main" val="1040224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8" name="Picture Placeholder 2">
            <a:extLst>
              <a:ext uri="{FF2B5EF4-FFF2-40B4-BE49-F238E27FC236}">
                <a16:creationId xmlns:a16="http://schemas.microsoft.com/office/drawing/2014/main" id="{3BAC2F9D-8781-E24A-8D37-3DE12B456941}"/>
              </a:ext>
            </a:extLst>
          </p:cNvPr>
          <p:cNvSpPr>
            <a:spLocks noGrp="1"/>
          </p:cNvSpPr>
          <p:nvPr>
            <p:ph type="pic" sz="quarter" idx="11"/>
          </p:nvPr>
        </p:nvSpPr>
        <p:spPr>
          <a:xfrm>
            <a:off x="-1" y="1"/>
            <a:ext cx="2476499" cy="2261416"/>
          </a:xfrm>
          <a:prstGeom prst="rect">
            <a:avLst/>
          </a:prstGeom>
        </p:spPr>
        <p:txBody>
          <a:bodyPr anchor="ctr"/>
          <a:lstStyle>
            <a:lvl1pPr algn="ctr">
              <a:defRPr>
                <a:solidFill>
                  <a:schemeClr val="bg2">
                    <a:lumMod val="75000"/>
                  </a:schemeClr>
                </a:solidFill>
              </a:defRPr>
            </a:lvl1pPr>
          </a:lstStyle>
          <a:p>
            <a:endParaRPr lang="en-US" dirty="0"/>
          </a:p>
        </p:txBody>
      </p:sp>
      <p:sp>
        <p:nvSpPr>
          <p:cNvPr id="15" name="Slide Number Placeholder 5">
            <a:extLst>
              <a:ext uri="{FF2B5EF4-FFF2-40B4-BE49-F238E27FC236}">
                <a16:creationId xmlns:a16="http://schemas.microsoft.com/office/drawing/2014/main" id="{2115D4C9-2908-A64B-A35E-285F97D3AD10}"/>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6" name="TextBox 15">
            <a:extLst>
              <a:ext uri="{FF2B5EF4-FFF2-40B4-BE49-F238E27FC236}">
                <a16:creationId xmlns:a16="http://schemas.microsoft.com/office/drawing/2014/main" id="{6976B416-88EF-F84D-AD76-1A2939C2D381}"/>
              </a:ext>
            </a:extLst>
          </p:cNvPr>
          <p:cNvSpPr txBox="1"/>
          <p:nvPr userDrawn="1"/>
        </p:nvSpPr>
        <p:spPr>
          <a:xfrm>
            <a:off x="8517835" y="6554787"/>
            <a:ext cx="2792581"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11" name="TextBox 10">
            <a:extLst>
              <a:ext uri="{FF2B5EF4-FFF2-40B4-BE49-F238E27FC236}">
                <a16:creationId xmlns:a16="http://schemas.microsoft.com/office/drawing/2014/main" id="{F8F1D450-D242-3047-BA9D-4CA677E2EF2B}"/>
              </a:ext>
            </a:extLst>
          </p:cNvPr>
          <p:cNvSpPr txBox="1"/>
          <p:nvPr userDrawn="1"/>
        </p:nvSpPr>
        <p:spPr>
          <a:xfrm>
            <a:off x="6506936" y="6595094"/>
            <a:ext cx="1718273" cy="200055"/>
          </a:xfrm>
          <a:prstGeom prst="rect">
            <a:avLst/>
          </a:prstGeom>
          <a:noFill/>
        </p:spPr>
        <p:txBody>
          <a:bodyPr wrap="square" lIns="0" rtlCol="0" anchor="ctr">
            <a:spAutoFit/>
          </a:bodyPr>
          <a:lstStyle/>
          <a:p>
            <a:pPr lvl="0"/>
            <a:r>
              <a:rPr lang="en-US" sz="700" kern="1200" dirty="0">
                <a:solidFill>
                  <a:schemeClr val="tx1"/>
                </a:solidFill>
                <a:effectLst/>
                <a:latin typeface="+mn-lt"/>
                <a:ea typeface="+mn-ea"/>
                <a:cs typeface="+mn-cs"/>
              </a:rPr>
              <a:t>Y0114_21_123415_I_C 06/15/2020</a:t>
            </a:r>
          </a:p>
        </p:txBody>
      </p:sp>
    </p:spTree>
    <p:custDataLst>
      <p:tags r:id="rId1"/>
    </p:custDataLst>
    <p:extLst>
      <p:ext uri="{BB962C8B-B14F-4D97-AF65-F5344CB8AC3E}">
        <p14:creationId xmlns:p14="http://schemas.microsoft.com/office/powerpoint/2010/main" val="69982647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8_1 Diviv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579CAD-C0BE-E04E-A8CA-0A2FAC258FA8}"/>
              </a:ext>
            </a:extLst>
          </p:cNvPr>
          <p:cNvSpPr/>
          <p:nvPr userDrawn="1"/>
        </p:nvSpPr>
        <p:spPr>
          <a:xfrm>
            <a:off x="-1229" y="0"/>
            <a:ext cx="12193229" cy="68580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85A1C-9137-F846-AD92-068D7E037FB7}"/>
              </a:ext>
            </a:extLst>
          </p:cNvPr>
          <p:cNvSpPr/>
          <p:nvPr userDrawn="1"/>
        </p:nvSpPr>
        <p:spPr>
          <a:xfrm rot="5400000">
            <a:off x="-770859" y="3610644"/>
            <a:ext cx="4016984" cy="2477729"/>
          </a:xfrm>
          <a:prstGeom prst="rect">
            <a:avLst/>
          </a:prstGeom>
          <a:gradFill>
            <a:gsLst>
              <a:gs pos="1000">
                <a:schemeClr val="tx2">
                  <a:alpha val="73000"/>
                </a:schemeClr>
              </a:gs>
              <a:gs pos="100000">
                <a:schemeClr val="bg2">
                  <a:alpha val="6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0" y="2261418"/>
            <a:ext cx="12192000" cy="579599"/>
          </a:xfrm>
          <a:prstGeom prst="rect">
            <a:avLst/>
          </a:prstGeom>
          <a:solidFill>
            <a:schemeClr val="tx2"/>
          </a:solidFill>
        </p:spPr>
        <p:txBody>
          <a:bodyPr lIns="2468880" anchor="ctr"/>
          <a:lstStyle>
            <a:lvl1pPr>
              <a:defRPr sz="3200">
                <a:solidFill>
                  <a:schemeClr val="bg1"/>
                </a:solidFill>
              </a:defRPr>
            </a:lvl1pPr>
          </a:lstStyle>
          <a:p>
            <a:r>
              <a:rPr lang="en-US" dirty="0"/>
              <a:t>Click to edit Master title style</a:t>
            </a:r>
          </a:p>
        </p:txBody>
      </p:sp>
      <p:sp>
        <p:nvSpPr>
          <p:cNvPr id="15" name="Slide Number Placeholder 5">
            <a:extLst>
              <a:ext uri="{FF2B5EF4-FFF2-40B4-BE49-F238E27FC236}">
                <a16:creationId xmlns:a16="http://schemas.microsoft.com/office/drawing/2014/main" id="{2115D4C9-2908-A64B-A35E-285F97D3AD10}"/>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6" name="TextBox 15">
            <a:extLst>
              <a:ext uri="{FF2B5EF4-FFF2-40B4-BE49-F238E27FC236}">
                <a16:creationId xmlns:a16="http://schemas.microsoft.com/office/drawing/2014/main" id="{6976B416-88EF-F84D-AD76-1A2939C2D381}"/>
              </a:ext>
            </a:extLst>
          </p:cNvPr>
          <p:cNvSpPr txBox="1"/>
          <p:nvPr userDrawn="1"/>
        </p:nvSpPr>
        <p:spPr>
          <a:xfrm>
            <a:off x="8517835" y="6554787"/>
            <a:ext cx="2792581"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tx1"/>
                </a:solidFill>
                <a:effectLst/>
                <a:latin typeface="+mn-lt"/>
                <a:ea typeface="+mn-ea"/>
                <a:cs typeface="+mn-cs"/>
              </a:rPr>
              <a:t>COMPANY CONFIDENTIAL | FOR INTERNAL USE ONLY | DO NOT COPY</a:t>
            </a:r>
          </a:p>
        </p:txBody>
      </p:sp>
      <p:sp>
        <p:nvSpPr>
          <p:cNvPr id="9" name="TextBox 8">
            <a:extLst>
              <a:ext uri="{FF2B5EF4-FFF2-40B4-BE49-F238E27FC236}">
                <a16:creationId xmlns:a16="http://schemas.microsoft.com/office/drawing/2014/main" id="{F8F1D450-D242-3047-BA9D-4CA677E2EF2B}"/>
              </a:ext>
            </a:extLst>
          </p:cNvPr>
          <p:cNvSpPr txBox="1"/>
          <p:nvPr userDrawn="1"/>
        </p:nvSpPr>
        <p:spPr>
          <a:xfrm>
            <a:off x="6506936" y="6595094"/>
            <a:ext cx="1718273" cy="200055"/>
          </a:xfrm>
          <a:prstGeom prst="rect">
            <a:avLst/>
          </a:prstGeom>
          <a:noFill/>
        </p:spPr>
        <p:txBody>
          <a:bodyPr wrap="square" lIns="0" rtlCol="0" anchor="ctr">
            <a:spAutoFit/>
          </a:bodyPr>
          <a:lstStyle/>
          <a:p>
            <a:pPr lvl="0"/>
            <a:r>
              <a:rPr lang="en-US" sz="700" kern="1200" dirty="0">
                <a:solidFill>
                  <a:schemeClr val="tx1"/>
                </a:solidFill>
                <a:effectLst/>
                <a:latin typeface="+mn-lt"/>
                <a:ea typeface="+mn-ea"/>
                <a:cs typeface="+mn-cs"/>
              </a:rPr>
              <a:t>Y0114_21_123415_I_C 06/15/2020</a:t>
            </a:r>
          </a:p>
        </p:txBody>
      </p:sp>
    </p:spTree>
    <p:custDataLst>
      <p:tags r:id="rId1"/>
    </p:custDataLst>
    <p:extLst>
      <p:ext uri="{BB962C8B-B14F-4D97-AF65-F5344CB8AC3E}">
        <p14:creationId xmlns:p14="http://schemas.microsoft.com/office/powerpoint/2010/main" val="38829053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969B740-6F5A-8B44-91B6-D435CE914117}"/>
              </a:ext>
            </a:extLst>
          </p:cNvPr>
          <p:cNvSpPr/>
          <p:nvPr userDrawn="1"/>
        </p:nvSpPr>
        <p:spPr>
          <a:xfrm>
            <a:off x="0" y="6287476"/>
            <a:ext cx="1778000" cy="547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9CF943B-3462-4D4E-BE9E-C91E11C51971}"/>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5" name="TextBox 4">
            <a:extLst>
              <a:ext uri="{FF2B5EF4-FFF2-40B4-BE49-F238E27FC236}">
                <a16:creationId xmlns:a16="http://schemas.microsoft.com/office/drawing/2014/main" id="{6BC43B91-91D7-1245-920E-4CE9004EDF5A}"/>
              </a:ext>
            </a:extLst>
          </p:cNvPr>
          <p:cNvSpPr txBox="1"/>
          <p:nvPr userDrawn="1"/>
        </p:nvSpPr>
        <p:spPr>
          <a:xfrm>
            <a:off x="10321374" y="1777677"/>
            <a:ext cx="1222745" cy="253916"/>
          </a:xfrm>
          <a:prstGeom prst="rect">
            <a:avLst/>
          </a:prstGeom>
          <a:noFill/>
        </p:spPr>
        <p:txBody>
          <a:bodyPr wrap="square" rtlCol="0">
            <a:spAutoFit/>
          </a:bodyPr>
          <a:lstStyle/>
          <a:p>
            <a:pPr algn="ctr"/>
            <a:r>
              <a:rPr lang="en-US" sz="1050" dirty="0">
                <a:solidFill>
                  <a:schemeClr val="accent5"/>
                </a:solidFill>
              </a:rPr>
              <a:t>Service Animals</a:t>
            </a:r>
          </a:p>
        </p:txBody>
      </p:sp>
      <p:sp>
        <p:nvSpPr>
          <p:cNvPr id="6" name="TextBox 5">
            <a:extLst>
              <a:ext uri="{FF2B5EF4-FFF2-40B4-BE49-F238E27FC236}">
                <a16:creationId xmlns:a16="http://schemas.microsoft.com/office/drawing/2014/main" id="{0AA59418-646F-EB4D-B0CF-905187D30253}"/>
              </a:ext>
            </a:extLst>
          </p:cNvPr>
          <p:cNvSpPr txBox="1"/>
          <p:nvPr userDrawn="1"/>
        </p:nvSpPr>
        <p:spPr>
          <a:xfrm>
            <a:off x="8881996" y="1777677"/>
            <a:ext cx="1364377" cy="415498"/>
          </a:xfrm>
          <a:prstGeom prst="rect">
            <a:avLst/>
          </a:prstGeom>
          <a:noFill/>
        </p:spPr>
        <p:txBody>
          <a:bodyPr wrap="square" rtlCol="0">
            <a:spAutoFit/>
          </a:bodyPr>
          <a:lstStyle/>
          <a:p>
            <a:pPr algn="ctr"/>
            <a:r>
              <a:rPr lang="en-US" sz="1050" dirty="0">
                <a:solidFill>
                  <a:schemeClr val="accent5"/>
                </a:solidFill>
              </a:rPr>
              <a:t>Alternative Medicine Acupuncture</a:t>
            </a:r>
          </a:p>
        </p:txBody>
      </p:sp>
      <p:sp>
        <p:nvSpPr>
          <p:cNvPr id="7" name="TextBox 6">
            <a:extLst>
              <a:ext uri="{FF2B5EF4-FFF2-40B4-BE49-F238E27FC236}">
                <a16:creationId xmlns:a16="http://schemas.microsoft.com/office/drawing/2014/main" id="{71E4D791-1196-B949-8402-D785B9FCE8E0}"/>
              </a:ext>
            </a:extLst>
          </p:cNvPr>
          <p:cNvSpPr txBox="1"/>
          <p:nvPr userDrawn="1"/>
        </p:nvSpPr>
        <p:spPr>
          <a:xfrm>
            <a:off x="7405224" y="1777677"/>
            <a:ext cx="1529317" cy="415498"/>
          </a:xfrm>
          <a:prstGeom prst="rect">
            <a:avLst/>
          </a:prstGeom>
          <a:noFill/>
        </p:spPr>
        <p:txBody>
          <a:bodyPr wrap="square" rtlCol="0">
            <a:spAutoFit/>
          </a:bodyPr>
          <a:lstStyle/>
          <a:p>
            <a:pPr algn="ctr"/>
            <a:r>
              <a:rPr lang="en-US" sz="1050" dirty="0">
                <a:solidFill>
                  <a:schemeClr val="accent5"/>
                </a:solidFill>
              </a:rPr>
              <a:t>Alternative Medicine Chiropractic</a:t>
            </a:r>
          </a:p>
        </p:txBody>
      </p:sp>
      <p:sp>
        <p:nvSpPr>
          <p:cNvPr id="8" name="TextBox 7">
            <a:extLst>
              <a:ext uri="{FF2B5EF4-FFF2-40B4-BE49-F238E27FC236}">
                <a16:creationId xmlns:a16="http://schemas.microsoft.com/office/drawing/2014/main" id="{5E6A4505-A4E6-B543-8E97-2F4DD1DB8886}"/>
              </a:ext>
            </a:extLst>
          </p:cNvPr>
          <p:cNvSpPr txBox="1"/>
          <p:nvPr userDrawn="1"/>
        </p:nvSpPr>
        <p:spPr>
          <a:xfrm>
            <a:off x="6092343" y="1777677"/>
            <a:ext cx="1371600" cy="253916"/>
          </a:xfrm>
          <a:prstGeom prst="rect">
            <a:avLst/>
          </a:prstGeom>
          <a:noFill/>
        </p:spPr>
        <p:txBody>
          <a:bodyPr wrap="square" rtlCol="0">
            <a:spAutoFit/>
          </a:bodyPr>
          <a:lstStyle/>
          <a:p>
            <a:pPr algn="ctr"/>
            <a:r>
              <a:rPr lang="en-US" sz="1050" dirty="0">
                <a:solidFill>
                  <a:schemeClr val="accent5"/>
                </a:solidFill>
              </a:rPr>
              <a:t>Day Center Visits</a:t>
            </a:r>
          </a:p>
        </p:txBody>
      </p:sp>
      <p:sp>
        <p:nvSpPr>
          <p:cNvPr id="9" name="TextBox 8">
            <a:extLst>
              <a:ext uri="{FF2B5EF4-FFF2-40B4-BE49-F238E27FC236}">
                <a16:creationId xmlns:a16="http://schemas.microsoft.com/office/drawing/2014/main" id="{CEBA59A3-9B2B-9B4A-BA8F-DBF99262B942}"/>
              </a:ext>
            </a:extLst>
          </p:cNvPr>
          <p:cNvSpPr txBox="1"/>
          <p:nvPr userDrawn="1"/>
        </p:nvSpPr>
        <p:spPr>
          <a:xfrm>
            <a:off x="4794339" y="1777677"/>
            <a:ext cx="1222745" cy="253916"/>
          </a:xfrm>
          <a:prstGeom prst="rect">
            <a:avLst/>
          </a:prstGeom>
          <a:noFill/>
        </p:spPr>
        <p:txBody>
          <a:bodyPr wrap="square" rtlCol="0">
            <a:spAutoFit/>
          </a:bodyPr>
          <a:lstStyle/>
          <a:p>
            <a:pPr algn="ctr"/>
            <a:r>
              <a:rPr lang="en-US" sz="1050" dirty="0">
                <a:solidFill>
                  <a:schemeClr val="accent5"/>
                </a:solidFill>
              </a:rPr>
              <a:t>Assistive Devices</a:t>
            </a:r>
          </a:p>
        </p:txBody>
      </p:sp>
      <p:sp>
        <p:nvSpPr>
          <p:cNvPr id="10" name="TextBox 9">
            <a:extLst>
              <a:ext uri="{FF2B5EF4-FFF2-40B4-BE49-F238E27FC236}">
                <a16:creationId xmlns:a16="http://schemas.microsoft.com/office/drawing/2014/main" id="{0C5F2FC9-7D51-F44E-87C2-A2CC65339928}"/>
              </a:ext>
            </a:extLst>
          </p:cNvPr>
          <p:cNvSpPr txBox="1"/>
          <p:nvPr userDrawn="1"/>
        </p:nvSpPr>
        <p:spPr>
          <a:xfrm>
            <a:off x="3411128" y="1777677"/>
            <a:ext cx="1222745" cy="415498"/>
          </a:xfrm>
          <a:prstGeom prst="rect">
            <a:avLst/>
          </a:prstGeom>
          <a:noFill/>
        </p:spPr>
        <p:txBody>
          <a:bodyPr wrap="square" rtlCol="0">
            <a:spAutoFit/>
          </a:bodyPr>
          <a:lstStyle/>
          <a:p>
            <a:pPr algn="ctr"/>
            <a:r>
              <a:rPr lang="en-US" sz="1050" dirty="0">
                <a:solidFill>
                  <a:schemeClr val="accent5"/>
                </a:solidFill>
              </a:rPr>
              <a:t>Personal Home Helper</a:t>
            </a:r>
          </a:p>
        </p:txBody>
      </p:sp>
      <p:sp>
        <p:nvSpPr>
          <p:cNvPr id="11" name="TextBox 10">
            <a:extLst>
              <a:ext uri="{FF2B5EF4-FFF2-40B4-BE49-F238E27FC236}">
                <a16:creationId xmlns:a16="http://schemas.microsoft.com/office/drawing/2014/main" id="{33BAC1F9-97B8-6645-A9E3-670CEC0EE1FA}"/>
              </a:ext>
            </a:extLst>
          </p:cNvPr>
          <p:cNvSpPr txBox="1"/>
          <p:nvPr userDrawn="1"/>
        </p:nvSpPr>
        <p:spPr>
          <a:xfrm>
            <a:off x="2014172" y="1777677"/>
            <a:ext cx="1222745" cy="253916"/>
          </a:xfrm>
          <a:prstGeom prst="rect">
            <a:avLst/>
          </a:prstGeom>
          <a:noFill/>
        </p:spPr>
        <p:txBody>
          <a:bodyPr wrap="square" rtlCol="0">
            <a:spAutoFit/>
          </a:bodyPr>
          <a:lstStyle/>
          <a:p>
            <a:pPr algn="ctr"/>
            <a:r>
              <a:rPr lang="en-US" sz="1050" dirty="0">
                <a:solidFill>
                  <a:schemeClr val="accent5"/>
                </a:solidFill>
              </a:rPr>
              <a:t>Transportation</a:t>
            </a:r>
          </a:p>
        </p:txBody>
      </p:sp>
      <p:sp>
        <p:nvSpPr>
          <p:cNvPr id="12" name="TextBox 11">
            <a:extLst>
              <a:ext uri="{FF2B5EF4-FFF2-40B4-BE49-F238E27FC236}">
                <a16:creationId xmlns:a16="http://schemas.microsoft.com/office/drawing/2014/main" id="{86453356-8A5A-AE4F-9A78-3C9FFAC75536}"/>
              </a:ext>
            </a:extLst>
          </p:cNvPr>
          <p:cNvSpPr txBox="1"/>
          <p:nvPr userDrawn="1"/>
        </p:nvSpPr>
        <p:spPr>
          <a:xfrm>
            <a:off x="661163" y="1777677"/>
            <a:ext cx="1222745" cy="415498"/>
          </a:xfrm>
          <a:prstGeom prst="rect">
            <a:avLst/>
          </a:prstGeom>
          <a:noFill/>
        </p:spPr>
        <p:txBody>
          <a:bodyPr wrap="square" rtlCol="0">
            <a:spAutoFit/>
          </a:bodyPr>
          <a:lstStyle/>
          <a:p>
            <a:pPr algn="ctr"/>
            <a:r>
              <a:rPr lang="en-US" sz="1050" dirty="0">
                <a:solidFill>
                  <a:schemeClr val="accent5"/>
                </a:solidFill>
              </a:rPr>
              <a:t>Healthy Food Deliveries</a:t>
            </a:r>
          </a:p>
        </p:txBody>
      </p:sp>
      <p:sp>
        <p:nvSpPr>
          <p:cNvPr id="13" name="TextBox 12">
            <a:extLst>
              <a:ext uri="{FF2B5EF4-FFF2-40B4-BE49-F238E27FC236}">
                <a16:creationId xmlns:a16="http://schemas.microsoft.com/office/drawing/2014/main" id="{0EBF670B-190C-5D40-8B0C-4C48DD062588}"/>
              </a:ext>
            </a:extLst>
          </p:cNvPr>
          <p:cNvSpPr txBox="1"/>
          <p:nvPr userDrawn="1"/>
        </p:nvSpPr>
        <p:spPr>
          <a:xfrm>
            <a:off x="10321374" y="3359602"/>
            <a:ext cx="1222745" cy="253916"/>
          </a:xfrm>
          <a:prstGeom prst="rect">
            <a:avLst/>
          </a:prstGeom>
          <a:noFill/>
        </p:spPr>
        <p:txBody>
          <a:bodyPr wrap="square" rtlCol="0">
            <a:spAutoFit/>
          </a:bodyPr>
          <a:lstStyle/>
          <a:p>
            <a:pPr algn="ctr"/>
            <a:r>
              <a:rPr lang="en-US" sz="1050" dirty="0">
                <a:solidFill>
                  <a:schemeClr val="accent5"/>
                </a:solidFill>
              </a:rPr>
              <a:t>Hearing</a:t>
            </a:r>
          </a:p>
        </p:txBody>
      </p:sp>
      <p:sp>
        <p:nvSpPr>
          <p:cNvPr id="14" name="TextBox 13">
            <a:extLst>
              <a:ext uri="{FF2B5EF4-FFF2-40B4-BE49-F238E27FC236}">
                <a16:creationId xmlns:a16="http://schemas.microsoft.com/office/drawing/2014/main" id="{42F1EC66-A944-3847-AF0B-C4612EEF91A4}"/>
              </a:ext>
            </a:extLst>
          </p:cNvPr>
          <p:cNvSpPr txBox="1"/>
          <p:nvPr userDrawn="1"/>
        </p:nvSpPr>
        <p:spPr>
          <a:xfrm>
            <a:off x="8952812" y="3359602"/>
            <a:ext cx="1222745" cy="253916"/>
          </a:xfrm>
          <a:prstGeom prst="rect">
            <a:avLst/>
          </a:prstGeom>
          <a:noFill/>
        </p:spPr>
        <p:txBody>
          <a:bodyPr wrap="square" rtlCol="0">
            <a:spAutoFit/>
          </a:bodyPr>
          <a:lstStyle/>
          <a:p>
            <a:pPr algn="ctr"/>
            <a:r>
              <a:rPr lang="en-US" sz="1050" dirty="0">
                <a:solidFill>
                  <a:schemeClr val="accent5"/>
                </a:solidFill>
              </a:rPr>
              <a:t>Vision</a:t>
            </a:r>
          </a:p>
        </p:txBody>
      </p:sp>
      <p:sp>
        <p:nvSpPr>
          <p:cNvPr id="15" name="TextBox 14">
            <a:extLst>
              <a:ext uri="{FF2B5EF4-FFF2-40B4-BE49-F238E27FC236}">
                <a16:creationId xmlns:a16="http://schemas.microsoft.com/office/drawing/2014/main" id="{D6D1FEE1-8BE4-7C43-98EB-33584CED52DE}"/>
              </a:ext>
            </a:extLst>
          </p:cNvPr>
          <p:cNvSpPr txBox="1"/>
          <p:nvPr userDrawn="1"/>
        </p:nvSpPr>
        <p:spPr>
          <a:xfrm>
            <a:off x="7558510" y="3359602"/>
            <a:ext cx="1222745" cy="253916"/>
          </a:xfrm>
          <a:prstGeom prst="rect">
            <a:avLst/>
          </a:prstGeom>
          <a:noFill/>
        </p:spPr>
        <p:txBody>
          <a:bodyPr wrap="square" rtlCol="0">
            <a:spAutoFit/>
          </a:bodyPr>
          <a:lstStyle/>
          <a:p>
            <a:pPr algn="ctr"/>
            <a:r>
              <a:rPr lang="en-US" sz="1050" dirty="0">
                <a:solidFill>
                  <a:schemeClr val="accent5"/>
                </a:solidFill>
              </a:rPr>
              <a:t>Podiatry</a:t>
            </a:r>
          </a:p>
        </p:txBody>
      </p:sp>
      <p:sp>
        <p:nvSpPr>
          <p:cNvPr id="16" name="TextBox 15">
            <a:extLst>
              <a:ext uri="{FF2B5EF4-FFF2-40B4-BE49-F238E27FC236}">
                <a16:creationId xmlns:a16="http://schemas.microsoft.com/office/drawing/2014/main" id="{22CB95B0-E365-E547-9086-3BFDCF936B53}"/>
              </a:ext>
            </a:extLst>
          </p:cNvPr>
          <p:cNvSpPr txBox="1"/>
          <p:nvPr userDrawn="1"/>
        </p:nvSpPr>
        <p:spPr>
          <a:xfrm>
            <a:off x="6166771" y="3359602"/>
            <a:ext cx="1222745" cy="253916"/>
          </a:xfrm>
          <a:prstGeom prst="rect">
            <a:avLst/>
          </a:prstGeom>
          <a:noFill/>
        </p:spPr>
        <p:txBody>
          <a:bodyPr wrap="square" rtlCol="0">
            <a:spAutoFit/>
          </a:bodyPr>
          <a:lstStyle/>
          <a:p>
            <a:pPr algn="ctr"/>
            <a:r>
              <a:rPr lang="en-US" sz="1050" dirty="0">
                <a:solidFill>
                  <a:schemeClr val="accent5"/>
                </a:solidFill>
              </a:rPr>
              <a:t>Drugs</a:t>
            </a:r>
          </a:p>
        </p:txBody>
      </p:sp>
      <p:sp>
        <p:nvSpPr>
          <p:cNvPr id="17" name="TextBox 16">
            <a:extLst>
              <a:ext uri="{FF2B5EF4-FFF2-40B4-BE49-F238E27FC236}">
                <a16:creationId xmlns:a16="http://schemas.microsoft.com/office/drawing/2014/main" id="{F70AE0E9-C6FC-BA47-A84D-FBE298217C86}"/>
              </a:ext>
            </a:extLst>
          </p:cNvPr>
          <p:cNvSpPr txBox="1"/>
          <p:nvPr userDrawn="1"/>
        </p:nvSpPr>
        <p:spPr>
          <a:xfrm>
            <a:off x="3411128" y="3359602"/>
            <a:ext cx="1222745" cy="253916"/>
          </a:xfrm>
          <a:prstGeom prst="rect">
            <a:avLst/>
          </a:prstGeom>
          <a:noFill/>
        </p:spPr>
        <p:txBody>
          <a:bodyPr wrap="square" rtlCol="0">
            <a:spAutoFit/>
          </a:bodyPr>
          <a:lstStyle/>
          <a:p>
            <a:pPr algn="ctr"/>
            <a:r>
              <a:rPr lang="en-US" sz="1050" dirty="0">
                <a:solidFill>
                  <a:schemeClr val="accent5"/>
                </a:solidFill>
              </a:rPr>
              <a:t>LiveHealth Online</a:t>
            </a:r>
          </a:p>
        </p:txBody>
      </p:sp>
      <p:sp>
        <p:nvSpPr>
          <p:cNvPr id="18" name="TextBox 17">
            <a:extLst>
              <a:ext uri="{FF2B5EF4-FFF2-40B4-BE49-F238E27FC236}">
                <a16:creationId xmlns:a16="http://schemas.microsoft.com/office/drawing/2014/main" id="{0DFF562B-7172-F04B-A766-5B418BF7F90F}"/>
              </a:ext>
            </a:extLst>
          </p:cNvPr>
          <p:cNvSpPr txBox="1"/>
          <p:nvPr userDrawn="1"/>
        </p:nvSpPr>
        <p:spPr>
          <a:xfrm>
            <a:off x="1916217" y="3359602"/>
            <a:ext cx="1418654" cy="415498"/>
          </a:xfrm>
          <a:prstGeom prst="rect">
            <a:avLst/>
          </a:prstGeom>
          <a:noFill/>
        </p:spPr>
        <p:txBody>
          <a:bodyPr wrap="square" rtlCol="0">
            <a:spAutoFit/>
          </a:bodyPr>
          <a:lstStyle/>
          <a:p>
            <a:pPr algn="ctr"/>
            <a:r>
              <a:rPr lang="en-US" sz="1050" dirty="0">
                <a:solidFill>
                  <a:schemeClr val="accent5"/>
                </a:solidFill>
              </a:rPr>
              <a:t>Medicare Community Resource Support</a:t>
            </a:r>
          </a:p>
        </p:txBody>
      </p:sp>
      <p:sp>
        <p:nvSpPr>
          <p:cNvPr id="19" name="TextBox 18">
            <a:extLst>
              <a:ext uri="{FF2B5EF4-FFF2-40B4-BE49-F238E27FC236}">
                <a16:creationId xmlns:a16="http://schemas.microsoft.com/office/drawing/2014/main" id="{E4D08EEE-C7CE-2942-B88E-2E9F7D115417}"/>
              </a:ext>
            </a:extLst>
          </p:cNvPr>
          <p:cNvSpPr txBox="1"/>
          <p:nvPr userDrawn="1"/>
        </p:nvSpPr>
        <p:spPr>
          <a:xfrm>
            <a:off x="661163" y="3359602"/>
            <a:ext cx="1222745" cy="253916"/>
          </a:xfrm>
          <a:prstGeom prst="rect">
            <a:avLst/>
          </a:prstGeom>
          <a:noFill/>
        </p:spPr>
        <p:txBody>
          <a:bodyPr wrap="square" rtlCol="0">
            <a:spAutoFit/>
          </a:bodyPr>
          <a:lstStyle/>
          <a:p>
            <a:pPr algn="ctr"/>
            <a:r>
              <a:rPr lang="en-US" sz="1050" dirty="0">
                <a:solidFill>
                  <a:schemeClr val="accent5"/>
                </a:solidFill>
              </a:rPr>
              <a:t>Over the Counter</a:t>
            </a:r>
          </a:p>
        </p:txBody>
      </p:sp>
      <p:sp>
        <p:nvSpPr>
          <p:cNvPr id="20" name="TextBox 19">
            <a:extLst>
              <a:ext uri="{FF2B5EF4-FFF2-40B4-BE49-F238E27FC236}">
                <a16:creationId xmlns:a16="http://schemas.microsoft.com/office/drawing/2014/main" id="{9C704F84-4A25-0742-BEF8-99542D3C6D23}"/>
              </a:ext>
            </a:extLst>
          </p:cNvPr>
          <p:cNvSpPr txBox="1"/>
          <p:nvPr userDrawn="1"/>
        </p:nvSpPr>
        <p:spPr>
          <a:xfrm>
            <a:off x="7558510" y="4826408"/>
            <a:ext cx="1222745" cy="253916"/>
          </a:xfrm>
          <a:prstGeom prst="rect">
            <a:avLst/>
          </a:prstGeom>
          <a:noFill/>
        </p:spPr>
        <p:txBody>
          <a:bodyPr wrap="square" rtlCol="0">
            <a:spAutoFit/>
          </a:bodyPr>
          <a:lstStyle/>
          <a:p>
            <a:pPr algn="ctr"/>
            <a:r>
              <a:rPr lang="en-US" sz="1050" dirty="0">
                <a:solidFill>
                  <a:schemeClr val="accent5"/>
                </a:solidFill>
              </a:rPr>
              <a:t>Exercise</a:t>
            </a:r>
          </a:p>
        </p:txBody>
      </p:sp>
      <p:sp>
        <p:nvSpPr>
          <p:cNvPr id="21" name="TextBox 20">
            <a:extLst>
              <a:ext uri="{FF2B5EF4-FFF2-40B4-BE49-F238E27FC236}">
                <a16:creationId xmlns:a16="http://schemas.microsoft.com/office/drawing/2014/main" id="{BB198970-C4F0-0840-A7C7-CB80685E24E8}"/>
              </a:ext>
            </a:extLst>
          </p:cNvPr>
          <p:cNvSpPr txBox="1"/>
          <p:nvPr userDrawn="1"/>
        </p:nvSpPr>
        <p:spPr>
          <a:xfrm>
            <a:off x="6166771" y="4826408"/>
            <a:ext cx="1222745" cy="253916"/>
          </a:xfrm>
          <a:prstGeom prst="rect">
            <a:avLst/>
          </a:prstGeom>
          <a:noFill/>
        </p:spPr>
        <p:txBody>
          <a:bodyPr wrap="square" rtlCol="0">
            <a:spAutoFit/>
          </a:bodyPr>
          <a:lstStyle/>
          <a:p>
            <a:pPr algn="ctr"/>
            <a:r>
              <a:rPr lang="en-US" sz="1050" dirty="0">
                <a:solidFill>
                  <a:schemeClr val="accent5"/>
                </a:solidFill>
              </a:rPr>
              <a:t>Stress Relief</a:t>
            </a:r>
          </a:p>
        </p:txBody>
      </p:sp>
      <p:sp>
        <p:nvSpPr>
          <p:cNvPr id="22" name="TextBox 21">
            <a:extLst>
              <a:ext uri="{FF2B5EF4-FFF2-40B4-BE49-F238E27FC236}">
                <a16:creationId xmlns:a16="http://schemas.microsoft.com/office/drawing/2014/main" id="{D8A48A1E-D7D9-B543-B184-A605688686CC}"/>
              </a:ext>
            </a:extLst>
          </p:cNvPr>
          <p:cNvSpPr txBox="1"/>
          <p:nvPr userDrawn="1"/>
        </p:nvSpPr>
        <p:spPr>
          <a:xfrm>
            <a:off x="4794339" y="4826408"/>
            <a:ext cx="1222745" cy="253916"/>
          </a:xfrm>
          <a:prstGeom prst="rect">
            <a:avLst/>
          </a:prstGeom>
          <a:noFill/>
        </p:spPr>
        <p:txBody>
          <a:bodyPr wrap="square" rtlCol="0">
            <a:spAutoFit/>
          </a:bodyPr>
          <a:lstStyle/>
          <a:p>
            <a:pPr algn="ctr"/>
            <a:r>
              <a:rPr lang="en-US" sz="1050" dirty="0">
                <a:solidFill>
                  <a:schemeClr val="accent5"/>
                </a:solidFill>
              </a:rPr>
              <a:t>Dental</a:t>
            </a:r>
          </a:p>
        </p:txBody>
      </p:sp>
      <p:sp>
        <p:nvSpPr>
          <p:cNvPr id="23" name="TextBox 22">
            <a:extLst>
              <a:ext uri="{FF2B5EF4-FFF2-40B4-BE49-F238E27FC236}">
                <a16:creationId xmlns:a16="http://schemas.microsoft.com/office/drawing/2014/main" id="{1BDDD012-C472-DA4C-BFEA-C6EEC40A69E4}"/>
              </a:ext>
            </a:extLst>
          </p:cNvPr>
          <p:cNvSpPr txBox="1"/>
          <p:nvPr userDrawn="1"/>
        </p:nvSpPr>
        <p:spPr>
          <a:xfrm>
            <a:off x="3411128" y="4826408"/>
            <a:ext cx="1222745" cy="253916"/>
          </a:xfrm>
          <a:prstGeom prst="rect">
            <a:avLst/>
          </a:prstGeom>
          <a:noFill/>
        </p:spPr>
        <p:txBody>
          <a:bodyPr wrap="square" rtlCol="0">
            <a:spAutoFit/>
          </a:bodyPr>
          <a:lstStyle/>
          <a:p>
            <a:pPr algn="ctr"/>
            <a:r>
              <a:rPr lang="en-US" sz="1050" dirty="0">
                <a:solidFill>
                  <a:schemeClr val="accent5"/>
                </a:solidFill>
              </a:rPr>
              <a:t>Fitness</a:t>
            </a:r>
          </a:p>
        </p:txBody>
      </p:sp>
      <p:sp>
        <p:nvSpPr>
          <p:cNvPr id="24" name="TextBox 23">
            <a:extLst>
              <a:ext uri="{FF2B5EF4-FFF2-40B4-BE49-F238E27FC236}">
                <a16:creationId xmlns:a16="http://schemas.microsoft.com/office/drawing/2014/main" id="{C57C4BDD-6E4B-2E42-8CF2-AB217F4E30EE}"/>
              </a:ext>
            </a:extLst>
          </p:cNvPr>
          <p:cNvSpPr txBox="1"/>
          <p:nvPr userDrawn="1"/>
        </p:nvSpPr>
        <p:spPr>
          <a:xfrm>
            <a:off x="2014172" y="4826408"/>
            <a:ext cx="1222745" cy="415498"/>
          </a:xfrm>
          <a:prstGeom prst="rect">
            <a:avLst/>
          </a:prstGeom>
          <a:noFill/>
        </p:spPr>
        <p:txBody>
          <a:bodyPr wrap="square" rtlCol="0">
            <a:spAutoFit/>
          </a:bodyPr>
          <a:lstStyle/>
          <a:p>
            <a:pPr algn="ctr"/>
            <a:r>
              <a:rPr lang="en-US" sz="1050" dirty="0">
                <a:solidFill>
                  <a:schemeClr val="accent5"/>
                </a:solidFill>
              </a:rPr>
              <a:t>Preventive Services</a:t>
            </a:r>
          </a:p>
        </p:txBody>
      </p:sp>
      <p:sp>
        <p:nvSpPr>
          <p:cNvPr id="25" name="TextBox 24">
            <a:extLst>
              <a:ext uri="{FF2B5EF4-FFF2-40B4-BE49-F238E27FC236}">
                <a16:creationId xmlns:a16="http://schemas.microsoft.com/office/drawing/2014/main" id="{0879FBA2-830A-7A4F-9893-9D6D56F85553}"/>
              </a:ext>
            </a:extLst>
          </p:cNvPr>
          <p:cNvSpPr txBox="1"/>
          <p:nvPr userDrawn="1"/>
        </p:nvSpPr>
        <p:spPr>
          <a:xfrm>
            <a:off x="661163" y="4826408"/>
            <a:ext cx="1222745" cy="253916"/>
          </a:xfrm>
          <a:prstGeom prst="rect">
            <a:avLst/>
          </a:prstGeom>
          <a:noFill/>
        </p:spPr>
        <p:txBody>
          <a:bodyPr wrap="square" rtlCol="0">
            <a:spAutoFit/>
          </a:bodyPr>
          <a:lstStyle/>
          <a:p>
            <a:pPr algn="ctr"/>
            <a:r>
              <a:rPr lang="en-US" sz="1050" dirty="0">
                <a:solidFill>
                  <a:schemeClr val="accent5"/>
                </a:solidFill>
              </a:rPr>
              <a:t>Telemonitoring</a:t>
            </a:r>
          </a:p>
        </p:txBody>
      </p:sp>
      <p:sp>
        <p:nvSpPr>
          <p:cNvPr id="26" name="TextBox 25">
            <a:extLst>
              <a:ext uri="{FF2B5EF4-FFF2-40B4-BE49-F238E27FC236}">
                <a16:creationId xmlns:a16="http://schemas.microsoft.com/office/drawing/2014/main" id="{275553E6-7FBD-0D46-91CC-6DF024B62E5C}"/>
              </a:ext>
            </a:extLst>
          </p:cNvPr>
          <p:cNvSpPr txBox="1"/>
          <p:nvPr userDrawn="1"/>
        </p:nvSpPr>
        <p:spPr>
          <a:xfrm>
            <a:off x="8952812" y="4826408"/>
            <a:ext cx="1222745" cy="253916"/>
          </a:xfrm>
          <a:prstGeom prst="rect">
            <a:avLst/>
          </a:prstGeom>
          <a:noFill/>
        </p:spPr>
        <p:txBody>
          <a:bodyPr wrap="square" rtlCol="0">
            <a:spAutoFit/>
          </a:bodyPr>
          <a:lstStyle/>
          <a:p>
            <a:pPr algn="ctr"/>
            <a:r>
              <a:rPr lang="en-US" sz="1050" dirty="0">
                <a:solidFill>
                  <a:schemeClr val="accent5"/>
                </a:solidFill>
              </a:rPr>
              <a:t>Groceries</a:t>
            </a:r>
          </a:p>
        </p:txBody>
      </p:sp>
      <p:sp>
        <p:nvSpPr>
          <p:cNvPr id="27" name="TextBox 26">
            <a:extLst>
              <a:ext uri="{FF2B5EF4-FFF2-40B4-BE49-F238E27FC236}">
                <a16:creationId xmlns:a16="http://schemas.microsoft.com/office/drawing/2014/main" id="{52036467-EB4B-AD45-85CE-567C307A76A6}"/>
              </a:ext>
            </a:extLst>
          </p:cNvPr>
          <p:cNvSpPr txBox="1"/>
          <p:nvPr userDrawn="1"/>
        </p:nvSpPr>
        <p:spPr>
          <a:xfrm>
            <a:off x="4652089" y="3359602"/>
            <a:ext cx="1507245" cy="415498"/>
          </a:xfrm>
          <a:prstGeom prst="rect">
            <a:avLst/>
          </a:prstGeom>
          <a:noFill/>
        </p:spPr>
        <p:txBody>
          <a:bodyPr wrap="square" rtlCol="0">
            <a:spAutoFit/>
          </a:bodyPr>
          <a:lstStyle/>
          <a:p>
            <a:pPr algn="ctr"/>
            <a:r>
              <a:rPr lang="en-US" sz="1050" dirty="0">
                <a:solidFill>
                  <a:schemeClr val="accent5"/>
                </a:solidFill>
              </a:rPr>
              <a:t>Personal Emergency Response System</a:t>
            </a:r>
          </a:p>
        </p:txBody>
      </p:sp>
      <p:sp>
        <p:nvSpPr>
          <p:cNvPr id="28" name="TextBox 27">
            <a:extLst>
              <a:ext uri="{FF2B5EF4-FFF2-40B4-BE49-F238E27FC236}">
                <a16:creationId xmlns:a16="http://schemas.microsoft.com/office/drawing/2014/main" id="{E858D643-6FFD-7A43-A83F-C2172895AE43}"/>
              </a:ext>
            </a:extLst>
          </p:cNvPr>
          <p:cNvSpPr txBox="1"/>
          <p:nvPr userDrawn="1"/>
        </p:nvSpPr>
        <p:spPr>
          <a:xfrm>
            <a:off x="10321374" y="4826408"/>
            <a:ext cx="1222745" cy="253916"/>
          </a:xfrm>
          <a:prstGeom prst="rect">
            <a:avLst/>
          </a:prstGeom>
          <a:noFill/>
        </p:spPr>
        <p:txBody>
          <a:bodyPr wrap="square" rtlCol="0">
            <a:spAutoFit/>
          </a:bodyPr>
          <a:lstStyle/>
          <a:p>
            <a:pPr algn="ctr"/>
            <a:r>
              <a:rPr lang="en-US" sz="1050" dirty="0">
                <a:solidFill>
                  <a:schemeClr val="accent5"/>
                </a:solidFill>
              </a:rPr>
              <a:t>Nurse Helpline</a:t>
            </a:r>
          </a:p>
        </p:txBody>
      </p:sp>
      <p:sp>
        <p:nvSpPr>
          <p:cNvPr id="29" name="TextBox 28">
            <a:extLst>
              <a:ext uri="{FF2B5EF4-FFF2-40B4-BE49-F238E27FC236}">
                <a16:creationId xmlns:a16="http://schemas.microsoft.com/office/drawing/2014/main" id="{9B95CEFC-2D53-E64B-A523-2BC294AAB447}"/>
              </a:ext>
            </a:extLst>
          </p:cNvPr>
          <p:cNvSpPr txBox="1"/>
          <p:nvPr userDrawn="1"/>
        </p:nvSpPr>
        <p:spPr>
          <a:xfrm>
            <a:off x="661163" y="6160518"/>
            <a:ext cx="1222745" cy="253916"/>
          </a:xfrm>
          <a:prstGeom prst="rect">
            <a:avLst/>
          </a:prstGeom>
          <a:noFill/>
        </p:spPr>
        <p:txBody>
          <a:bodyPr wrap="square" rtlCol="0">
            <a:spAutoFit/>
          </a:bodyPr>
          <a:lstStyle/>
          <a:p>
            <a:pPr algn="ctr"/>
            <a:r>
              <a:rPr lang="en-US" sz="1050" dirty="0">
                <a:solidFill>
                  <a:schemeClr val="accent5"/>
                </a:solidFill>
              </a:rPr>
              <a:t>Coverage</a:t>
            </a:r>
          </a:p>
        </p:txBody>
      </p:sp>
      <p:sp>
        <p:nvSpPr>
          <p:cNvPr id="3" name="Rectangle 2">
            <a:extLst>
              <a:ext uri="{FF2B5EF4-FFF2-40B4-BE49-F238E27FC236}">
                <a16:creationId xmlns:a16="http://schemas.microsoft.com/office/drawing/2014/main" id="{B14E81D5-AD93-0446-B488-6BF87BB4D25B}"/>
              </a:ext>
            </a:extLst>
          </p:cNvPr>
          <p:cNvSpPr/>
          <p:nvPr userDrawn="1"/>
        </p:nvSpPr>
        <p:spPr>
          <a:xfrm>
            <a:off x="4074160" y="6160518"/>
            <a:ext cx="7071360" cy="394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0609C0E-4FC9-C440-8892-057C3D24D271}"/>
              </a:ext>
            </a:extLst>
          </p:cNvPr>
          <p:cNvSpPr txBox="1"/>
          <p:nvPr userDrawn="1"/>
        </p:nvSpPr>
        <p:spPr>
          <a:xfrm>
            <a:off x="2014172" y="6160518"/>
            <a:ext cx="1222745" cy="430887"/>
          </a:xfrm>
          <a:prstGeom prst="rect">
            <a:avLst/>
          </a:prstGeom>
          <a:noFill/>
        </p:spPr>
        <p:txBody>
          <a:bodyPr wrap="square" rtlCol="0">
            <a:spAutoFit/>
          </a:bodyPr>
          <a:lstStyle/>
          <a:p>
            <a:pPr algn="ctr"/>
            <a:r>
              <a:rPr lang="en-US" sz="1050" b="0" i="0" kern="1200" dirty="0">
                <a:solidFill>
                  <a:schemeClr val="accent5"/>
                </a:solidFill>
                <a:effectLst/>
                <a:latin typeface="+mn-lt"/>
                <a:ea typeface="+mn-ea"/>
                <a:cs typeface="+mn-cs"/>
              </a:rPr>
              <a:t>Companion Benefit</a:t>
            </a:r>
            <a:endParaRPr lang="en-US" sz="1050" dirty="0">
              <a:solidFill>
                <a:schemeClr val="accent5"/>
              </a:solidFill>
            </a:endParaRPr>
          </a:p>
        </p:txBody>
      </p:sp>
      <p:sp>
        <p:nvSpPr>
          <p:cNvPr id="31" name="TextBox 30">
            <a:extLst>
              <a:ext uri="{FF2B5EF4-FFF2-40B4-BE49-F238E27FC236}">
                <a16:creationId xmlns:a16="http://schemas.microsoft.com/office/drawing/2014/main" id="{50C36BA8-21AF-1B49-97E8-4CCBE214BBC0}"/>
              </a:ext>
            </a:extLst>
          </p:cNvPr>
          <p:cNvSpPr txBox="1"/>
          <p:nvPr userDrawn="1"/>
        </p:nvSpPr>
        <p:spPr>
          <a:xfrm>
            <a:off x="3411128" y="6160518"/>
            <a:ext cx="1222745" cy="415498"/>
          </a:xfrm>
          <a:prstGeom prst="rect">
            <a:avLst/>
          </a:prstGeom>
          <a:noFill/>
        </p:spPr>
        <p:txBody>
          <a:bodyPr wrap="square" rtlCol="0">
            <a:spAutoFit/>
          </a:bodyPr>
          <a:lstStyle/>
          <a:p>
            <a:pPr algn="ctr"/>
            <a:r>
              <a:rPr lang="en-US" sz="1050" b="0" i="0" kern="1200" dirty="0">
                <a:solidFill>
                  <a:schemeClr val="accent5"/>
                </a:solidFill>
                <a:effectLst/>
                <a:latin typeface="+mn-lt"/>
                <a:ea typeface="+mn-ea"/>
                <a:cs typeface="+mn-cs"/>
              </a:rPr>
              <a:t>Supplemental Benefits</a:t>
            </a:r>
            <a:endParaRPr lang="en-US" sz="1050" dirty="0">
              <a:solidFill>
                <a:schemeClr val="accent5"/>
              </a:solidFill>
            </a:endParaRPr>
          </a:p>
        </p:txBody>
      </p:sp>
      <p:sp>
        <p:nvSpPr>
          <p:cNvPr id="32" name="TextBox 31">
            <a:extLst>
              <a:ext uri="{FF2B5EF4-FFF2-40B4-BE49-F238E27FC236}">
                <a16:creationId xmlns:a16="http://schemas.microsoft.com/office/drawing/2014/main" id="{E79A3FD7-146C-4943-B79B-9F2A0073D0D1}"/>
              </a:ext>
            </a:extLst>
          </p:cNvPr>
          <p:cNvSpPr txBox="1"/>
          <p:nvPr userDrawn="1"/>
        </p:nvSpPr>
        <p:spPr>
          <a:xfrm>
            <a:off x="4794339" y="6160518"/>
            <a:ext cx="1222745" cy="253916"/>
          </a:xfrm>
          <a:prstGeom prst="rect">
            <a:avLst/>
          </a:prstGeom>
          <a:noFill/>
        </p:spPr>
        <p:txBody>
          <a:bodyPr wrap="square" rtlCol="0">
            <a:spAutoFit/>
          </a:bodyPr>
          <a:lstStyle/>
          <a:p>
            <a:pPr algn="ctr"/>
            <a:r>
              <a:rPr lang="en-US" sz="1050" dirty="0">
                <a:solidFill>
                  <a:schemeClr val="accent5"/>
                </a:solidFill>
              </a:rPr>
              <a:t>Pest Control</a:t>
            </a:r>
          </a:p>
        </p:txBody>
      </p:sp>
      <p:sp>
        <p:nvSpPr>
          <p:cNvPr id="35" name="TextBox 34">
            <a:extLst>
              <a:ext uri="{FF2B5EF4-FFF2-40B4-BE49-F238E27FC236}">
                <a16:creationId xmlns:a16="http://schemas.microsoft.com/office/drawing/2014/main" id="{8B7A332A-0B7A-AD45-8BDF-7602CC9D27EF}"/>
              </a:ext>
            </a:extLst>
          </p:cNvPr>
          <p:cNvSpPr txBox="1"/>
          <p:nvPr userDrawn="1"/>
        </p:nvSpPr>
        <p:spPr>
          <a:xfrm>
            <a:off x="6166771" y="6160518"/>
            <a:ext cx="1222745" cy="253916"/>
          </a:xfrm>
          <a:prstGeom prst="rect">
            <a:avLst/>
          </a:prstGeom>
          <a:noFill/>
        </p:spPr>
        <p:txBody>
          <a:bodyPr wrap="square" rtlCol="0">
            <a:spAutoFit/>
          </a:bodyPr>
          <a:lstStyle/>
          <a:p>
            <a:pPr algn="ctr"/>
            <a:r>
              <a:rPr lang="en-US" sz="1050" dirty="0">
                <a:solidFill>
                  <a:schemeClr val="accent5"/>
                </a:solidFill>
              </a:rPr>
              <a:t>Broker resources</a:t>
            </a:r>
          </a:p>
        </p:txBody>
      </p:sp>
      <p:sp>
        <p:nvSpPr>
          <p:cNvPr id="36" name="TextBox 35">
            <a:extLst>
              <a:ext uri="{FF2B5EF4-FFF2-40B4-BE49-F238E27FC236}">
                <a16:creationId xmlns:a16="http://schemas.microsoft.com/office/drawing/2014/main" id="{130DF5F3-241F-7048-A652-422BBA68E39B}"/>
              </a:ext>
            </a:extLst>
          </p:cNvPr>
          <p:cNvSpPr txBox="1"/>
          <p:nvPr userDrawn="1"/>
        </p:nvSpPr>
        <p:spPr>
          <a:xfrm>
            <a:off x="7558510" y="6160518"/>
            <a:ext cx="1222745" cy="253916"/>
          </a:xfrm>
          <a:prstGeom prst="rect">
            <a:avLst/>
          </a:prstGeom>
          <a:noFill/>
        </p:spPr>
        <p:txBody>
          <a:bodyPr wrap="square" rtlCol="0">
            <a:spAutoFit/>
          </a:bodyPr>
          <a:lstStyle/>
          <a:p>
            <a:pPr algn="ctr"/>
            <a:r>
              <a:rPr lang="en-US" sz="1050" dirty="0">
                <a:solidFill>
                  <a:schemeClr val="accent5"/>
                </a:solidFill>
              </a:rPr>
              <a:t>Broker resources</a:t>
            </a:r>
          </a:p>
        </p:txBody>
      </p:sp>
      <p:sp>
        <p:nvSpPr>
          <p:cNvPr id="37" name="TextBox 36">
            <a:extLst>
              <a:ext uri="{FF2B5EF4-FFF2-40B4-BE49-F238E27FC236}">
                <a16:creationId xmlns:a16="http://schemas.microsoft.com/office/drawing/2014/main" id="{0DB3D89A-48E8-7D47-8467-63A374E66978}"/>
              </a:ext>
            </a:extLst>
          </p:cNvPr>
          <p:cNvSpPr txBox="1"/>
          <p:nvPr userDrawn="1"/>
        </p:nvSpPr>
        <p:spPr>
          <a:xfrm>
            <a:off x="8952812" y="6160518"/>
            <a:ext cx="1222745" cy="253916"/>
          </a:xfrm>
          <a:prstGeom prst="rect">
            <a:avLst/>
          </a:prstGeom>
          <a:noFill/>
        </p:spPr>
        <p:txBody>
          <a:bodyPr wrap="square" rtlCol="0">
            <a:spAutoFit/>
          </a:bodyPr>
          <a:lstStyle/>
          <a:p>
            <a:pPr algn="ctr"/>
            <a:r>
              <a:rPr lang="en-US" sz="1050" dirty="0">
                <a:solidFill>
                  <a:schemeClr val="accent5"/>
                </a:solidFill>
              </a:rPr>
              <a:t>Broker resources</a:t>
            </a:r>
          </a:p>
        </p:txBody>
      </p:sp>
      <p:sp>
        <p:nvSpPr>
          <p:cNvPr id="38" name="TextBox 37">
            <a:extLst>
              <a:ext uri="{FF2B5EF4-FFF2-40B4-BE49-F238E27FC236}">
                <a16:creationId xmlns:a16="http://schemas.microsoft.com/office/drawing/2014/main" id="{056EA32B-85A6-F84C-BB5A-0882B4AEFF16}"/>
              </a:ext>
            </a:extLst>
          </p:cNvPr>
          <p:cNvSpPr txBox="1"/>
          <p:nvPr userDrawn="1"/>
        </p:nvSpPr>
        <p:spPr>
          <a:xfrm>
            <a:off x="10321374" y="6160518"/>
            <a:ext cx="1222745" cy="253916"/>
          </a:xfrm>
          <a:prstGeom prst="rect">
            <a:avLst/>
          </a:prstGeom>
          <a:noFill/>
        </p:spPr>
        <p:txBody>
          <a:bodyPr wrap="square" rtlCol="0">
            <a:spAutoFit/>
          </a:bodyPr>
          <a:lstStyle/>
          <a:p>
            <a:pPr algn="ctr"/>
            <a:r>
              <a:rPr lang="en-US" sz="1050" dirty="0">
                <a:solidFill>
                  <a:schemeClr val="accent5"/>
                </a:solidFill>
              </a:rPr>
              <a:t>Broker resources</a:t>
            </a:r>
          </a:p>
        </p:txBody>
      </p:sp>
    </p:spTree>
    <p:extLst>
      <p:ext uri="{BB962C8B-B14F-4D97-AF65-F5344CB8AC3E}">
        <p14:creationId xmlns:p14="http://schemas.microsoft.com/office/powerpoint/2010/main" val="46700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8390603"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9CF943B-3462-4D4E-BE9E-C91E11C51971}"/>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233367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8390603"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29CF943B-3462-4D4E-BE9E-C91E11C51971}"/>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148494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0F3AE81-816F-7E4A-88DC-7C4C01CB64CE}"/>
              </a:ext>
            </a:extLst>
          </p:cNvPr>
          <p:cNvSpPr/>
          <p:nvPr userDrawn="1"/>
        </p:nvSpPr>
        <p:spPr>
          <a:xfrm>
            <a:off x="1242646" y="1825227"/>
            <a:ext cx="2235934" cy="39102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41594A-7EA1-AA48-BDFA-0D5342EE3F11}"/>
              </a:ext>
            </a:extLst>
          </p:cNvPr>
          <p:cNvSpPr/>
          <p:nvPr userDrawn="1"/>
        </p:nvSpPr>
        <p:spPr>
          <a:xfrm>
            <a:off x="3732904" y="1825227"/>
            <a:ext cx="2235934" cy="39102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5F2EDC-9FD8-5D48-A5EB-4CE6F7C8E289}"/>
              </a:ext>
            </a:extLst>
          </p:cNvPr>
          <p:cNvSpPr/>
          <p:nvPr userDrawn="1"/>
        </p:nvSpPr>
        <p:spPr>
          <a:xfrm>
            <a:off x="6223162" y="1825227"/>
            <a:ext cx="2235934" cy="39102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06C024-A2F9-6E49-8A00-B82493D7A6D4}"/>
              </a:ext>
            </a:extLst>
          </p:cNvPr>
          <p:cNvSpPr/>
          <p:nvPr userDrawn="1"/>
        </p:nvSpPr>
        <p:spPr>
          <a:xfrm>
            <a:off x="8713420" y="1825227"/>
            <a:ext cx="2235934" cy="3910235"/>
          </a:xfrm>
          <a:prstGeom prst="rect">
            <a:avLst/>
          </a:prstGeom>
          <a:solidFill>
            <a:schemeClr val="accent2">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BC1B734-90B2-1742-9DE4-F63695AAC752}"/>
              </a:ext>
            </a:extLst>
          </p:cNvPr>
          <p:cNvSpPr/>
          <p:nvPr userDrawn="1"/>
        </p:nvSpPr>
        <p:spPr>
          <a:xfrm>
            <a:off x="1927123" y="1340567"/>
            <a:ext cx="866980" cy="8669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60000"/>
                    <a:lumOff val="40000"/>
                  </a:schemeClr>
                </a:solidFill>
              </a:rPr>
              <a:t>icon</a:t>
            </a:r>
          </a:p>
        </p:txBody>
      </p:sp>
      <p:sp>
        <p:nvSpPr>
          <p:cNvPr id="15" name="Oval 14">
            <a:extLst>
              <a:ext uri="{FF2B5EF4-FFF2-40B4-BE49-F238E27FC236}">
                <a16:creationId xmlns:a16="http://schemas.microsoft.com/office/drawing/2014/main" id="{624D7AB8-4264-C644-BD09-A8D35E07D22A}"/>
              </a:ext>
            </a:extLst>
          </p:cNvPr>
          <p:cNvSpPr/>
          <p:nvPr userDrawn="1"/>
        </p:nvSpPr>
        <p:spPr>
          <a:xfrm>
            <a:off x="4417381" y="1340567"/>
            <a:ext cx="866980" cy="8669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60000"/>
                    <a:lumOff val="40000"/>
                  </a:schemeClr>
                </a:solidFill>
              </a:rPr>
              <a:t>icon</a:t>
            </a:r>
          </a:p>
        </p:txBody>
      </p:sp>
      <p:sp>
        <p:nvSpPr>
          <p:cNvPr id="16" name="Oval 15">
            <a:extLst>
              <a:ext uri="{FF2B5EF4-FFF2-40B4-BE49-F238E27FC236}">
                <a16:creationId xmlns:a16="http://schemas.microsoft.com/office/drawing/2014/main" id="{EF749298-0681-A540-B778-984490EB447F}"/>
              </a:ext>
            </a:extLst>
          </p:cNvPr>
          <p:cNvSpPr/>
          <p:nvPr userDrawn="1"/>
        </p:nvSpPr>
        <p:spPr>
          <a:xfrm>
            <a:off x="6907639" y="1340567"/>
            <a:ext cx="866980" cy="8669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60000"/>
                    <a:lumOff val="40000"/>
                  </a:schemeClr>
                </a:solidFill>
              </a:rPr>
              <a:t>icon</a:t>
            </a:r>
          </a:p>
        </p:txBody>
      </p:sp>
      <p:sp>
        <p:nvSpPr>
          <p:cNvPr id="17" name="Oval 16">
            <a:extLst>
              <a:ext uri="{FF2B5EF4-FFF2-40B4-BE49-F238E27FC236}">
                <a16:creationId xmlns:a16="http://schemas.microsoft.com/office/drawing/2014/main" id="{C66EA995-86C1-154D-B0C9-68B0628E4416}"/>
              </a:ext>
            </a:extLst>
          </p:cNvPr>
          <p:cNvSpPr/>
          <p:nvPr userDrawn="1"/>
        </p:nvSpPr>
        <p:spPr>
          <a:xfrm>
            <a:off x="9397897" y="1340567"/>
            <a:ext cx="866980" cy="8669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60000"/>
                    <a:lumOff val="40000"/>
                  </a:schemeClr>
                </a:solidFill>
              </a:rPr>
              <a:t>icon</a:t>
            </a:r>
          </a:p>
        </p:txBody>
      </p:sp>
      <p:sp>
        <p:nvSpPr>
          <p:cNvPr id="12" name="Slide Number Placeholder 5">
            <a:extLst>
              <a:ext uri="{FF2B5EF4-FFF2-40B4-BE49-F238E27FC236}">
                <a16:creationId xmlns:a16="http://schemas.microsoft.com/office/drawing/2014/main" id="{96EF036D-998E-9E4F-B358-24445A977BCE}"/>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310794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9C4A-688F-B445-A457-46681FE8CC6B}"/>
              </a:ext>
            </a:extLst>
          </p:cNvPr>
          <p:cNvSpPr>
            <a:spLocks noGrp="1"/>
          </p:cNvSpPr>
          <p:nvPr>
            <p:ph type="title"/>
          </p:nvPr>
        </p:nvSpPr>
        <p:spPr>
          <a:xfrm>
            <a:off x="266700" y="0"/>
            <a:ext cx="10515600" cy="801340"/>
          </a:xfrm>
          <a:prstGeom prst="rect">
            <a:avLst/>
          </a:prstGeom>
        </p:spPr>
        <p:txBody>
          <a:bodyPr lIns="0" anchor="b"/>
          <a:lstStyle>
            <a:lvl1pPr>
              <a:defRPr sz="2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0F3AE81-816F-7E4A-88DC-7C4C01CB64CE}"/>
              </a:ext>
            </a:extLst>
          </p:cNvPr>
          <p:cNvSpPr/>
          <p:nvPr userDrawn="1"/>
        </p:nvSpPr>
        <p:spPr>
          <a:xfrm>
            <a:off x="970086" y="1825227"/>
            <a:ext cx="3258137" cy="39102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41594A-7EA1-AA48-BDFA-0D5342EE3F11}"/>
              </a:ext>
            </a:extLst>
          </p:cNvPr>
          <p:cNvSpPr/>
          <p:nvPr userDrawn="1"/>
        </p:nvSpPr>
        <p:spPr>
          <a:xfrm>
            <a:off x="4466932" y="1825227"/>
            <a:ext cx="3258137" cy="39102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5F2EDC-9FD8-5D48-A5EB-4CE6F7C8E289}"/>
              </a:ext>
            </a:extLst>
          </p:cNvPr>
          <p:cNvSpPr/>
          <p:nvPr userDrawn="1"/>
        </p:nvSpPr>
        <p:spPr>
          <a:xfrm>
            <a:off x="7963778" y="1825227"/>
            <a:ext cx="3258137" cy="39102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BC1B734-90B2-1742-9DE4-F63695AAC752}"/>
              </a:ext>
            </a:extLst>
          </p:cNvPr>
          <p:cNvSpPr/>
          <p:nvPr userDrawn="1"/>
        </p:nvSpPr>
        <p:spPr>
          <a:xfrm>
            <a:off x="2163097" y="1338000"/>
            <a:ext cx="872114" cy="872114"/>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lumMod val="60000"/>
                    <a:lumOff val="40000"/>
                  </a:schemeClr>
                </a:solidFill>
              </a:rPr>
              <a:t>icon</a:t>
            </a:r>
          </a:p>
        </p:txBody>
      </p:sp>
      <p:sp>
        <p:nvSpPr>
          <p:cNvPr id="15" name="Oval 14">
            <a:extLst>
              <a:ext uri="{FF2B5EF4-FFF2-40B4-BE49-F238E27FC236}">
                <a16:creationId xmlns:a16="http://schemas.microsoft.com/office/drawing/2014/main" id="{624D7AB8-4264-C644-BD09-A8D35E07D22A}"/>
              </a:ext>
            </a:extLst>
          </p:cNvPr>
          <p:cNvSpPr/>
          <p:nvPr userDrawn="1"/>
        </p:nvSpPr>
        <p:spPr>
          <a:xfrm>
            <a:off x="5659943" y="1338000"/>
            <a:ext cx="872114" cy="872114"/>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60000"/>
                    <a:lumOff val="40000"/>
                  </a:schemeClr>
                </a:solidFill>
              </a:rPr>
              <a:t>icon</a:t>
            </a:r>
          </a:p>
        </p:txBody>
      </p:sp>
      <p:sp>
        <p:nvSpPr>
          <p:cNvPr id="16" name="Oval 15">
            <a:extLst>
              <a:ext uri="{FF2B5EF4-FFF2-40B4-BE49-F238E27FC236}">
                <a16:creationId xmlns:a16="http://schemas.microsoft.com/office/drawing/2014/main" id="{EF749298-0681-A540-B778-984490EB447F}"/>
              </a:ext>
            </a:extLst>
          </p:cNvPr>
          <p:cNvSpPr/>
          <p:nvPr userDrawn="1"/>
        </p:nvSpPr>
        <p:spPr>
          <a:xfrm>
            <a:off x="9156789" y="1338000"/>
            <a:ext cx="872114" cy="872114"/>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5">
                    <a:lumMod val="60000"/>
                    <a:lumOff val="40000"/>
                  </a:schemeClr>
                </a:solidFill>
              </a:rPr>
              <a:t>icon</a:t>
            </a:r>
          </a:p>
        </p:txBody>
      </p:sp>
      <p:sp>
        <p:nvSpPr>
          <p:cNvPr id="10" name="Slide Number Placeholder 5">
            <a:extLst>
              <a:ext uri="{FF2B5EF4-FFF2-40B4-BE49-F238E27FC236}">
                <a16:creationId xmlns:a16="http://schemas.microsoft.com/office/drawing/2014/main" id="{DE403504-1389-1845-BFBD-12D8F9656C9C}"/>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Tree>
    <p:extLst>
      <p:ext uri="{BB962C8B-B14F-4D97-AF65-F5344CB8AC3E}">
        <p14:creationId xmlns:p14="http://schemas.microsoft.com/office/powerpoint/2010/main" val="3607516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D6C124-5884-024E-AA8A-15BC1A04D183}"/>
              </a:ext>
            </a:extLst>
          </p:cNvPr>
          <p:cNvSpPr>
            <a:spLocks noGrp="1"/>
          </p:cNvSpPr>
          <p:nvPr>
            <p:ph type="sldNum" sz="quarter" idx="4"/>
          </p:nvPr>
        </p:nvSpPr>
        <p:spPr>
          <a:xfrm>
            <a:off x="11285239" y="6554787"/>
            <a:ext cx="492760" cy="280669"/>
          </a:xfrm>
          <a:prstGeom prst="rect">
            <a:avLst/>
          </a:prstGeom>
        </p:spPr>
        <p:txBody>
          <a:bodyPr lIns="0" anchor="ctr"/>
          <a:lstStyle>
            <a:lvl1pPr algn="r">
              <a:defRPr sz="800">
                <a:solidFill>
                  <a:schemeClr val="tx1"/>
                </a:solidFill>
              </a:defRPr>
            </a:lvl1pPr>
          </a:lstStyle>
          <a:p>
            <a:fld id="{7964042D-3598-F344-A676-FAE911690EEC}" type="slidenum">
              <a:rPr lang="en-US" smtClean="0"/>
              <a:pPr/>
              <a:t>‹#›</a:t>
            </a:fld>
            <a:endParaRPr lang="en-US" dirty="0"/>
          </a:p>
        </p:txBody>
      </p:sp>
      <p:sp>
        <p:nvSpPr>
          <p:cNvPr id="10" name="TextBox 9">
            <a:extLst>
              <a:ext uri="{FF2B5EF4-FFF2-40B4-BE49-F238E27FC236}">
                <a16:creationId xmlns:a16="http://schemas.microsoft.com/office/drawing/2014/main" id="{337E73AF-E41E-2546-9A1A-AF7E5C7D26B3}"/>
              </a:ext>
            </a:extLst>
          </p:cNvPr>
          <p:cNvSpPr txBox="1"/>
          <p:nvPr userDrawn="1"/>
        </p:nvSpPr>
        <p:spPr>
          <a:xfrm>
            <a:off x="8565502" y="6554787"/>
            <a:ext cx="2744913" cy="280669"/>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kern="1200" cap="all" baseline="0" dirty="0">
                <a:solidFill>
                  <a:schemeClr val="accent5"/>
                </a:solidFill>
                <a:effectLst/>
                <a:latin typeface="+mn-lt"/>
                <a:ea typeface="+mn-ea"/>
                <a:cs typeface="+mn-cs"/>
              </a:rPr>
              <a:t>COMPANY CONFIDENTIAL | FOR INTERNAL USE ONLY | DO NOT COPY</a:t>
            </a:r>
          </a:p>
        </p:txBody>
      </p:sp>
      <p:sp>
        <p:nvSpPr>
          <p:cNvPr id="13" name="Rectangle 12">
            <a:extLst>
              <a:ext uri="{FF2B5EF4-FFF2-40B4-BE49-F238E27FC236}">
                <a16:creationId xmlns:a16="http://schemas.microsoft.com/office/drawing/2014/main" id="{B442A6A1-8D5C-A047-9277-7EAD613ACE97}"/>
              </a:ext>
            </a:extLst>
          </p:cNvPr>
          <p:cNvSpPr/>
          <p:nvPr userDrawn="1"/>
        </p:nvSpPr>
        <p:spPr>
          <a:xfrm>
            <a:off x="0" y="-1"/>
            <a:ext cx="12192000" cy="806053"/>
          </a:xfrm>
          <a:prstGeom prst="rect">
            <a:avLst/>
          </a:prstGeom>
          <a:gradFill>
            <a:gsLst>
              <a:gs pos="1000">
                <a:schemeClr val="tx2"/>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F1D450-D242-3047-BA9D-4CA677E2EF2B}"/>
              </a:ext>
            </a:extLst>
          </p:cNvPr>
          <p:cNvSpPr txBox="1"/>
          <p:nvPr userDrawn="1"/>
        </p:nvSpPr>
        <p:spPr>
          <a:xfrm>
            <a:off x="6506936" y="6595094"/>
            <a:ext cx="1718273" cy="200055"/>
          </a:xfrm>
          <a:prstGeom prst="rect">
            <a:avLst/>
          </a:prstGeom>
          <a:noFill/>
        </p:spPr>
        <p:txBody>
          <a:bodyPr wrap="square" lIns="0" rtlCol="0" anchor="ctr">
            <a:spAutoFit/>
          </a:bodyPr>
          <a:lstStyle/>
          <a:p>
            <a:pPr lvl="0"/>
            <a:r>
              <a:rPr lang="en-US" sz="700" kern="1200" dirty="0">
                <a:solidFill>
                  <a:schemeClr val="accent5"/>
                </a:solidFill>
                <a:effectLst/>
                <a:latin typeface="+mn-lt"/>
                <a:ea typeface="+mn-ea"/>
                <a:cs typeface="+mn-cs"/>
              </a:rPr>
              <a:t>Y0114_22_3000971_I_C  09/07/2021</a:t>
            </a:r>
          </a:p>
        </p:txBody>
      </p:sp>
    </p:spTree>
    <p:custDataLst>
      <p:tags r:id="rId43"/>
    </p:custDataLst>
    <p:extLst>
      <p:ext uri="{BB962C8B-B14F-4D97-AF65-F5344CB8AC3E}">
        <p14:creationId xmlns:p14="http://schemas.microsoft.com/office/powerpoint/2010/main" val="64445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4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56.xml.rels><?xml version="1.0" encoding="UTF-8" standalone="yes"?>
<Relationships xmlns="http://schemas.openxmlformats.org/package/2006/relationships"><Relationship Id="rId3" Type="http://schemas.openxmlformats.org/officeDocument/2006/relationships/hyperlink" Target="http://www.socialsecurity.gov/prescriptionhelp" TargetMode="Externa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B4F7E9-B5B6-1045-9C61-DF0400EFD411}"/>
              </a:ext>
            </a:extLst>
          </p:cNvPr>
          <p:cNvSpPr>
            <a:spLocks noGrp="1"/>
          </p:cNvSpPr>
          <p:nvPr>
            <p:ph type="title"/>
          </p:nvPr>
        </p:nvSpPr>
        <p:spPr/>
        <p:txBody>
          <a:bodyPr/>
          <a:lstStyle/>
          <a:p>
            <a:r>
              <a:rPr lang="en-US" dirty="0"/>
              <a:t>2025 Blue Cross and Blue Shield of Kansas Part D Plans</a:t>
            </a:r>
          </a:p>
        </p:txBody>
      </p:sp>
    </p:spTree>
    <p:custDataLst>
      <p:tags r:id="rId1"/>
    </p:custDataLst>
    <p:extLst>
      <p:ext uri="{BB962C8B-B14F-4D97-AF65-F5344CB8AC3E}">
        <p14:creationId xmlns:p14="http://schemas.microsoft.com/office/powerpoint/2010/main" val="301484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Delayed Enrollment for Part D</a:t>
            </a:r>
          </a:p>
        </p:txBody>
      </p:sp>
      <p:sp>
        <p:nvSpPr>
          <p:cNvPr id="8" name="Content Placeholder 7"/>
          <p:cNvSpPr>
            <a:spLocks noGrp="1"/>
          </p:cNvSpPr>
          <p:nvPr>
            <p:ph idx="1"/>
          </p:nvPr>
        </p:nvSpPr>
        <p:spPr>
          <a:xfrm>
            <a:off x="266700" y="1144318"/>
            <a:ext cx="11636829" cy="5093195"/>
          </a:xfrm>
        </p:spPr>
        <p:txBody>
          <a:bodyPr/>
          <a:lstStyle/>
          <a:p>
            <a:pPr lvl="0">
              <a:spcBef>
                <a:spcPct val="20000"/>
              </a:spcBef>
              <a:spcAft>
                <a:spcPts val="600"/>
              </a:spcAft>
            </a:pPr>
            <a:r>
              <a:rPr lang="en-US" sz="2400" dirty="0">
                <a:solidFill>
                  <a:prstClr val="black"/>
                </a:solidFill>
              </a:rPr>
              <a:t>Enrollment in Part D is voluntary.  However, a Late Enrollment Penalty (LEP) may be assessed if an eligible member does not enroll:</a:t>
            </a:r>
          </a:p>
          <a:p>
            <a:pPr marL="342900" lvl="0" indent="-342900">
              <a:spcBef>
                <a:spcPct val="20000"/>
              </a:spcBef>
              <a:spcAft>
                <a:spcPts val="600"/>
              </a:spcAft>
              <a:buFont typeface="Arial" panose="020B0604020202020204" pitchFamily="34" charset="0"/>
              <a:buChar char="•"/>
            </a:pPr>
            <a:r>
              <a:rPr lang="en-US" sz="2400" dirty="0">
                <a:solidFill>
                  <a:prstClr val="black"/>
                </a:solidFill>
              </a:rPr>
              <a:t>During the initial enrollment period; or</a:t>
            </a:r>
          </a:p>
          <a:p>
            <a:pPr marL="342900" lvl="0" indent="-342900">
              <a:spcBef>
                <a:spcPct val="20000"/>
              </a:spcBef>
              <a:spcAft>
                <a:spcPts val="600"/>
              </a:spcAft>
              <a:buFont typeface="Arial" panose="020B0604020202020204" pitchFamily="34" charset="0"/>
              <a:buChar char="•"/>
            </a:pPr>
            <a:r>
              <a:rPr lang="en-US" sz="2400" dirty="0">
                <a:solidFill>
                  <a:prstClr val="black"/>
                </a:solidFill>
              </a:rPr>
              <a:t>When there is a continuous period of 63 days or more at any time after the end of the individual’s Part D initial enrollment period during which the individual was eligible to enroll, but was not enrolled and was not covered under any creditable prescription drug coverage</a:t>
            </a:r>
          </a:p>
          <a:p>
            <a:pPr lvl="0">
              <a:spcBef>
                <a:spcPct val="20000"/>
              </a:spcBef>
              <a:spcAft>
                <a:spcPts val="600"/>
              </a:spcAft>
            </a:pPr>
            <a:r>
              <a:rPr lang="en-US" sz="2400" dirty="0">
                <a:solidFill>
                  <a:prstClr val="black"/>
                </a:solidFill>
              </a:rPr>
              <a:t>This penalty does not apply to Low-Income Subsidy (LIS) members or members with creditable coverage.</a:t>
            </a:r>
          </a:p>
          <a:p>
            <a:pPr lvl="0">
              <a:spcBef>
                <a:spcPct val="20000"/>
              </a:spcBef>
              <a:spcAft>
                <a:spcPts val="600"/>
              </a:spcAft>
            </a:pPr>
            <a:r>
              <a:rPr lang="en-US" sz="2400" b="1" i="1" dirty="0">
                <a:solidFill>
                  <a:srgbClr val="3D719C"/>
                </a:solidFill>
              </a:rPr>
              <a:t>The agent or broker </a:t>
            </a:r>
            <a:r>
              <a:rPr lang="en-US" sz="2400" b="1" i="1" u="sng" dirty="0">
                <a:solidFill>
                  <a:srgbClr val="3D719C"/>
                </a:solidFill>
              </a:rPr>
              <a:t>must</a:t>
            </a:r>
            <a:r>
              <a:rPr lang="en-US" sz="2400" b="1" i="1" dirty="0">
                <a:solidFill>
                  <a:srgbClr val="3D719C"/>
                </a:solidFill>
              </a:rPr>
              <a:t> inform the beneficiary of this penalty.</a:t>
            </a:r>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10</a:t>
            </a:fld>
            <a:endParaRPr lang="en-US" dirty="0"/>
          </a:p>
        </p:txBody>
      </p:sp>
    </p:spTree>
    <p:custDataLst>
      <p:tags r:id="rId1"/>
    </p:custDataLst>
    <p:extLst>
      <p:ext uri="{BB962C8B-B14F-4D97-AF65-F5344CB8AC3E}">
        <p14:creationId xmlns:p14="http://schemas.microsoft.com/office/powerpoint/2010/main" val="361773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Creditable Prescription Drug Coverage</a:t>
            </a:r>
          </a:p>
        </p:txBody>
      </p:sp>
      <p:sp>
        <p:nvSpPr>
          <p:cNvPr id="8" name="Content Placeholder 7"/>
          <p:cNvSpPr>
            <a:spLocks noGrp="1"/>
          </p:cNvSpPr>
          <p:nvPr>
            <p:ph idx="1"/>
          </p:nvPr>
        </p:nvSpPr>
        <p:spPr>
          <a:xfrm>
            <a:off x="657224" y="1619250"/>
            <a:ext cx="7067551" cy="4618262"/>
          </a:xfrm>
        </p:spPr>
        <p:txBody>
          <a:bodyPr/>
          <a:lstStyle/>
          <a:p>
            <a:pPr marL="342900" lvl="0" indent="-342900">
              <a:spcBef>
                <a:spcPct val="20000"/>
              </a:spcBef>
              <a:spcAft>
                <a:spcPts val="600"/>
              </a:spcAft>
              <a:buFont typeface="Arial" panose="020B0604020202020204" pitchFamily="34" charset="0"/>
              <a:buChar char="•"/>
            </a:pPr>
            <a:r>
              <a:rPr lang="en-US" sz="2400" dirty="0">
                <a:solidFill>
                  <a:prstClr val="black"/>
                </a:solidFill>
              </a:rPr>
              <a:t>Creditable coverage is drug coverage that pays, on average, at least as much as Medicare’s standard drug coverage.</a:t>
            </a:r>
          </a:p>
          <a:p>
            <a:pPr marL="342900" lvl="0" indent="-342900">
              <a:spcBef>
                <a:spcPct val="20000"/>
              </a:spcBef>
              <a:spcAft>
                <a:spcPts val="600"/>
              </a:spcAft>
              <a:buFont typeface="Arial" panose="020B0604020202020204" pitchFamily="34" charset="0"/>
              <a:buChar char="•"/>
            </a:pPr>
            <a:r>
              <a:rPr lang="en-US" sz="2400" dirty="0">
                <a:solidFill>
                  <a:prstClr val="black"/>
                </a:solidFill>
              </a:rPr>
              <a:t>Beneficiaries who maintain a source of creditable coverage may stay in that plan, are not required to enroll in Medicare Part D</a:t>
            </a:r>
            <a:r>
              <a:rPr lang="en-US" sz="2400" dirty="0">
                <a:solidFill>
                  <a:srgbClr val="FF0000"/>
                </a:solidFill>
              </a:rPr>
              <a:t> </a:t>
            </a:r>
            <a:r>
              <a:rPr lang="en-US" sz="2400" dirty="0">
                <a:solidFill>
                  <a:prstClr val="black"/>
                </a:solidFill>
              </a:rPr>
              <a:t>and may avoid late enrollment penalty.</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11</a:t>
            </a:fld>
            <a:endParaRPr lang="en-US" dirty="0"/>
          </a:p>
        </p:txBody>
      </p:sp>
      <p:pic>
        <p:nvPicPr>
          <p:cNvPr id="6" name="Picture 2" descr="C:\Documents and Settings\aa02245\Desktop\Pictures\WomanWithPrescriptionBottle.jpg"/>
          <p:cNvPicPr>
            <a:picLocks noChangeAspect="1" noChangeArrowheads="1"/>
          </p:cNvPicPr>
          <p:nvPr/>
        </p:nvPicPr>
        <p:blipFill>
          <a:blip r:embed="rId3" cstate="print"/>
          <a:srcRect/>
          <a:stretch>
            <a:fillRect/>
          </a:stretch>
        </p:blipFill>
        <p:spPr bwMode="auto">
          <a:xfrm>
            <a:off x="8337899" y="1458582"/>
            <a:ext cx="2947340" cy="4464666"/>
          </a:xfrm>
          <a:prstGeom prst="rect">
            <a:avLst/>
          </a:prstGeom>
          <a:noFill/>
        </p:spPr>
      </p:pic>
    </p:spTree>
    <p:custDataLst>
      <p:tags r:id="rId1"/>
    </p:custDataLst>
    <p:extLst>
      <p:ext uri="{BB962C8B-B14F-4D97-AF65-F5344CB8AC3E}">
        <p14:creationId xmlns:p14="http://schemas.microsoft.com/office/powerpoint/2010/main" val="30662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Creditable Prescription Drug Coverage</a:t>
            </a:r>
          </a:p>
        </p:txBody>
      </p:sp>
      <p:sp>
        <p:nvSpPr>
          <p:cNvPr id="5" name="Slide Number Placeholder 4"/>
          <p:cNvSpPr>
            <a:spLocks noGrp="1"/>
          </p:cNvSpPr>
          <p:nvPr>
            <p:ph type="sldNum" sz="quarter" idx="4"/>
          </p:nvPr>
        </p:nvSpPr>
        <p:spPr/>
        <p:txBody>
          <a:bodyPr/>
          <a:lstStyle/>
          <a:p>
            <a:fld id="{7964042D-3598-F344-A676-FAE911690EEC}" type="slidenum">
              <a:rPr lang="en-US" smtClean="0"/>
              <a:pPr/>
              <a:t>12</a:t>
            </a:fld>
            <a:endParaRPr lang="en-US" dirty="0"/>
          </a:p>
        </p:txBody>
      </p:sp>
      <p:sp>
        <p:nvSpPr>
          <p:cNvPr id="9" name="Content Placeholder 7">
            <a:extLst>
              <a:ext uri="{FF2B5EF4-FFF2-40B4-BE49-F238E27FC236}">
                <a16:creationId xmlns:a16="http://schemas.microsoft.com/office/drawing/2014/main" id="{1B0017A8-B36B-4FB4-8DA0-C9E2CA4431DC}"/>
              </a:ext>
            </a:extLst>
          </p:cNvPr>
          <p:cNvSpPr>
            <a:spLocks noGrp="1"/>
          </p:cNvSpPr>
          <p:nvPr>
            <p:ph idx="1"/>
          </p:nvPr>
        </p:nvSpPr>
        <p:spPr>
          <a:xfrm>
            <a:off x="599440" y="1144318"/>
            <a:ext cx="10322560" cy="5093195"/>
          </a:xfrm>
        </p:spPr>
        <p:txBody>
          <a:bodyPr/>
          <a:lstStyle/>
          <a:p>
            <a:pPr lvl="0">
              <a:spcBef>
                <a:spcPts val="600"/>
              </a:spcBef>
              <a:spcAft>
                <a:spcPts val="1200"/>
              </a:spcAft>
            </a:pPr>
            <a:r>
              <a:rPr lang="en-US" sz="2400" dirty="0">
                <a:solidFill>
                  <a:prstClr val="black"/>
                </a:solidFill>
              </a:rPr>
              <a:t>Creditable prescription drug coverage could come from VA benefits, an employer group retiree plan, or a union group plan.  If a beneficiary has creditable coverage, the employer or retiree group should send a notice to the beneficiary each year.  </a:t>
            </a:r>
          </a:p>
          <a:p>
            <a:pPr lvl="0">
              <a:spcBef>
                <a:spcPts val="600"/>
              </a:spcBef>
              <a:spcAft>
                <a:spcPts val="1200"/>
              </a:spcAft>
            </a:pPr>
            <a:r>
              <a:rPr lang="en-US" sz="2400" dirty="0">
                <a:solidFill>
                  <a:prstClr val="black"/>
                </a:solidFill>
              </a:rPr>
              <a:t>They should keep these notices to show creditable coverage was maintained if they later choose to enroll in a Medicare plan that includes Part D coverage. </a:t>
            </a:r>
          </a:p>
          <a:p>
            <a:pPr lvl="0">
              <a:spcBef>
                <a:spcPts val="600"/>
              </a:spcBef>
              <a:spcAft>
                <a:spcPts val="1200"/>
              </a:spcAft>
            </a:pPr>
            <a:r>
              <a:rPr lang="en-US" sz="2400" dirty="0">
                <a:solidFill>
                  <a:prstClr val="black"/>
                </a:solidFill>
              </a:rPr>
              <a:t>If a notice was not received, the beneficiary can obtain a copy of the notice from their employer or retiree plan's benefits administrator or the employer or union.</a:t>
            </a:r>
          </a:p>
          <a:p>
            <a:pPr lvl="0">
              <a:spcBef>
                <a:spcPts val="1200"/>
              </a:spcBef>
              <a:spcAft>
                <a:spcPts val="600"/>
              </a:spcAft>
            </a:pPr>
            <a:endParaRPr lang="en-US" sz="2400" dirty="0">
              <a:solidFill>
                <a:prstClr val="black"/>
              </a:solidFill>
            </a:endParaRPr>
          </a:p>
          <a:p>
            <a:pPr lvl="0">
              <a:spcBef>
                <a:spcPct val="20000"/>
              </a:spcBef>
              <a:spcAft>
                <a:spcPts val="600"/>
              </a:spcAft>
            </a:pPr>
            <a:endParaRPr lang="en-US" sz="2400" dirty="0">
              <a:solidFill>
                <a:prstClr val="black"/>
              </a:solidFill>
            </a:endParaRPr>
          </a:p>
          <a:p>
            <a:endParaRPr lang="en-US" sz="1800" dirty="0"/>
          </a:p>
        </p:txBody>
      </p:sp>
    </p:spTree>
    <p:custDataLst>
      <p:tags r:id="rId1"/>
    </p:custDataLst>
    <p:extLst>
      <p:ext uri="{BB962C8B-B14F-4D97-AF65-F5344CB8AC3E}">
        <p14:creationId xmlns:p14="http://schemas.microsoft.com/office/powerpoint/2010/main" val="379917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Summary of Election Periods (PDP)</a:t>
            </a:r>
          </a:p>
        </p:txBody>
      </p:sp>
      <p:sp>
        <p:nvSpPr>
          <p:cNvPr id="8" name="Content Placeholder 7"/>
          <p:cNvSpPr>
            <a:spLocks noGrp="1"/>
          </p:cNvSpPr>
          <p:nvPr>
            <p:ph idx="1"/>
          </p:nvPr>
        </p:nvSpPr>
        <p:spPr>
          <a:xfrm>
            <a:off x="266700" y="1144318"/>
            <a:ext cx="11268075" cy="5093195"/>
          </a:xfrm>
        </p:spPr>
        <p:txBody>
          <a:bodyPr/>
          <a:lstStyle/>
          <a:p>
            <a:pPr lvl="0">
              <a:spcBef>
                <a:spcPct val="20000"/>
              </a:spcBef>
              <a:spcAft>
                <a:spcPts val="600"/>
              </a:spcAft>
            </a:pPr>
            <a:r>
              <a:rPr lang="en-US" sz="2400" dirty="0">
                <a:solidFill>
                  <a:prstClr val="black"/>
                </a:solidFill>
              </a:rPr>
              <a:t>Election Periods are designated times when an eligible Medicare beneficiary may choose to join or leave a PDP plan. Election Periods include:</a:t>
            </a:r>
          </a:p>
          <a:p>
            <a:pPr marL="342900" lvl="0" indent="-342900">
              <a:spcBef>
                <a:spcPct val="20000"/>
              </a:spcBef>
              <a:spcAft>
                <a:spcPts val="600"/>
              </a:spcAft>
              <a:buFont typeface="Arial" panose="020B0604020202020204" pitchFamily="34" charset="0"/>
              <a:buChar char="•"/>
            </a:pPr>
            <a:r>
              <a:rPr lang="en-US" sz="2400" dirty="0">
                <a:solidFill>
                  <a:prstClr val="black"/>
                </a:solidFill>
              </a:rPr>
              <a:t>Initial Enrollment Period (IEP)  </a:t>
            </a:r>
          </a:p>
          <a:p>
            <a:pPr marL="342900" lvl="0" indent="-342900">
              <a:spcBef>
                <a:spcPct val="20000"/>
              </a:spcBef>
              <a:spcAft>
                <a:spcPts val="600"/>
              </a:spcAft>
              <a:buFont typeface="Arial" panose="020B0604020202020204" pitchFamily="34" charset="0"/>
              <a:buChar char="•"/>
            </a:pPr>
            <a:r>
              <a:rPr lang="en-US" sz="2400" dirty="0">
                <a:solidFill>
                  <a:prstClr val="black"/>
                </a:solidFill>
              </a:rPr>
              <a:t>Annual Election Period (AEP) </a:t>
            </a:r>
          </a:p>
          <a:p>
            <a:pPr marL="342900" lvl="0" indent="-342900">
              <a:spcBef>
                <a:spcPct val="20000"/>
              </a:spcBef>
              <a:spcAft>
                <a:spcPts val="600"/>
              </a:spcAft>
              <a:buFont typeface="Arial" panose="020B0604020202020204" pitchFamily="34" charset="0"/>
              <a:buChar char="•"/>
            </a:pPr>
            <a:r>
              <a:rPr lang="en-US" sz="2400" dirty="0">
                <a:solidFill>
                  <a:prstClr val="black"/>
                </a:solidFill>
              </a:rPr>
              <a:t>Special Election Period (SEP) </a:t>
            </a:r>
          </a:p>
          <a:p>
            <a:pPr marL="342900" lvl="0" indent="-342900">
              <a:spcBef>
                <a:spcPct val="20000"/>
              </a:spcBef>
              <a:spcAft>
                <a:spcPts val="600"/>
              </a:spcAft>
              <a:buFont typeface="Arial" panose="020B0604020202020204" pitchFamily="34" charset="0"/>
              <a:buChar char="•"/>
            </a:pPr>
            <a:r>
              <a:rPr lang="en-US" sz="2400" dirty="0">
                <a:solidFill>
                  <a:prstClr val="black"/>
                </a:solidFill>
              </a:rPr>
              <a:t>Open Election Period (OEP) – must be MA member to use OEP, have option to enroll in a PDP instead</a:t>
            </a:r>
          </a:p>
          <a:p>
            <a:pPr lvl="0">
              <a:spcBef>
                <a:spcPts val="1200"/>
              </a:spcBef>
              <a:spcAft>
                <a:spcPts val="600"/>
              </a:spcAft>
            </a:pPr>
            <a:r>
              <a:rPr lang="en-US" sz="2400" dirty="0">
                <a:solidFill>
                  <a:prstClr val="black"/>
                </a:solidFill>
              </a:rPr>
              <a:t> “Stand alone” Part D plans do NOT offer:</a:t>
            </a:r>
          </a:p>
          <a:p>
            <a:pPr marL="342900" lvl="0" indent="-342900">
              <a:spcBef>
                <a:spcPct val="20000"/>
              </a:spcBef>
              <a:spcAft>
                <a:spcPts val="600"/>
              </a:spcAft>
              <a:buFont typeface="Arial" panose="020B0604020202020204" pitchFamily="34" charset="0"/>
              <a:buChar char="•"/>
            </a:pPr>
            <a:r>
              <a:rPr lang="en-US" sz="2400" dirty="0">
                <a:solidFill>
                  <a:prstClr val="black"/>
                </a:solidFill>
              </a:rPr>
              <a:t>Open Enrollment Period for Institutionalized Individuals (OEPI)</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13</a:t>
            </a:fld>
            <a:endParaRPr lang="en-US" dirty="0"/>
          </a:p>
        </p:txBody>
      </p:sp>
    </p:spTree>
    <p:custDataLst>
      <p:tags r:id="rId1"/>
    </p:custDataLst>
    <p:extLst>
      <p:ext uri="{BB962C8B-B14F-4D97-AF65-F5344CB8AC3E}">
        <p14:creationId xmlns:p14="http://schemas.microsoft.com/office/powerpoint/2010/main" val="29607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#1</a:t>
            </a:r>
          </a:p>
        </p:txBody>
      </p:sp>
      <p:sp>
        <p:nvSpPr>
          <p:cNvPr id="8" name="Content Placeholder 7"/>
          <p:cNvSpPr>
            <a:spLocks noGrp="1"/>
          </p:cNvSpPr>
          <p:nvPr>
            <p:ph idx="1"/>
          </p:nvPr>
        </p:nvSpPr>
        <p:spPr>
          <a:xfrm>
            <a:off x="266700" y="1144318"/>
            <a:ext cx="7153275" cy="5093195"/>
          </a:xfrm>
        </p:spPr>
        <p:txBody>
          <a:bodyPr/>
          <a:lstStyle/>
          <a:p>
            <a:pPr lvl="0">
              <a:spcBef>
                <a:spcPct val="20000"/>
              </a:spcBef>
              <a:spcAft>
                <a:spcPts val="600"/>
              </a:spcAft>
            </a:pPr>
            <a:r>
              <a:rPr lang="en-US" sz="2400" dirty="0">
                <a:solidFill>
                  <a:prstClr val="black"/>
                </a:solidFill>
              </a:rPr>
              <a:t>TRUE or FALSE:</a:t>
            </a:r>
          </a:p>
          <a:p>
            <a:pPr lvl="0">
              <a:spcBef>
                <a:spcPct val="20000"/>
              </a:spcBef>
              <a:spcAft>
                <a:spcPts val="600"/>
              </a:spcAft>
            </a:pPr>
            <a:r>
              <a:rPr lang="en-US" sz="2400" dirty="0">
                <a:solidFill>
                  <a:prstClr val="black"/>
                </a:solidFill>
              </a:rPr>
              <a:t>A member can add or drop prescription drug coverage during the Annual Election Period (AEP).</a:t>
            </a:r>
          </a:p>
          <a:p>
            <a:pPr marL="342900" lvl="0" indent="-342900">
              <a:spcBef>
                <a:spcPct val="20000"/>
              </a:spcBef>
              <a:spcAft>
                <a:spcPts val="600"/>
              </a:spcAft>
              <a:buFont typeface="Wingdings" pitchFamily="2" charset="2"/>
              <a:buAutoNum type="alphaUcPeriod"/>
            </a:pPr>
            <a:r>
              <a:rPr lang="en-US" sz="2400" dirty="0">
                <a:solidFill>
                  <a:prstClr val="black"/>
                </a:solidFill>
              </a:rPr>
              <a:t>True</a:t>
            </a:r>
          </a:p>
          <a:p>
            <a:pPr marL="342900" lvl="0" indent="-342900">
              <a:spcBef>
                <a:spcPct val="20000"/>
              </a:spcBef>
              <a:spcAft>
                <a:spcPts val="600"/>
              </a:spcAft>
              <a:buFont typeface="Wingdings" pitchFamily="2" charset="2"/>
              <a:buAutoNum type="alphaUcPeriod"/>
            </a:pPr>
            <a:r>
              <a:rPr lang="en-US" sz="2400" dirty="0">
                <a:solidFill>
                  <a:prstClr val="black"/>
                </a:solidFill>
              </a:rPr>
              <a:t>False</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Tree>
    <p:custDataLst>
      <p:tags r:id="rId1"/>
    </p:custDataLst>
    <p:extLst>
      <p:ext uri="{BB962C8B-B14F-4D97-AF65-F5344CB8AC3E}">
        <p14:creationId xmlns:p14="http://schemas.microsoft.com/office/powerpoint/2010/main" val="379924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#1</a:t>
            </a:r>
          </a:p>
        </p:txBody>
      </p:sp>
      <p:sp>
        <p:nvSpPr>
          <p:cNvPr id="8" name="Content Placeholder 7"/>
          <p:cNvSpPr>
            <a:spLocks noGrp="1"/>
          </p:cNvSpPr>
          <p:nvPr>
            <p:ph idx="1"/>
          </p:nvPr>
        </p:nvSpPr>
        <p:spPr>
          <a:xfrm>
            <a:off x="266700" y="1144318"/>
            <a:ext cx="6867525" cy="5093195"/>
          </a:xfrm>
        </p:spPr>
        <p:txBody>
          <a:bodyPr/>
          <a:lstStyle/>
          <a:p>
            <a:pPr lvl="0">
              <a:spcBef>
                <a:spcPct val="20000"/>
              </a:spcBef>
              <a:spcAft>
                <a:spcPts val="600"/>
              </a:spcAft>
            </a:pPr>
            <a:r>
              <a:rPr lang="en-US" sz="2400" dirty="0">
                <a:solidFill>
                  <a:prstClr val="black"/>
                </a:solidFill>
              </a:rPr>
              <a:t>TRUE or FALSE:</a:t>
            </a:r>
          </a:p>
          <a:p>
            <a:pPr lvl="0">
              <a:spcBef>
                <a:spcPct val="20000"/>
              </a:spcBef>
              <a:spcAft>
                <a:spcPts val="600"/>
              </a:spcAft>
            </a:pPr>
            <a:r>
              <a:rPr lang="en-US" sz="2400" dirty="0">
                <a:solidFill>
                  <a:prstClr val="black"/>
                </a:solidFill>
              </a:rPr>
              <a:t>A member can add or drop prescription drug coverage during the Annual Election Period (AEP).</a:t>
            </a:r>
          </a:p>
          <a:p>
            <a:pPr marL="342900" lvl="0" indent="-342900">
              <a:spcBef>
                <a:spcPct val="20000"/>
              </a:spcBef>
              <a:spcAft>
                <a:spcPts val="600"/>
              </a:spcAft>
              <a:buFont typeface="Wingdings" pitchFamily="2" charset="2"/>
              <a:buAutoNum type="alphaUcPeriod"/>
            </a:pPr>
            <a:r>
              <a:rPr lang="en-US" sz="2400" dirty="0">
                <a:solidFill>
                  <a:srgbClr val="FF0000"/>
                </a:solidFill>
              </a:rPr>
              <a:t>True</a:t>
            </a:r>
          </a:p>
          <a:p>
            <a:pPr marL="342900" lvl="0" indent="-342900">
              <a:spcBef>
                <a:spcPct val="20000"/>
              </a:spcBef>
              <a:spcAft>
                <a:spcPts val="600"/>
              </a:spcAft>
              <a:buFont typeface="Wingdings" pitchFamily="2" charset="2"/>
              <a:buAutoNum type="alphaUcPeriod"/>
            </a:pPr>
            <a:r>
              <a:rPr lang="en-US" sz="2400" dirty="0">
                <a:solidFill>
                  <a:prstClr val="black"/>
                </a:solidFill>
              </a:rPr>
              <a:t>False</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Tree>
    <p:custDataLst>
      <p:tags r:id="rId1"/>
    </p:custDataLst>
    <p:extLst>
      <p:ext uri="{BB962C8B-B14F-4D97-AF65-F5344CB8AC3E}">
        <p14:creationId xmlns:p14="http://schemas.microsoft.com/office/powerpoint/2010/main" val="129392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#2</a:t>
            </a:r>
          </a:p>
        </p:txBody>
      </p:sp>
      <p:sp>
        <p:nvSpPr>
          <p:cNvPr id="8" name="Content Placeholder 7"/>
          <p:cNvSpPr>
            <a:spLocks noGrp="1"/>
          </p:cNvSpPr>
          <p:nvPr>
            <p:ph idx="1"/>
          </p:nvPr>
        </p:nvSpPr>
        <p:spPr>
          <a:xfrm>
            <a:off x="266700" y="1144318"/>
            <a:ext cx="7153275" cy="5093195"/>
          </a:xfrm>
        </p:spPr>
        <p:txBody>
          <a:bodyPr/>
          <a:lstStyle/>
          <a:p>
            <a:pPr lvl="0">
              <a:spcBef>
                <a:spcPct val="20000"/>
              </a:spcBef>
              <a:spcAft>
                <a:spcPts val="600"/>
              </a:spcAft>
            </a:pPr>
            <a:r>
              <a:rPr lang="en-US" sz="2400" dirty="0">
                <a:solidFill>
                  <a:prstClr val="black"/>
                </a:solidFill>
              </a:rPr>
              <a:t>TRUE or FALSE:</a:t>
            </a:r>
          </a:p>
          <a:p>
            <a:pPr lvl="0">
              <a:spcBef>
                <a:spcPct val="20000"/>
              </a:spcBef>
              <a:spcAft>
                <a:spcPts val="600"/>
              </a:spcAft>
            </a:pPr>
            <a:r>
              <a:rPr lang="en-US" sz="2400" dirty="0">
                <a:solidFill>
                  <a:prstClr val="black"/>
                </a:solidFill>
              </a:rPr>
              <a:t>If a member does not enroll in a Part D Prescription plan during the initial enrollment period or within 63 days of losing Creditable Prescription Drug Coverage, a late enrollment penalty is added to the monthly premium.  </a:t>
            </a:r>
          </a:p>
          <a:p>
            <a:pPr lvl="0">
              <a:spcBef>
                <a:spcPct val="20000"/>
              </a:spcBef>
              <a:spcAft>
                <a:spcPts val="600"/>
              </a:spcAft>
            </a:pPr>
            <a:r>
              <a:rPr lang="en-US" sz="2400" dirty="0">
                <a:solidFill>
                  <a:prstClr val="black"/>
                </a:solidFill>
              </a:rPr>
              <a:t>This penalty does not apply to Low-Income Subsidy (LIS) members or members with creditable coverage.</a:t>
            </a:r>
          </a:p>
          <a:p>
            <a:pPr marL="342900" lvl="0" indent="-342900">
              <a:spcBef>
                <a:spcPct val="20000"/>
              </a:spcBef>
              <a:spcAft>
                <a:spcPts val="600"/>
              </a:spcAft>
              <a:buFont typeface="Wingdings" pitchFamily="2" charset="2"/>
              <a:buAutoNum type="alphaUcPeriod"/>
            </a:pPr>
            <a:r>
              <a:rPr lang="en-US" sz="2400" dirty="0">
                <a:solidFill>
                  <a:prstClr val="black"/>
                </a:solidFill>
              </a:rPr>
              <a:t>True</a:t>
            </a:r>
          </a:p>
          <a:p>
            <a:pPr marL="342900" lvl="0" indent="-342900">
              <a:spcBef>
                <a:spcPct val="20000"/>
              </a:spcBef>
              <a:spcAft>
                <a:spcPts val="600"/>
              </a:spcAft>
              <a:buFont typeface="Wingdings" pitchFamily="2" charset="2"/>
              <a:buAutoNum type="alphaUcPeriod"/>
            </a:pPr>
            <a:r>
              <a:rPr lang="en-US" sz="2400" dirty="0">
                <a:solidFill>
                  <a:prstClr val="black"/>
                </a:solidFill>
              </a:rPr>
              <a:t>False</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Tree>
    <p:custDataLst>
      <p:tags r:id="rId1"/>
    </p:custDataLst>
    <p:extLst>
      <p:ext uri="{BB962C8B-B14F-4D97-AF65-F5344CB8AC3E}">
        <p14:creationId xmlns:p14="http://schemas.microsoft.com/office/powerpoint/2010/main" val="264139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#2</a:t>
            </a:r>
          </a:p>
        </p:txBody>
      </p:sp>
      <p:sp>
        <p:nvSpPr>
          <p:cNvPr id="8" name="Content Placeholder 7"/>
          <p:cNvSpPr>
            <a:spLocks noGrp="1"/>
          </p:cNvSpPr>
          <p:nvPr>
            <p:ph idx="1"/>
          </p:nvPr>
        </p:nvSpPr>
        <p:spPr>
          <a:xfrm>
            <a:off x="266700" y="1144318"/>
            <a:ext cx="7153275" cy="5093195"/>
          </a:xfrm>
        </p:spPr>
        <p:txBody>
          <a:bodyPr/>
          <a:lstStyle/>
          <a:p>
            <a:pPr lvl="0">
              <a:spcBef>
                <a:spcPct val="20000"/>
              </a:spcBef>
              <a:spcAft>
                <a:spcPts val="600"/>
              </a:spcAft>
            </a:pPr>
            <a:r>
              <a:rPr lang="en-US" sz="2400" dirty="0">
                <a:solidFill>
                  <a:prstClr val="black"/>
                </a:solidFill>
              </a:rPr>
              <a:t>TRUE or FALSE:</a:t>
            </a:r>
          </a:p>
          <a:p>
            <a:pPr lvl="0">
              <a:spcBef>
                <a:spcPct val="20000"/>
              </a:spcBef>
              <a:spcAft>
                <a:spcPts val="600"/>
              </a:spcAft>
            </a:pPr>
            <a:r>
              <a:rPr lang="en-US" sz="2400" dirty="0">
                <a:solidFill>
                  <a:prstClr val="black"/>
                </a:solidFill>
              </a:rPr>
              <a:t>If a member does not enroll in a Part D Prescription plan during the initial enrollment period or within 63 days of losing Creditable Prescription Drug Coverage, a late enrollment penalty is added to the monthly premium.  </a:t>
            </a:r>
          </a:p>
          <a:p>
            <a:pPr lvl="0">
              <a:spcBef>
                <a:spcPct val="20000"/>
              </a:spcBef>
              <a:spcAft>
                <a:spcPts val="600"/>
              </a:spcAft>
            </a:pPr>
            <a:r>
              <a:rPr lang="en-US" sz="2400" dirty="0">
                <a:solidFill>
                  <a:prstClr val="black"/>
                </a:solidFill>
              </a:rPr>
              <a:t>This penalty does not apply to Low-Income Subsidy (LIS) members or members with creditable coverage.</a:t>
            </a:r>
          </a:p>
          <a:p>
            <a:pPr marL="342900" lvl="0" indent="-342900">
              <a:spcBef>
                <a:spcPct val="20000"/>
              </a:spcBef>
              <a:spcAft>
                <a:spcPts val="600"/>
              </a:spcAft>
              <a:buFont typeface="Wingdings" pitchFamily="2" charset="2"/>
              <a:buAutoNum type="alphaUcPeriod"/>
            </a:pPr>
            <a:r>
              <a:rPr lang="en-US" sz="2400" dirty="0">
                <a:solidFill>
                  <a:srgbClr val="FF0000"/>
                </a:solidFill>
              </a:rPr>
              <a:t>True</a:t>
            </a:r>
          </a:p>
          <a:p>
            <a:pPr marL="342900" lvl="0" indent="-342900">
              <a:spcBef>
                <a:spcPct val="20000"/>
              </a:spcBef>
              <a:spcAft>
                <a:spcPts val="600"/>
              </a:spcAft>
              <a:buFont typeface="Wingdings" pitchFamily="2" charset="2"/>
              <a:buAutoNum type="alphaUcPeriod"/>
            </a:pPr>
            <a:r>
              <a:rPr lang="en-US" sz="2400" dirty="0">
                <a:solidFill>
                  <a:prstClr val="black"/>
                </a:solidFill>
              </a:rPr>
              <a:t>False</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Tree>
    <p:custDataLst>
      <p:tags r:id="rId1"/>
    </p:custDataLst>
    <p:extLst>
      <p:ext uri="{BB962C8B-B14F-4D97-AF65-F5344CB8AC3E}">
        <p14:creationId xmlns:p14="http://schemas.microsoft.com/office/powerpoint/2010/main" val="137988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Standard Medicare Benefit Differences 2024-2025</a:t>
            </a:r>
          </a:p>
        </p:txBody>
      </p:sp>
      <p:sp>
        <p:nvSpPr>
          <p:cNvPr id="5" name="Slide Number Placeholder 4"/>
          <p:cNvSpPr>
            <a:spLocks noGrp="1"/>
          </p:cNvSpPr>
          <p:nvPr>
            <p:ph type="sldNum" sz="quarter" idx="4"/>
          </p:nvPr>
        </p:nvSpPr>
        <p:spPr/>
        <p:txBody>
          <a:bodyPr/>
          <a:lstStyle/>
          <a:p>
            <a:fld id="{7964042D-3598-F344-A676-FAE911690EEC}" type="slidenum">
              <a:rPr lang="en-US" smtClean="0"/>
              <a:pPr/>
              <a:t>18</a:t>
            </a:fld>
            <a:endParaRPr lang="en-US"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4219735984"/>
              </p:ext>
            </p:extLst>
          </p:nvPr>
        </p:nvGraphicFramePr>
        <p:xfrm>
          <a:off x="581025" y="1155700"/>
          <a:ext cx="11029950" cy="4001994"/>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0000"/>
                    </a:ext>
                  </a:extLst>
                </a:gridCol>
                <a:gridCol w="3676650">
                  <a:extLst>
                    <a:ext uri="{9D8B030D-6E8A-4147-A177-3AD203B41FA5}">
                      <a16:colId xmlns:a16="http://schemas.microsoft.com/office/drawing/2014/main" val="20001"/>
                    </a:ext>
                  </a:extLst>
                </a:gridCol>
                <a:gridCol w="3676650">
                  <a:extLst>
                    <a:ext uri="{9D8B030D-6E8A-4147-A177-3AD203B41FA5}">
                      <a16:colId xmlns:a16="http://schemas.microsoft.com/office/drawing/2014/main" val="20002"/>
                    </a:ext>
                  </a:extLst>
                </a:gridCol>
              </a:tblGrid>
              <a:tr h="460914">
                <a:tc>
                  <a:txBody>
                    <a:bodyPr/>
                    <a:lstStyle/>
                    <a:p>
                      <a:pPr algn="ctr"/>
                      <a:r>
                        <a:rPr lang="en-US" sz="2400" b="0" dirty="0">
                          <a:solidFill>
                            <a:schemeClr val="tx1"/>
                          </a:solidFill>
                        </a:rPr>
                        <a:t>Benefit Parameter*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mn-cs"/>
                        </a:rPr>
                        <a:t>2024</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0914">
                <a:tc>
                  <a:txBody>
                    <a:bodyPr/>
                    <a:lstStyle/>
                    <a:p>
                      <a:pPr algn="ctr"/>
                      <a:r>
                        <a:rPr lang="en-US" sz="2400" b="0" dirty="0">
                          <a:solidFill>
                            <a:schemeClr val="tx1"/>
                          </a:solidFill>
                        </a:rPr>
                        <a:t>Deductible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a:t>
                      </a:r>
                      <a:r>
                        <a:rPr lang="en-US" sz="2400" b="0" kern="1200" dirty="0">
                          <a:solidFill>
                            <a:schemeClr val="tx1"/>
                          </a:solidFill>
                          <a:latin typeface="+mn-lt"/>
                          <a:ea typeface="+mn-ea"/>
                          <a:cs typeface="+mn-cs"/>
                        </a:rPr>
                        <a:t>545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$590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0914">
                <a:tc>
                  <a:txBody>
                    <a:bodyPr/>
                    <a:lstStyle/>
                    <a:p>
                      <a:pPr algn="ctr"/>
                      <a:r>
                        <a:rPr lang="en-US" sz="2400" b="0" dirty="0">
                          <a:solidFill>
                            <a:schemeClr val="tx1"/>
                          </a:solidFill>
                        </a:rPr>
                        <a:t>Initial Coverage Limit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a:t>
                      </a:r>
                      <a:r>
                        <a:rPr lang="en-US" sz="2400" b="0" kern="1200" dirty="0">
                          <a:solidFill>
                            <a:schemeClr val="tx1"/>
                          </a:solidFill>
                          <a:latin typeface="+mn-lt"/>
                          <a:ea typeface="+mn-ea"/>
                          <a:cs typeface="+mn-cs"/>
                        </a:rPr>
                        <a:t>5,030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1440">
                <a:tc>
                  <a:txBody>
                    <a:bodyPr/>
                    <a:lstStyle/>
                    <a:p>
                      <a:pPr algn="ctr"/>
                      <a:r>
                        <a:rPr lang="en-US" sz="2400" b="0" dirty="0">
                          <a:solidFill>
                            <a:schemeClr val="tx1"/>
                          </a:solidFill>
                        </a:rPr>
                        <a:t>Out Of Pocket Threshold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$8,000</a:t>
                      </a:r>
                      <a:endParaRPr lang="en-US" sz="2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67812">
                <a:tc>
                  <a:txBody>
                    <a:bodyPr/>
                    <a:lstStyle/>
                    <a:p>
                      <a:pPr algn="ctr"/>
                      <a:r>
                        <a:rPr lang="en-US" sz="2400" b="0" dirty="0">
                          <a:solidFill>
                            <a:schemeClr val="tx1"/>
                          </a:solidFill>
                        </a:rPr>
                        <a:t>Catastrophic</a:t>
                      </a:r>
                      <a:r>
                        <a:rPr lang="en-US" sz="2400" b="0" baseline="0" dirty="0">
                          <a:solidFill>
                            <a:schemeClr val="tx1"/>
                          </a:solidFill>
                        </a:rPr>
                        <a:t> Coverage Benefit</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a:t>
                      </a:r>
                      <a:r>
                        <a:rPr lang="en-US" sz="2000" kern="1200" dirty="0">
                          <a:solidFill>
                            <a:schemeClr val="dk1"/>
                          </a:solidFill>
                          <a:effectLst/>
                          <a:latin typeface="+mn-lt"/>
                          <a:ea typeface="+mn-ea"/>
                          <a:cs typeface="+mn-cs"/>
                        </a:rPr>
                        <a:t>The members pay $0 out of pocket after thy reach the out of pocket threshold )</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$0 Out of Pocket Threshold is the Max out of pocket (MOOP) for Part D 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 Box 32"/>
          <p:cNvSpPr txBox="1">
            <a:spLocks noChangeArrowheads="1"/>
          </p:cNvSpPr>
          <p:nvPr/>
        </p:nvSpPr>
        <p:spPr bwMode="auto">
          <a:xfrm>
            <a:off x="581025" y="5232030"/>
            <a:ext cx="11029950" cy="646331"/>
          </a:xfrm>
          <a:prstGeom prst="rect">
            <a:avLst/>
          </a:prstGeom>
          <a:noFill/>
          <a:ln w="19050">
            <a:noFill/>
            <a:miter lim="800000"/>
            <a:headEnd/>
            <a:tailEnd/>
          </a:ln>
          <a:effectLst/>
        </p:spPr>
        <p:txBody>
          <a:bodyPr wrap="square">
            <a:spAutoFit/>
          </a:bodyPr>
          <a:lstStyle/>
          <a:p>
            <a:pPr marL="171450" indent="-171450">
              <a:spcBef>
                <a:spcPts val="600"/>
              </a:spcBef>
            </a:pPr>
            <a:r>
              <a:rPr lang="en-US" b="1" dirty="0">
                <a:latin typeface="+mn-lt"/>
              </a:rPr>
              <a:t>* These parameters are set by CMS for 2024 and 2025.  Some parameter numbers may vary depending on the plan design.  Member cost sharing may also differ depending upon eligibility for Low Income Subsidy.</a:t>
            </a:r>
          </a:p>
        </p:txBody>
      </p:sp>
    </p:spTree>
    <p:custDataLst>
      <p:tags r:id="rId1"/>
    </p:custDataLst>
    <p:extLst>
      <p:ext uri="{BB962C8B-B14F-4D97-AF65-F5344CB8AC3E}">
        <p14:creationId xmlns:p14="http://schemas.microsoft.com/office/powerpoint/2010/main" val="155922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#3</a:t>
            </a:r>
          </a:p>
        </p:txBody>
      </p:sp>
      <p:sp>
        <p:nvSpPr>
          <p:cNvPr id="8" name="Content Placeholder 7"/>
          <p:cNvSpPr>
            <a:spLocks noGrp="1"/>
          </p:cNvSpPr>
          <p:nvPr>
            <p:ph idx="1"/>
          </p:nvPr>
        </p:nvSpPr>
        <p:spPr>
          <a:xfrm>
            <a:off x="266700" y="1144318"/>
            <a:ext cx="7153275" cy="5093195"/>
          </a:xfrm>
        </p:spPr>
        <p:txBody>
          <a:bodyPr/>
          <a:lstStyle/>
          <a:p>
            <a:pPr lvl="0">
              <a:spcBef>
                <a:spcPct val="20000"/>
              </a:spcBef>
              <a:spcAft>
                <a:spcPts val="600"/>
              </a:spcAft>
            </a:pPr>
            <a:r>
              <a:rPr lang="en-US" sz="2400" dirty="0">
                <a:solidFill>
                  <a:prstClr val="black"/>
                </a:solidFill>
              </a:rPr>
              <a:t>The Part D Deductible for 2025 is how much </a:t>
            </a:r>
            <a:r>
              <a:rPr lang="en-US" sz="2400" b="1" dirty="0">
                <a:solidFill>
                  <a:prstClr val="black"/>
                </a:solidFill>
              </a:rPr>
              <a:t>more than </a:t>
            </a:r>
            <a:r>
              <a:rPr lang="en-US" sz="2400" dirty="0">
                <a:solidFill>
                  <a:prstClr val="black"/>
                </a:solidFill>
              </a:rPr>
              <a:t>it was in 2024?</a:t>
            </a:r>
          </a:p>
          <a:p>
            <a:pPr lvl="0">
              <a:spcBef>
                <a:spcPct val="20000"/>
              </a:spcBef>
              <a:spcAft>
                <a:spcPts val="600"/>
              </a:spcAft>
            </a:pPr>
            <a:endParaRPr lang="en-US" sz="2400" dirty="0">
              <a:solidFill>
                <a:prstClr val="black"/>
              </a:solidFill>
            </a:endParaRPr>
          </a:p>
          <a:p>
            <a:pPr marL="342900" lvl="0" indent="-342900">
              <a:spcBef>
                <a:spcPct val="20000"/>
              </a:spcBef>
              <a:spcAft>
                <a:spcPts val="600"/>
              </a:spcAft>
              <a:buFont typeface="Wingdings" pitchFamily="2" charset="2"/>
              <a:buAutoNum type="alphaUcPeriod"/>
            </a:pPr>
            <a:r>
              <a:rPr lang="en-US" sz="2400" dirty="0">
                <a:solidFill>
                  <a:prstClr val="black"/>
                </a:solidFill>
              </a:rPr>
              <a:t>$50</a:t>
            </a:r>
          </a:p>
          <a:p>
            <a:pPr marL="342900" lvl="0" indent="-342900">
              <a:spcBef>
                <a:spcPct val="20000"/>
              </a:spcBef>
              <a:spcAft>
                <a:spcPts val="600"/>
              </a:spcAft>
              <a:buFont typeface="Wingdings" pitchFamily="2" charset="2"/>
              <a:buAutoNum type="alphaUcPeriod"/>
            </a:pPr>
            <a:r>
              <a:rPr lang="en-US" sz="2400" dirty="0">
                <a:solidFill>
                  <a:prstClr val="black"/>
                </a:solidFill>
              </a:rPr>
              <a:t>$35</a:t>
            </a:r>
          </a:p>
          <a:p>
            <a:pPr marL="342900" lvl="0" indent="-342900">
              <a:spcBef>
                <a:spcPct val="20000"/>
              </a:spcBef>
              <a:spcAft>
                <a:spcPts val="600"/>
              </a:spcAft>
              <a:buFont typeface="Wingdings" pitchFamily="2" charset="2"/>
              <a:buAutoNum type="alphaUcPeriod"/>
            </a:pPr>
            <a:r>
              <a:rPr lang="en-US" sz="2400" dirty="0"/>
              <a:t>$45</a:t>
            </a:r>
          </a:p>
          <a:p>
            <a:pPr marL="342900" lvl="0" indent="-342900">
              <a:spcBef>
                <a:spcPct val="20000"/>
              </a:spcBef>
              <a:spcAft>
                <a:spcPts val="600"/>
              </a:spcAft>
              <a:buFont typeface="Wingdings" pitchFamily="2" charset="2"/>
              <a:buAutoNum type="alphaUcPeriod"/>
            </a:pPr>
            <a:r>
              <a:rPr lang="en-US" sz="2400" dirty="0">
                <a:solidFill>
                  <a:prstClr val="black"/>
                </a:solidFill>
              </a:rPr>
              <a:t>None of the above</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19</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Tree>
    <p:custDataLst>
      <p:tags r:id="rId1"/>
    </p:custDataLst>
    <p:extLst>
      <p:ext uri="{BB962C8B-B14F-4D97-AF65-F5344CB8AC3E}">
        <p14:creationId xmlns:p14="http://schemas.microsoft.com/office/powerpoint/2010/main" val="120256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Introduction</a:t>
            </a:r>
          </a:p>
        </p:txBody>
      </p:sp>
      <p:sp>
        <p:nvSpPr>
          <p:cNvPr id="8" name="Content Placeholder 7"/>
          <p:cNvSpPr>
            <a:spLocks noGrp="1"/>
          </p:cNvSpPr>
          <p:nvPr>
            <p:ph idx="1"/>
          </p:nvPr>
        </p:nvSpPr>
        <p:spPr>
          <a:xfrm>
            <a:off x="266700" y="1144318"/>
            <a:ext cx="11636829" cy="5093195"/>
          </a:xfrm>
        </p:spPr>
        <p:txBody>
          <a:bodyPr/>
          <a:lstStyle/>
          <a:p>
            <a:pPr lvl="0">
              <a:spcBef>
                <a:spcPct val="20000"/>
              </a:spcBef>
              <a:spcAft>
                <a:spcPts val="1200"/>
              </a:spcAft>
            </a:pPr>
            <a:r>
              <a:rPr lang="en-US" sz="2400" dirty="0">
                <a:solidFill>
                  <a:prstClr val="black"/>
                </a:solidFill>
              </a:rPr>
              <a:t>Welcome to the Blue Cross and Blue Shield of Kansas </a:t>
            </a:r>
            <a:r>
              <a:rPr lang="en-US" sz="2400" dirty="0"/>
              <a:t>(BCBSKS)</a:t>
            </a:r>
            <a:r>
              <a:rPr lang="en-US" sz="2400" dirty="0">
                <a:solidFill>
                  <a:prstClr val="black"/>
                </a:solidFill>
              </a:rPr>
              <a:t> Medicare Part D course.</a:t>
            </a:r>
          </a:p>
          <a:p>
            <a:pPr lvl="0">
              <a:spcBef>
                <a:spcPct val="20000"/>
              </a:spcBef>
              <a:spcAft>
                <a:spcPts val="1200"/>
              </a:spcAft>
            </a:pPr>
            <a:r>
              <a:rPr lang="en-US" sz="2400" dirty="0">
                <a:solidFill>
                  <a:prstClr val="black"/>
                </a:solidFill>
              </a:rPr>
              <a:t>The overall goal of the Medicare Part D course is to help you learn and retain basic benefits of the </a:t>
            </a:r>
            <a:r>
              <a:rPr lang="en-US" sz="2400" dirty="0"/>
              <a:t>BCBSKS </a:t>
            </a:r>
            <a:r>
              <a:rPr lang="en-US" sz="2400" dirty="0">
                <a:solidFill>
                  <a:prstClr val="black"/>
                </a:solidFill>
              </a:rPr>
              <a:t>Part D plans offered for 2025. </a:t>
            </a:r>
          </a:p>
          <a:p>
            <a:pPr lvl="0">
              <a:spcBef>
                <a:spcPct val="20000"/>
              </a:spcBef>
              <a:spcAft>
                <a:spcPts val="1200"/>
              </a:spcAft>
            </a:pPr>
            <a:r>
              <a:rPr lang="en-US" sz="2400" dirty="0">
                <a:solidFill>
                  <a:prstClr val="black"/>
                </a:solidFill>
              </a:rPr>
              <a:t>A course is considered completed with a passing score of 90% or higher on the product certification test for this module.</a:t>
            </a:r>
            <a:r>
              <a:rPr lang="en-US" sz="2400" dirty="0">
                <a:solidFill>
                  <a:prstClr val="black"/>
                </a:solidFill>
                <a:latin typeface="Palatino Linotype" pitchFamily="18" charset="0"/>
              </a:rPr>
              <a:t> </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2</a:t>
            </a:fld>
            <a:endParaRPr lang="en-US" dirty="0"/>
          </a:p>
        </p:txBody>
      </p:sp>
    </p:spTree>
    <p:custDataLst>
      <p:tags r:id="rId1"/>
    </p:custDataLst>
    <p:extLst>
      <p:ext uri="{BB962C8B-B14F-4D97-AF65-F5344CB8AC3E}">
        <p14:creationId xmlns:p14="http://schemas.microsoft.com/office/powerpoint/2010/main" val="4040048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#3</a:t>
            </a:r>
          </a:p>
        </p:txBody>
      </p:sp>
      <p:sp>
        <p:nvSpPr>
          <p:cNvPr id="5" name="Slide Number Placeholder 4"/>
          <p:cNvSpPr>
            <a:spLocks noGrp="1"/>
          </p:cNvSpPr>
          <p:nvPr>
            <p:ph type="sldNum" sz="quarter" idx="4"/>
          </p:nvPr>
        </p:nvSpPr>
        <p:spPr/>
        <p:txBody>
          <a:bodyPr/>
          <a:lstStyle/>
          <a:p>
            <a:fld id="{7964042D-3598-F344-A676-FAE911690EEC}" type="slidenum">
              <a:rPr lang="en-US" smtClean="0"/>
              <a:pPr/>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8" name="Content Placeholder 7"/>
          <p:cNvSpPr>
            <a:spLocks noGrp="1"/>
          </p:cNvSpPr>
          <p:nvPr>
            <p:ph idx="1"/>
          </p:nvPr>
        </p:nvSpPr>
        <p:spPr>
          <a:xfrm>
            <a:off x="266700" y="1144318"/>
            <a:ext cx="7153275" cy="5093195"/>
          </a:xfrm>
        </p:spPr>
        <p:txBody>
          <a:bodyPr/>
          <a:lstStyle/>
          <a:p>
            <a:pPr lvl="0">
              <a:spcBef>
                <a:spcPct val="20000"/>
              </a:spcBef>
              <a:spcAft>
                <a:spcPts val="600"/>
              </a:spcAft>
            </a:pPr>
            <a:r>
              <a:rPr lang="en-US" sz="2400" dirty="0">
                <a:solidFill>
                  <a:prstClr val="black"/>
                </a:solidFill>
              </a:rPr>
              <a:t>The Part D Deductible for 2025 is how much </a:t>
            </a:r>
            <a:r>
              <a:rPr lang="en-US" sz="2400" b="1" dirty="0">
                <a:solidFill>
                  <a:prstClr val="black"/>
                </a:solidFill>
              </a:rPr>
              <a:t>more than </a:t>
            </a:r>
            <a:r>
              <a:rPr lang="en-US" sz="2400" dirty="0">
                <a:solidFill>
                  <a:prstClr val="black"/>
                </a:solidFill>
              </a:rPr>
              <a:t>it was in 2024?</a:t>
            </a:r>
          </a:p>
          <a:p>
            <a:pPr lvl="0">
              <a:spcBef>
                <a:spcPct val="20000"/>
              </a:spcBef>
              <a:spcAft>
                <a:spcPts val="600"/>
              </a:spcAft>
            </a:pPr>
            <a:endParaRPr lang="en-US" sz="2400" dirty="0">
              <a:solidFill>
                <a:prstClr val="black"/>
              </a:solidFill>
            </a:endParaRPr>
          </a:p>
          <a:p>
            <a:pPr marL="342900" lvl="0" indent="-342900">
              <a:spcBef>
                <a:spcPct val="20000"/>
              </a:spcBef>
              <a:spcAft>
                <a:spcPts val="600"/>
              </a:spcAft>
              <a:buFont typeface="Wingdings" pitchFamily="2" charset="2"/>
              <a:buAutoNum type="alphaUcPeriod"/>
            </a:pPr>
            <a:r>
              <a:rPr lang="en-US" sz="2400" dirty="0">
                <a:solidFill>
                  <a:prstClr val="black"/>
                </a:solidFill>
              </a:rPr>
              <a:t>$50</a:t>
            </a:r>
          </a:p>
          <a:p>
            <a:pPr marL="342900" lvl="0" indent="-342900">
              <a:spcBef>
                <a:spcPct val="20000"/>
              </a:spcBef>
              <a:spcAft>
                <a:spcPts val="600"/>
              </a:spcAft>
              <a:buFont typeface="Wingdings" pitchFamily="2" charset="2"/>
              <a:buAutoNum type="alphaUcPeriod"/>
            </a:pPr>
            <a:r>
              <a:rPr lang="en-US" sz="2400" dirty="0">
                <a:solidFill>
                  <a:prstClr val="black"/>
                </a:solidFill>
              </a:rPr>
              <a:t>$35</a:t>
            </a:r>
          </a:p>
          <a:p>
            <a:pPr marL="342900" lvl="0" indent="-342900">
              <a:spcBef>
                <a:spcPct val="20000"/>
              </a:spcBef>
              <a:spcAft>
                <a:spcPts val="600"/>
              </a:spcAft>
              <a:buFont typeface="Wingdings" pitchFamily="2" charset="2"/>
              <a:buAutoNum type="alphaUcPeriod"/>
            </a:pPr>
            <a:r>
              <a:rPr lang="en-US" sz="2400" dirty="0">
                <a:solidFill>
                  <a:srgbClr val="FF0000"/>
                </a:solidFill>
              </a:rPr>
              <a:t>$45</a:t>
            </a:r>
          </a:p>
          <a:p>
            <a:pPr marL="342900" lvl="0" indent="-342900">
              <a:spcBef>
                <a:spcPct val="20000"/>
              </a:spcBef>
              <a:spcAft>
                <a:spcPts val="600"/>
              </a:spcAft>
              <a:buFont typeface="Wingdings" pitchFamily="2" charset="2"/>
              <a:buAutoNum type="alphaUcPeriod"/>
            </a:pPr>
            <a:r>
              <a:rPr lang="en-US" sz="2400" dirty="0">
                <a:solidFill>
                  <a:prstClr val="black"/>
                </a:solidFill>
              </a:rPr>
              <a:t>None of the above</a:t>
            </a:r>
          </a:p>
          <a:p>
            <a:pPr lvl="0" fontAlgn="base">
              <a:spcBef>
                <a:spcPct val="50000"/>
              </a:spcBef>
              <a:spcAft>
                <a:spcPct val="0"/>
              </a:spcAft>
            </a:pPr>
            <a:endParaRPr lang="en-US" sz="2400" dirty="0">
              <a:solidFill>
                <a:srgbClr val="FF0000"/>
              </a:solidFill>
              <a:latin typeface="Calibri" panose="020F0502020204030204" pitchFamily="34" charset="0"/>
              <a:cs typeface="Arial" charset="0"/>
            </a:endParaRPr>
          </a:p>
          <a:p>
            <a:pPr lvl="0" fontAlgn="base">
              <a:spcBef>
                <a:spcPct val="50000"/>
              </a:spcBef>
              <a:spcAft>
                <a:spcPct val="0"/>
              </a:spcAft>
            </a:pPr>
            <a:r>
              <a:rPr lang="en-US" sz="2400" dirty="0">
                <a:solidFill>
                  <a:srgbClr val="FF0000"/>
                </a:solidFill>
                <a:latin typeface="Calibri" panose="020F0502020204030204" pitchFamily="34" charset="0"/>
                <a:cs typeface="Arial" charset="0"/>
              </a:rPr>
              <a:t>The Part D Deductible changed from $545 in 2024 to $590 in 2025.</a:t>
            </a:r>
          </a:p>
          <a:p>
            <a:endParaRPr lang="en-US" dirty="0"/>
          </a:p>
        </p:txBody>
      </p:sp>
    </p:spTree>
    <p:custDataLst>
      <p:tags r:id="rId1"/>
    </p:custDataLst>
    <p:extLst>
      <p:ext uri="{BB962C8B-B14F-4D97-AF65-F5344CB8AC3E}">
        <p14:creationId xmlns:p14="http://schemas.microsoft.com/office/powerpoint/2010/main" val="123502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 D Benefit Phases	</a:t>
            </a:r>
          </a:p>
        </p:txBody>
      </p:sp>
      <p:sp>
        <p:nvSpPr>
          <p:cNvPr id="5" name="Slide Number Placeholder 4"/>
          <p:cNvSpPr>
            <a:spLocks noGrp="1"/>
          </p:cNvSpPr>
          <p:nvPr>
            <p:ph type="sldNum" sz="quarter" idx="4"/>
          </p:nvPr>
        </p:nvSpPr>
        <p:spPr/>
        <p:txBody>
          <a:bodyPr/>
          <a:lstStyle/>
          <a:p>
            <a:fld id="{7964042D-3598-F344-A676-FAE911690EEC}" type="slidenum">
              <a:rPr lang="en-US" smtClean="0"/>
              <a:pPr/>
              <a:t>21</a:t>
            </a:fld>
            <a:endParaRPr lang="en-US" dirty="0"/>
          </a:p>
        </p:txBody>
      </p:sp>
      <p:graphicFrame>
        <p:nvGraphicFramePr>
          <p:cNvPr id="11" name="Diagram 10"/>
          <p:cNvGraphicFramePr/>
          <p:nvPr>
            <p:extLst>
              <p:ext uri="{D42A27DB-BD31-4B8C-83A1-F6EECF244321}">
                <p14:modId xmlns:p14="http://schemas.microsoft.com/office/powerpoint/2010/main" val="3475215918"/>
              </p:ext>
            </p:extLst>
          </p:nvPr>
        </p:nvGraphicFramePr>
        <p:xfrm>
          <a:off x="1107283" y="1871560"/>
          <a:ext cx="4988717"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17"/>
          <p:cNvSpPr>
            <a:spLocks noChangeArrowheads="1"/>
          </p:cNvSpPr>
          <p:nvPr/>
        </p:nvSpPr>
        <p:spPr bwMode="auto">
          <a:xfrm rot="10796891" flipV="1">
            <a:off x="6534691" y="2057144"/>
            <a:ext cx="4456715" cy="830997"/>
          </a:xfrm>
          <a:prstGeom prst="rect">
            <a:avLst/>
          </a:prstGeom>
          <a:noFill/>
          <a:ln w="19050">
            <a:noFill/>
            <a:miter lim="800000"/>
            <a:headEnd/>
            <a:tailEnd/>
          </a:ln>
        </p:spPr>
        <p:txBody>
          <a:bodyPr wrap="square">
            <a:spAutoFit/>
          </a:bodyPr>
          <a:lstStyle/>
          <a:p>
            <a:pPr fontAlgn="base">
              <a:spcBef>
                <a:spcPct val="0"/>
              </a:spcBef>
              <a:spcAft>
                <a:spcPct val="0"/>
              </a:spcAft>
            </a:pPr>
            <a:r>
              <a:rPr lang="en-US" sz="2400" dirty="0">
                <a:solidFill>
                  <a:prstClr val="black"/>
                </a:solidFill>
                <a:cs typeface="Arial" charset="0"/>
              </a:rPr>
              <a:t>For more information, see the </a:t>
            </a:r>
            <a:r>
              <a:rPr lang="en-US" sz="2400" dirty="0">
                <a:cs typeface="Arial" charset="0"/>
              </a:rPr>
              <a:t>2025</a:t>
            </a:r>
            <a:r>
              <a:rPr lang="en-US" sz="2400" dirty="0">
                <a:solidFill>
                  <a:prstClr val="black"/>
                </a:solidFill>
                <a:cs typeface="Arial" charset="0"/>
              </a:rPr>
              <a:t> Summary of Benefits.</a:t>
            </a:r>
          </a:p>
        </p:txBody>
      </p:sp>
    </p:spTree>
    <p:custDataLst>
      <p:tags r:id="rId1"/>
    </p:custDataLst>
    <p:extLst>
      <p:ext uri="{BB962C8B-B14F-4D97-AF65-F5344CB8AC3E}">
        <p14:creationId xmlns:p14="http://schemas.microsoft.com/office/powerpoint/2010/main" val="103241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 D Plan Structure – Deductible  Phase </a:t>
            </a:r>
          </a:p>
        </p:txBody>
      </p:sp>
      <p:sp>
        <p:nvSpPr>
          <p:cNvPr id="5" name="Slide Number Placeholder 4"/>
          <p:cNvSpPr>
            <a:spLocks noGrp="1"/>
          </p:cNvSpPr>
          <p:nvPr>
            <p:ph type="sldNum" sz="quarter" idx="4"/>
          </p:nvPr>
        </p:nvSpPr>
        <p:spPr/>
        <p:txBody>
          <a:bodyPr/>
          <a:lstStyle/>
          <a:p>
            <a:fld id="{7964042D-3598-F344-A676-FAE911690EEC}" type="slidenum">
              <a:rPr lang="en-US" smtClean="0"/>
              <a:pPr/>
              <a:t>22</a:t>
            </a:fld>
            <a:endParaRPr lang="en-US" dirty="0"/>
          </a:p>
        </p:txBody>
      </p:sp>
      <p:pic>
        <p:nvPicPr>
          <p:cNvPr id="6" name="Picture 1"/>
          <p:cNvPicPr>
            <a:picLocks noChangeAspect="1" noChangeArrowheads="1"/>
          </p:cNvPicPr>
          <p:nvPr>
            <p:custDataLst>
              <p:tags r:id="rId2"/>
            </p:custDataLst>
          </p:nvPr>
        </p:nvPicPr>
        <p:blipFill>
          <a:blip r:embed="rId4" cstate="print"/>
          <a:srcRect l="10275" r="17792"/>
          <a:stretch>
            <a:fillRect/>
          </a:stretch>
        </p:blipFill>
        <p:spPr bwMode="auto">
          <a:xfrm>
            <a:off x="7950481" y="1144318"/>
            <a:ext cx="4022444" cy="4427807"/>
          </a:xfrm>
          <a:prstGeom prst="rect">
            <a:avLst/>
          </a:prstGeom>
          <a:noFill/>
          <a:ln w="9525">
            <a:noFill/>
            <a:miter lim="800000"/>
            <a:headEnd/>
            <a:tailEnd/>
          </a:ln>
        </p:spPr>
      </p:pic>
      <p:sp>
        <p:nvSpPr>
          <p:cNvPr id="9" name="TextBox 8"/>
          <p:cNvSpPr txBox="1"/>
          <p:nvPr/>
        </p:nvSpPr>
        <p:spPr>
          <a:xfrm>
            <a:off x="228600" y="5505639"/>
            <a:ext cx="8534400" cy="369332"/>
          </a:xfrm>
          <a:prstGeom prst="rect">
            <a:avLst/>
          </a:prstGeom>
          <a:noFill/>
        </p:spPr>
        <p:txBody>
          <a:bodyPr wrap="square" rtlCol="0">
            <a:spAutoFit/>
          </a:bodyPr>
          <a:lstStyle/>
          <a:p>
            <a:pPr marL="120650" indent="-120650"/>
            <a:r>
              <a:rPr lang="en-US" sz="1800" dirty="0">
                <a:latin typeface="+mn-lt"/>
              </a:rPr>
              <a:t>*Member cost sharing may differ depending upon eligibility for Low Income Subsidy.</a:t>
            </a:r>
          </a:p>
        </p:txBody>
      </p:sp>
      <p:sp>
        <p:nvSpPr>
          <p:cNvPr id="8" name="Content Placeholder 7"/>
          <p:cNvSpPr>
            <a:spLocks noGrp="1"/>
          </p:cNvSpPr>
          <p:nvPr>
            <p:ph idx="1"/>
          </p:nvPr>
        </p:nvSpPr>
        <p:spPr>
          <a:xfrm>
            <a:off x="266700" y="1144318"/>
            <a:ext cx="7400925" cy="5093195"/>
          </a:xfrm>
        </p:spPr>
        <p:txBody>
          <a:bodyPr/>
          <a:lstStyle/>
          <a:p>
            <a:pPr lvl="0" indent="1588" fontAlgn="base">
              <a:spcBef>
                <a:spcPct val="0"/>
              </a:spcBef>
              <a:spcAft>
                <a:spcPts val="1200"/>
              </a:spcAft>
              <a:defRPr/>
            </a:pPr>
            <a:r>
              <a:rPr lang="en-US" sz="2400" b="1" kern="0" dirty="0">
                <a:solidFill>
                  <a:prstClr val="black"/>
                </a:solidFill>
                <a:cs typeface="Arial" charset="0"/>
              </a:rPr>
              <a:t>Deductible</a:t>
            </a:r>
          </a:p>
          <a:p>
            <a:pPr lvl="0" indent="1588" fontAlgn="base">
              <a:spcBef>
                <a:spcPct val="0"/>
              </a:spcBef>
              <a:spcAft>
                <a:spcPts val="1200"/>
              </a:spcAft>
              <a:defRPr/>
            </a:pPr>
            <a:r>
              <a:rPr lang="en-US" sz="2400" kern="0" dirty="0">
                <a:solidFill>
                  <a:prstClr val="black"/>
                </a:solidFill>
                <a:cs typeface="Arial" charset="0"/>
              </a:rPr>
              <a:t>The amount a member must pay for covered services before the Part D plan begins paying for covered services.</a:t>
            </a:r>
          </a:p>
          <a:p>
            <a:pPr indent="1588" eaLnBrk="0" hangingPunct="0">
              <a:spcAft>
                <a:spcPts val="300"/>
              </a:spcAft>
              <a:tabLst>
                <a:tab pos="2114550" algn="l"/>
              </a:tabLst>
              <a:defRPr/>
            </a:pPr>
            <a:r>
              <a:rPr lang="en-US" sz="2400" b="1" kern="0" dirty="0"/>
              <a:t>2024 CMS Standard Deductible:  $545</a:t>
            </a:r>
          </a:p>
          <a:p>
            <a:pPr indent="1588" eaLnBrk="0" hangingPunct="0">
              <a:spcAft>
                <a:spcPts val="300"/>
              </a:spcAft>
              <a:tabLst>
                <a:tab pos="2114550" algn="l"/>
              </a:tabLst>
              <a:defRPr/>
            </a:pPr>
            <a:r>
              <a:rPr lang="en-US" sz="2400" b="1" kern="0" dirty="0">
                <a:solidFill>
                  <a:srgbClr val="FF0000"/>
                </a:solidFill>
              </a:rPr>
              <a:t>2025 CMS Standard Deductible:  $590</a:t>
            </a:r>
          </a:p>
          <a:p>
            <a:pPr indent="1588" eaLnBrk="0" hangingPunct="0">
              <a:spcAft>
                <a:spcPts val="300"/>
              </a:spcAft>
              <a:tabLst>
                <a:tab pos="2114550" algn="l"/>
              </a:tabLst>
              <a:defRPr/>
            </a:pPr>
            <a:r>
              <a:rPr lang="en-US" sz="2400" kern="0" dirty="0">
                <a:solidFill>
                  <a:prstClr val="black"/>
                </a:solidFill>
                <a:cs typeface="Arial" charset="0"/>
              </a:rPr>
              <a:t>Some plans may have a lower deductible (or none at all), depending on the plan type. Some plans may choose to limit the deductible to </a:t>
            </a:r>
            <a:r>
              <a:rPr lang="en-US" sz="2400" b="1" kern="0" dirty="0">
                <a:solidFill>
                  <a:prstClr val="black"/>
                </a:solidFill>
                <a:cs typeface="Arial" charset="0"/>
              </a:rPr>
              <a:t>certain tiers </a:t>
            </a:r>
            <a:r>
              <a:rPr lang="en-US" sz="2400" kern="0" dirty="0">
                <a:solidFill>
                  <a:prstClr val="black"/>
                </a:solidFill>
                <a:cs typeface="Arial" charset="0"/>
              </a:rPr>
              <a:t>only.</a:t>
            </a:r>
          </a:p>
          <a:p>
            <a:endParaRPr lang="en-US" dirty="0"/>
          </a:p>
        </p:txBody>
      </p:sp>
    </p:spTree>
    <p:custDataLst>
      <p:tags r:id="rId1"/>
    </p:custDataLst>
    <p:extLst>
      <p:ext uri="{BB962C8B-B14F-4D97-AF65-F5344CB8AC3E}">
        <p14:creationId xmlns:p14="http://schemas.microsoft.com/office/powerpoint/2010/main" val="316398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Deductible Phase 	</a:t>
            </a:r>
          </a:p>
        </p:txBody>
      </p:sp>
      <p:sp>
        <p:nvSpPr>
          <p:cNvPr id="8" name="Content Placeholder 7"/>
          <p:cNvSpPr>
            <a:spLocks noGrp="1"/>
          </p:cNvSpPr>
          <p:nvPr>
            <p:ph idx="1"/>
          </p:nvPr>
        </p:nvSpPr>
        <p:spPr>
          <a:xfrm>
            <a:off x="4114800" y="1144318"/>
            <a:ext cx="7743825" cy="5093195"/>
          </a:xfrm>
        </p:spPr>
        <p:txBody>
          <a:bodyPr/>
          <a:lstStyle/>
          <a:p>
            <a:pPr marL="1587" lvl="0">
              <a:spcBef>
                <a:spcPts val="0"/>
              </a:spcBef>
              <a:spcAft>
                <a:spcPts val="600"/>
              </a:spcAft>
              <a:buClr>
                <a:srgbClr val="0000FF"/>
              </a:buClr>
              <a:defRPr/>
            </a:pPr>
            <a:r>
              <a:rPr lang="en-US" sz="2000" dirty="0">
                <a:solidFill>
                  <a:prstClr val="black"/>
                </a:solidFill>
              </a:rPr>
              <a:t>This phase must be satisfied before the plan coverage begins. </a:t>
            </a:r>
          </a:p>
          <a:p>
            <a:pPr marL="1587" lvl="0">
              <a:spcBef>
                <a:spcPct val="20000"/>
              </a:spcBef>
              <a:spcAft>
                <a:spcPts val="600"/>
              </a:spcAft>
              <a:buClr>
                <a:srgbClr val="0000FF"/>
              </a:buClr>
              <a:defRPr/>
            </a:pPr>
            <a:r>
              <a:rPr lang="en-US" sz="2000" b="1" dirty="0">
                <a:solidFill>
                  <a:prstClr val="black"/>
                </a:solidFill>
              </a:rPr>
              <a:t>$590 for the Blue MedicareRx Value (PDP) </a:t>
            </a:r>
            <a:r>
              <a:rPr lang="en-US" sz="2000" dirty="0">
                <a:solidFill>
                  <a:prstClr val="black"/>
                </a:solidFill>
              </a:rPr>
              <a:t>plan  </a:t>
            </a:r>
            <a:r>
              <a:rPr lang="en-US" sz="1400" dirty="0">
                <a:solidFill>
                  <a:prstClr val="black"/>
                </a:solidFill>
              </a:rPr>
              <a:t>*waived on Tier 1 and 2 Drugs*</a:t>
            </a:r>
            <a:endParaRPr lang="en-US" sz="1400" strike="sngStrike" dirty="0">
              <a:solidFill>
                <a:prstClr val="black"/>
              </a:solidFill>
            </a:endParaRPr>
          </a:p>
          <a:p>
            <a:pPr marL="290513" lvl="0" indent="-290513">
              <a:spcBef>
                <a:spcPts val="1200"/>
              </a:spcBef>
              <a:spcAft>
                <a:spcPts val="1200"/>
              </a:spcAft>
              <a:buFont typeface="Arial" panose="020B0604020202020204" pitchFamily="34" charset="0"/>
              <a:buChar char="•"/>
              <a:defRPr/>
            </a:pPr>
            <a:r>
              <a:rPr lang="en-US" sz="2000" dirty="0">
                <a:solidFill>
                  <a:prstClr val="black"/>
                </a:solidFill>
              </a:rPr>
              <a:t>After the member satisfies the plan deductible, the Initial Coverage phase begins.</a:t>
            </a:r>
          </a:p>
          <a:p>
            <a:pPr>
              <a:spcBef>
                <a:spcPts val="1200"/>
              </a:spcBef>
              <a:spcAft>
                <a:spcPts val="1200"/>
              </a:spcAft>
              <a:defRPr/>
            </a:pPr>
            <a:r>
              <a:rPr lang="en-US" sz="2000" b="1" dirty="0">
                <a:solidFill>
                  <a:prstClr val="black"/>
                </a:solidFill>
              </a:rPr>
              <a:t>$425 for the Blue </a:t>
            </a:r>
            <a:r>
              <a:rPr lang="en-US" sz="2000" b="1" dirty="0" err="1">
                <a:solidFill>
                  <a:prstClr val="black"/>
                </a:solidFill>
              </a:rPr>
              <a:t>MedicareRX</a:t>
            </a:r>
            <a:r>
              <a:rPr lang="en-US" sz="2000" b="1" dirty="0">
                <a:solidFill>
                  <a:prstClr val="black"/>
                </a:solidFill>
              </a:rPr>
              <a:t> Essentials (PDP)</a:t>
            </a:r>
            <a:r>
              <a:rPr lang="en-US" sz="2000" dirty="0">
                <a:solidFill>
                  <a:prstClr val="black"/>
                </a:solidFill>
              </a:rPr>
              <a:t> </a:t>
            </a:r>
            <a:r>
              <a:rPr lang="en-US" sz="1400" dirty="0">
                <a:solidFill>
                  <a:prstClr val="black"/>
                </a:solidFill>
              </a:rPr>
              <a:t>*waived on Tier 1 and 2 Drugs*</a:t>
            </a:r>
            <a:endParaRPr lang="en-US" sz="2000" b="1" dirty="0">
              <a:solidFill>
                <a:prstClr val="black"/>
              </a:solidFill>
            </a:endParaRPr>
          </a:p>
          <a:p>
            <a:pPr marL="290513" indent="-290513">
              <a:spcBef>
                <a:spcPts val="1200"/>
              </a:spcBef>
              <a:spcAft>
                <a:spcPts val="1200"/>
              </a:spcAft>
              <a:buFont typeface="Arial" panose="020B0604020202020204" pitchFamily="34" charset="0"/>
              <a:buChar char="•"/>
              <a:defRPr/>
            </a:pPr>
            <a:r>
              <a:rPr lang="en-US" sz="2000" dirty="0">
                <a:solidFill>
                  <a:prstClr val="black"/>
                </a:solidFill>
              </a:rPr>
              <a:t>After the member satisfies the plan deductible, the Initial Coverage phase begins.</a:t>
            </a:r>
          </a:p>
          <a:p>
            <a:pPr marL="1587" lvl="0">
              <a:spcBef>
                <a:spcPts val="0"/>
              </a:spcBef>
              <a:spcAft>
                <a:spcPts val="600"/>
              </a:spcAft>
              <a:buClr>
                <a:srgbClr val="0000FF"/>
              </a:buClr>
              <a:defRPr/>
            </a:pPr>
            <a:r>
              <a:rPr lang="en-US" sz="2000" dirty="0">
                <a:solidFill>
                  <a:prstClr val="black"/>
                </a:solidFill>
              </a:rPr>
              <a:t>This phase does not exist for the plan without a deductible which is the:</a:t>
            </a:r>
          </a:p>
          <a:p>
            <a:pPr marL="1587" lvl="0">
              <a:spcBef>
                <a:spcPts val="0"/>
              </a:spcBef>
              <a:spcAft>
                <a:spcPts val="600"/>
              </a:spcAft>
              <a:buClr>
                <a:srgbClr val="0000FF"/>
              </a:buClr>
              <a:defRPr/>
            </a:pPr>
            <a:r>
              <a:rPr lang="en-US" sz="2000" b="1" dirty="0">
                <a:solidFill>
                  <a:prstClr val="black"/>
                </a:solidFill>
              </a:rPr>
              <a:t>Blue MedicareRx Plus (PDP)</a:t>
            </a:r>
            <a:endParaRPr lang="en-US" sz="2000" b="1" strike="sngStrike" dirty="0">
              <a:solidFill>
                <a:prstClr val="black"/>
              </a:solidFill>
            </a:endParaRPr>
          </a:p>
          <a:p>
            <a:endParaRPr lang="en-US" sz="24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23</a:t>
            </a:fld>
            <a:endParaRPr lang="en-US" dirty="0"/>
          </a:p>
        </p:txBody>
      </p:sp>
      <p:pic>
        <p:nvPicPr>
          <p:cNvPr id="6" name="Picture 7" descr="MPj04037050000[1]"/>
          <p:cNvPicPr>
            <a:picLocks noChangeAspect="1" noChangeArrowheads="1"/>
          </p:cNvPicPr>
          <p:nvPr/>
        </p:nvPicPr>
        <p:blipFill>
          <a:blip r:embed="rId3" cstate="print"/>
          <a:stretch>
            <a:fillRect/>
          </a:stretch>
        </p:blipFill>
        <p:spPr>
          <a:xfrm>
            <a:off x="628650" y="1382443"/>
            <a:ext cx="2895600" cy="3620384"/>
          </a:xfrm>
          <a:prstGeom prst="rect">
            <a:avLst/>
          </a:prstGeom>
        </p:spPr>
      </p:pic>
    </p:spTree>
    <p:custDataLst>
      <p:tags r:id="rId1"/>
    </p:custDataLst>
    <p:extLst>
      <p:ext uri="{BB962C8B-B14F-4D97-AF65-F5344CB8AC3E}">
        <p14:creationId xmlns:p14="http://schemas.microsoft.com/office/powerpoint/2010/main" val="334397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 D Plan Structure – Initial Coverage Phase </a:t>
            </a:r>
          </a:p>
        </p:txBody>
      </p:sp>
      <p:sp>
        <p:nvSpPr>
          <p:cNvPr id="5" name="Slide Number Placeholder 4"/>
          <p:cNvSpPr>
            <a:spLocks noGrp="1"/>
          </p:cNvSpPr>
          <p:nvPr>
            <p:ph type="sldNum" sz="quarter" idx="4"/>
          </p:nvPr>
        </p:nvSpPr>
        <p:spPr/>
        <p:txBody>
          <a:bodyPr/>
          <a:lstStyle/>
          <a:p>
            <a:fld id="{7964042D-3598-F344-A676-FAE911690EEC}" type="slidenum">
              <a:rPr lang="en-US" smtClean="0"/>
              <a:pPr/>
              <a:t>24</a:t>
            </a:fld>
            <a:endParaRPr lang="en-US" dirty="0"/>
          </a:p>
        </p:txBody>
      </p:sp>
      <p:sp>
        <p:nvSpPr>
          <p:cNvPr id="12" name="Rectangle 3"/>
          <p:cNvSpPr txBox="1">
            <a:spLocks noChangeArrowheads="1"/>
          </p:cNvSpPr>
          <p:nvPr/>
        </p:nvSpPr>
        <p:spPr>
          <a:xfrm>
            <a:off x="228600" y="1143001"/>
            <a:ext cx="8468886"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sysClr val="windowText" lastClr="000000"/>
                </a:solidFill>
                <a:effectLst/>
                <a:uLnTx/>
                <a:uFillTx/>
                <a:latin typeface="Calibri"/>
                <a:ea typeface="+mn-ea"/>
              </a:rPr>
              <a:t>Initial Coverage</a:t>
            </a:r>
          </a:p>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Times New Roman" pitchFamily="18" charset="0"/>
              </a:rPr>
              <a:t>During the Initial Coverage phase, the beneficiary is responsible for paying a co-pay or coinsurance for their covered drugs, until the Initial Coverage Limit (ICL) is reached.</a:t>
            </a:r>
          </a:p>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Times New Roman" pitchFamily="18" charset="0"/>
              </a:rPr>
              <a:t>Initial Coverage is calculated by adding the amount paid by the member and the amount paid by the plan for covered prescription drugs.  </a:t>
            </a:r>
          </a:p>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Times New Roman" pitchFamily="18" charset="0"/>
              </a:rPr>
              <a:t>The Initial Coverage Limit includes the amount of money spent paying for covered drugs during the deductible phase (if the plan has a deductible).</a:t>
            </a:r>
            <a:r>
              <a:rPr kumimoji="0" lang="en-US" b="1" i="0" u="none" strike="noStrike" kern="1200" cap="none" spc="0" normalizeH="0" baseline="0" noProof="0" dirty="0">
                <a:ln>
                  <a:noFill/>
                </a:ln>
                <a:solidFill>
                  <a:sysClr val="windowText" lastClr="000000"/>
                </a:solidFill>
                <a:effectLst/>
                <a:uLnTx/>
                <a:uFillTx/>
                <a:latin typeface="Calibri"/>
                <a:ea typeface="+mn-ea"/>
                <a:cs typeface="Times New Roman" pitchFamily="18" charset="0"/>
              </a:rPr>
              <a:t> </a:t>
            </a:r>
          </a:p>
        </p:txBody>
      </p:sp>
      <p:pic>
        <p:nvPicPr>
          <p:cNvPr id="13" name="Picture 1"/>
          <p:cNvPicPr>
            <a:picLocks noChangeAspect="1" noChangeArrowheads="1"/>
          </p:cNvPicPr>
          <p:nvPr/>
        </p:nvPicPr>
        <p:blipFill>
          <a:blip r:embed="rId3" cstate="print"/>
          <a:srcRect l="20040"/>
          <a:stretch>
            <a:fillRect/>
          </a:stretch>
        </p:blipFill>
        <p:spPr bwMode="auto">
          <a:xfrm>
            <a:off x="9062485" y="2612172"/>
            <a:ext cx="2432304" cy="2286000"/>
          </a:xfrm>
          <a:prstGeom prst="rect">
            <a:avLst/>
          </a:prstGeom>
          <a:noFill/>
          <a:ln w="9525">
            <a:noFill/>
            <a:miter lim="800000"/>
            <a:headEnd/>
            <a:tailEnd/>
          </a:ln>
          <a:effectLst/>
        </p:spPr>
      </p:pic>
      <p:sp>
        <p:nvSpPr>
          <p:cNvPr id="15" name="TextBox 14"/>
          <p:cNvSpPr txBox="1"/>
          <p:nvPr/>
        </p:nvSpPr>
        <p:spPr>
          <a:xfrm>
            <a:off x="228600" y="5505639"/>
            <a:ext cx="8534400" cy="369332"/>
          </a:xfrm>
          <a:prstGeom prst="rect">
            <a:avLst/>
          </a:prstGeom>
          <a:noFill/>
        </p:spPr>
        <p:txBody>
          <a:bodyPr wrap="square" rtlCol="0">
            <a:spAutoFit/>
          </a:bodyPr>
          <a:lstStyle/>
          <a:p>
            <a:pPr marL="120650" indent="-120650" fontAlgn="base">
              <a:spcBef>
                <a:spcPct val="0"/>
              </a:spcBef>
              <a:spcAft>
                <a:spcPct val="0"/>
              </a:spcAft>
            </a:pPr>
            <a:r>
              <a:rPr lang="en-US" dirty="0">
                <a:solidFill>
                  <a:prstClr val="black"/>
                </a:solidFill>
                <a:cs typeface="Arial" charset="0"/>
              </a:rPr>
              <a:t>*Member cost sharing may differ depending upon eligibility for Low Income Subsidy.</a:t>
            </a:r>
          </a:p>
        </p:txBody>
      </p:sp>
      <p:sp>
        <p:nvSpPr>
          <p:cNvPr id="8" name="TextBox 7">
            <a:extLst>
              <a:ext uri="{FF2B5EF4-FFF2-40B4-BE49-F238E27FC236}">
                <a16:creationId xmlns:a16="http://schemas.microsoft.com/office/drawing/2014/main" id="{8866036A-1F84-4F4C-A216-F2E8F701F014}"/>
              </a:ext>
            </a:extLst>
          </p:cNvPr>
          <p:cNvSpPr txBox="1"/>
          <p:nvPr/>
        </p:nvSpPr>
        <p:spPr>
          <a:xfrm>
            <a:off x="9001525" y="1628071"/>
            <a:ext cx="2611355" cy="1015663"/>
          </a:xfrm>
          <a:prstGeom prst="rect">
            <a:avLst/>
          </a:prstGeom>
          <a:noFill/>
        </p:spPr>
        <p:txBody>
          <a:bodyPr wrap="square" rtlCol="0">
            <a:spAutoFit/>
          </a:bodyPr>
          <a:lstStyle/>
          <a:p>
            <a:pPr lvl="0"/>
            <a:r>
              <a:rPr lang="de-DE" sz="2000" b="1" dirty="0"/>
              <a:t>ICL in 2024: $5,030*</a:t>
            </a:r>
          </a:p>
          <a:p>
            <a:pPr lvl="0"/>
            <a:r>
              <a:rPr lang="de-DE" sz="2000" b="1" dirty="0">
                <a:solidFill>
                  <a:srgbClr val="FF0000"/>
                </a:solidFill>
              </a:rPr>
              <a:t>MOOP in 2025: $2,000*</a:t>
            </a:r>
          </a:p>
        </p:txBody>
      </p:sp>
    </p:spTree>
    <p:custDataLst>
      <p:tags r:id="rId1"/>
    </p:custDataLst>
    <p:extLst>
      <p:ext uri="{BB962C8B-B14F-4D97-AF65-F5344CB8AC3E}">
        <p14:creationId xmlns:p14="http://schemas.microsoft.com/office/powerpoint/2010/main" val="346707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Initial Coverage Benefits</a:t>
            </a:r>
          </a:p>
        </p:txBody>
      </p:sp>
      <p:sp>
        <p:nvSpPr>
          <p:cNvPr id="8" name="Content Placeholder 7"/>
          <p:cNvSpPr>
            <a:spLocks noGrp="1"/>
          </p:cNvSpPr>
          <p:nvPr>
            <p:ph idx="1"/>
          </p:nvPr>
        </p:nvSpPr>
        <p:spPr>
          <a:xfrm>
            <a:off x="4257675" y="1752601"/>
            <a:ext cx="7520324" cy="3905250"/>
          </a:xfrm>
        </p:spPr>
        <p:txBody>
          <a:bodyPr/>
          <a:lstStyle/>
          <a:p>
            <a:pPr lvl="0">
              <a:spcBef>
                <a:spcPts val="1200"/>
              </a:spcBef>
              <a:spcAft>
                <a:spcPts val="300"/>
              </a:spcAft>
              <a:buClr>
                <a:srgbClr val="0000FF"/>
              </a:buClr>
            </a:pPr>
            <a:r>
              <a:rPr lang="en-US" sz="2400" dirty="0">
                <a:solidFill>
                  <a:prstClr val="black"/>
                </a:solidFill>
              </a:rPr>
              <a:t>The following slides illustrate the Network Retail Pharmacy costs (typically a 30-day supply) and the Mail Order Pharmacy (typically a 90-day supply) for Initial Coverage benefits.  </a:t>
            </a:r>
          </a:p>
          <a:p>
            <a:pPr lvl="0">
              <a:spcBef>
                <a:spcPts val="1200"/>
              </a:spcBef>
              <a:spcAft>
                <a:spcPts val="300"/>
              </a:spcAft>
              <a:buClr>
                <a:srgbClr val="0000FF"/>
              </a:buClr>
            </a:pPr>
            <a:r>
              <a:rPr lang="en-US" sz="2400" dirty="0">
                <a:solidFill>
                  <a:prstClr val="black"/>
                </a:solidFill>
              </a:rPr>
              <a:t>Please note the difference when using a network pharmacy with preferred cost-sharing compared to standard cost-sharing.</a:t>
            </a:r>
          </a:p>
          <a:p>
            <a:pPr lvl="0">
              <a:spcBef>
                <a:spcPts val="1200"/>
              </a:spcBef>
              <a:spcAft>
                <a:spcPct val="0"/>
              </a:spcAft>
            </a:pPr>
            <a:r>
              <a:rPr lang="en-US" sz="2400" dirty="0">
                <a:solidFill>
                  <a:prstClr val="black"/>
                </a:solidFill>
              </a:rPr>
              <a:t>For more information, see the 2025 Summary of Benefits.</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25</a:t>
            </a:fld>
            <a:endParaRPr lang="en-US" dirty="0"/>
          </a:p>
        </p:txBody>
      </p:sp>
      <p:pic>
        <p:nvPicPr>
          <p:cNvPr id="6"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647825"/>
            <a:ext cx="3363602" cy="3742007"/>
          </a:xfrm>
          <a:prstGeom prst="rect">
            <a:avLst/>
          </a:prstGeom>
        </p:spPr>
      </p:pic>
    </p:spTree>
    <p:custDataLst>
      <p:tags r:id="rId1"/>
    </p:custDataLst>
    <p:extLst>
      <p:ext uri="{BB962C8B-B14F-4D97-AF65-F5344CB8AC3E}">
        <p14:creationId xmlns:p14="http://schemas.microsoft.com/office/powerpoint/2010/main" val="3404025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Pharmacy Network</a:t>
            </a:r>
          </a:p>
        </p:txBody>
      </p:sp>
      <p:sp>
        <p:nvSpPr>
          <p:cNvPr id="8" name="Content Placeholder 7"/>
          <p:cNvSpPr>
            <a:spLocks noGrp="1"/>
          </p:cNvSpPr>
          <p:nvPr>
            <p:ph idx="1"/>
          </p:nvPr>
        </p:nvSpPr>
        <p:spPr>
          <a:xfrm>
            <a:off x="304800" y="1433754"/>
            <a:ext cx="8096250" cy="4727559"/>
          </a:xfrm>
        </p:spPr>
        <p:txBody>
          <a:bodyPr/>
          <a:lstStyle/>
          <a:p>
            <a:pPr lvl="0" indent="1588" fontAlgn="base">
              <a:spcBef>
                <a:spcPts val="600"/>
              </a:spcBef>
              <a:spcAft>
                <a:spcPts val="1200"/>
              </a:spcAft>
              <a:defRPr/>
            </a:pPr>
            <a:r>
              <a:rPr lang="en-US" sz="2400" kern="0" dirty="0">
                <a:solidFill>
                  <a:prstClr val="black"/>
                </a:solidFill>
                <a:latin typeface="Calibri" panose="020F0502020204030204" pitchFamily="34" charset="0"/>
                <a:cs typeface="Arial" charset="0"/>
              </a:rPr>
              <a:t>BCBSKS has formed a network of pharmacies for Part D plans. You must use a network pharmacy to maximize the plan benefits. </a:t>
            </a:r>
            <a:r>
              <a:rPr lang="en-US" sz="2400" kern="0" dirty="0">
                <a:solidFill>
                  <a:srgbClr val="000000"/>
                </a:solidFill>
                <a:latin typeface="Calibri" panose="020F0502020204030204" pitchFamily="34" charset="0"/>
                <a:cs typeface="Arial"/>
              </a:rPr>
              <a:t>The plan sponsor</a:t>
            </a:r>
            <a:r>
              <a:rPr lang="en-US" sz="2400" kern="0" dirty="0">
                <a:solidFill>
                  <a:prstClr val="black"/>
                </a:solidFill>
                <a:latin typeface="Calibri" panose="020F0502020204030204" pitchFamily="34" charset="0"/>
                <a:cs typeface="Arial" charset="0"/>
              </a:rPr>
              <a:t> may not pay for prescriptions if you use an out-of-network pharmacy, except in certain cases.</a:t>
            </a:r>
          </a:p>
          <a:p>
            <a:pPr lvl="0" indent="1588" fontAlgn="base">
              <a:spcBef>
                <a:spcPts val="600"/>
              </a:spcBef>
              <a:spcAft>
                <a:spcPts val="1200"/>
              </a:spcAft>
              <a:defRPr/>
            </a:pPr>
            <a:r>
              <a:rPr lang="en-US" sz="2400" kern="0" dirty="0">
                <a:solidFill>
                  <a:prstClr val="black"/>
                </a:solidFill>
                <a:latin typeface="Calibri" panose="020F0502020204030204" pitchFamily="34" charset="0"/>
                <a:cs typeface="Arial" charset="0"/>
              </a:rPr>
              <a:t>Access to the latest information about network pharmacies can be obtained by having the member call the Rx Member Service phone number (usually found on the back of the plan ID cards). This gives the member a contact number that applies to the member’s service area. </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26</a:t>
            </a:fld>
            <a:endParaRPr lang="en-US" dirty="0"/>
          </a:p>
        </p:txBody>
      </p:sp>
      <p:pic>
        <p:nvPicPr>
          <p:cNvPr id="9" name="Picture 4" descr="MPj04097370000[1]"/>
          <p:cNvPicPr>
            <a:picLocks noChangeAspect="1" noChangeArrowheads="1"/>
          </p:cNvPicPr>
          <p:nvPr>
            <p:custDataLst>
              <p:tags r:id="rId2"/>
            </p:custDataLst>
          </p:nvPr>
        </p:nvPicPr>
        <p:blipFill>
          <a:blip r:embed="rId4" cstate="print"/>
          <a:srcRect/>
          <a:stretch>
            <a:fillRect/>
          </a:stretch>
        </p:blipFill>
        <p:spPr bwMode="auto">
          <a:xfrm>
            <a:off x="9052456" y="1704976"/>
            <a:ext cx="2479163" cy="3733799"/>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44194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Network Pharmacies Preferred and Standard Cost-sharing</a:t>
            </a:r>
          </a:p>
        </p:txBody>
      </p:sp>
      <p:sp>
        <p:nvSpPr>
          <p:cNvPr id="5" name="Slide Number Placeholder 4"/>
          <p:cNvSpPr>
            <a:spLocks noGrp="1"/>
          </p:cNvSpPr>
          <p:nvPr>
            <p:ph type="sldNum" sz="quarter" idx="4"/>
          </p:nvPr>
        </p:nvSpPr>
        <p:spPr/>
        <p:txBody>
          <a:bodyPr/>
          <a:lstStyle/>
          <a:p>
            <a:fld id="{7964042D-3598-F344-A676-FAE911690EEC}" type="slidenum">
              <a:rPr lang="en-US" smtClean="0"/>
              <a:pPr/>
              <a:t>27</a:t>
            </a:fld>
            <a:endParaRPr lang="en-US" dirty="0"/>
          </a:p>
        </p:txBody>
      </p:sp>
      <p:sp>
        <p:nvSpPr>
          <p:cNvPr id="2" name="Rectangle 1"/>
          <p:cNvSpPr/>
          <p:nvPr/>
        </p:nvSpPr>
        <p:spPr>
          <a:xfrm>
            <a:off x="266700" y="1108194"/>
            <a:ext cx="11258550" cy="3970318"/>
          </a:xfrm>
          <a:prstGeom prst="rect">
            <a:avLst/>
          </a:prstGeom>
        </p:spPr>
        <p:txBody>
          <a:bodyPr wrap="square">
            <a:spAutoFit/>
          </a:bodyPr>
          <a:lstStyle/>
          <a:p>
            <a:pPr indent="1588" fontAlgn="base">
              <a:spcBef>
                <a:spcPts val="600"/>
              </a:spcBef>
              <a:spcAft>
                <a:spcPts val="1200"/>
              </a:spcAft>
              <a:defRPr/>
            </a:pPr>
            <a:r>
              <a:rPr lang="en-US" sz="2400" kern="0" dirty="0">
                <a:cs typeface="Arial"/>
              </a:rPr>
              <a:t>Some in-network pharmacies are contracted for preferred cost-sharing.  Members have reduced cost-share amounts on certain formulary tiers when utilizing these pharmacies.  </a:t>
            </a:r>
          </a:p>
          <a:p>
            <a:pPr indent="1588" fontAlgn="base">
              <a:spcBef>
                <a:spcPts val="600"/>
              </a:spcBef>
              <a:spcAft>
                <a:spcPts val="1200"/>
              </a:spcAft>
              <a:defRPr/>
            </a:pPr>
            <a:r>
              <a:rPr lang="en-US" sz="2400" kern="0" dirty="0">
                <a:cs typeface="Arial"/>
              </a:rPr>
              <a:t>Members can continue to use our other network pharmacies but will have standard cost-sharing when not utilizing preferred pharmacies. </a:t>
            </a:r>
          </a:p>
          <a:p>
            <a:pPr indent="1588" fontAlgn="base">
              <a:spcBef>
                <a:spcPts val="600"/>
              </a:spcBef>
              <a:spcAft>
                <a:spcPts val="1200"/>
              </a:spcAft>
              <a:defRPr/>
            </a:pPr>
            <a:r>
              <a:rPr lang="en-US" sz="2400" kern="0" dirty="0">
                <a:cs typeface="Arial"/>
              </a:rPr>
              <a:t>Please note the parent entities and their pharmacies listed on the next slide may be subject to change. </a:t>
            </a:r>
          </a:p>
          <a:p>
            <a:pPr indent="1588" fontAlgn="base">
              <a:spcBef>
                <a:spcPts val="600"/>
              </a:spcBef>
              <a:spcAft>
                <a:spcPts val="1200"/>
              </a:spcAft>
              <a:defRPr/>
            </a:pPr>
            <a:r>
              <a:rPr lang="en-US" sz="2400" kern="0" dirty="0">
                <a:cs typeface="Arial"/>
              </a:rPr>
              <a:t>Pharmacies may enter or leave the network at any time. </a:t>
            </a:r>
          </a:p>
          <a:p>
            <a:pPr indent="1588" fontAlgn="base">
              <a:spcBef>
                <a:spcPts val="600"/>
              </a:spcBef>
              <a:spcAft>
                <a:spcPts val="1200"/>
              </a:spcAft>
              <a:defRPr/>
            </a:pPr>
            <a:endParaRPr lang="en-US" sz="2400" kern="0" dirty="0">
              <a:cs typeface="Arial"/>
            </a:endParaRPr>
          </a:p>
        </p:txBody>
      </p:sp>
    </p:spTree>
    <p:custDataLst>
      <p:tags r:id="rId1"/>
    </p:custDataLst>
    <p:extLst>
      <p:ext uri="{BB962C8B-B14F-4D97-AF65-F5344CB8AC3E}">
        <p14:creationId xmlns:p14="http://schemas.microsoft.com/office/powerpoint/2010/main" val="163056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898"/>
            <a:ext cx="10515600" cy="709441"/>
          </a:xfrm>
        </p:spPr>
        <p:txBody>
          <a:bodyPr/>
          <a:lstStyle/>
          <a:p>
            <a:r>
              <a:rPr lang="en-US" dirty="0"/>
              <a:t>2025 Preferred Pharmacies*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042D-3598-F344-A676-FAE911690EEC}" type="slidenum">
              <a:rPr kumimoji="0" lang="en-US"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ounded Rectangle 8"/>
          <p:cNvSpPr/>
          <p:nvPr/>
        </p:nvSpPr>
        <p:spPr>
          <a:xfrm>
            <a:off x="389498" y="1311229"/>
            <a:ext cx="3908180" cy="10829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Walgreens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10" name="Rounded Rectangle 9"/>
          <p:cNvSpPr/>
          <p:nvPr/>
        </p:nvSpPr>
        <p:spPr>
          <a:xfrm>
            <a:off x="389498" y="2650611"/>
            <a:ext cx="3908180" cy="128637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Walmart</a:t>
            </a:r>
          </a:p>
        </p:txBody>
      </p:sp>
      <p:sp>
        <p:nvSpPr>
          <p:cNvPr id="11" name="Rounded Rectangle 10"/>
          <p:cNvSpPr/>
          <p:nvPr/>
        </p:nvSpPr>
        <p:spPr>
          <a:xfrm>
            <a:off x="389498" y="4285849"/>
            <a:ext cx="3908181" cy="108295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a:rPr>
              <a:t>Kroger/Dillon</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Rounded Rectangle 11"/>
          <p:cNvSpPr/>
          <p:nvPr/>
        </p:nvSpPr>
        <p:spPr>
          <a:xfrm>
            <a:off x="4445711" y="1311229"/>
            <a:ext cx="6790054" cy="352373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Rectangle 27"/>
          <p:cNvSpPr/>
          <p:nvPr/>
        </p:nvSpPr>
        <p:spPr>
          <a:xfrm>
            <a:off x="2476500" y="6510402"/>
            <a:ext cx="3938423" cy="241797"/>
          </a:xfrm>
          <a:prstGeom prst="rect">
            <a:avLst/>
          </a:prstGeom>
        </p:spPr>
        <p:txBody>
          <a:bodyPr wrap="square">
            <a:spAutoFit/>
          </a:bodyPr>
          <a:lstStyle/>
          <a:p>
            <a:pPr marL="0" marR="0" lvl="0" indent="0" algn="r" defTabSz="457200" rtl="0" eaLnBrk="1" fontAlgn="ctr" latinLnBrk="0" hangingPunct="1">
              <a:lnSpc>
                <a:spcPct val="9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highlight>
                  <a:srgbClr val="FFFF00"/>
                </a:highlight>
                <a:uLnTx/>
                <a:uFillTx/>
                <a:latin typeface="Calibri" panose="020F0502020204030204"/>
                <a:ea typeface="Calibri" panose="020F0502020204030204" pitchFamily="34" charset="0"/>
                <a:cs typeface="Times New Roman" panose="02020603050405020304" pitchFamily="18" charset="0"/>
              </a:rPr>
              <a:t>*This is not a comprehensive list of all preferred pharmacies</a:t>
            </a:r>
            <a:r>
              <a:rPr kumimoji="0" lang="en-US" sz="1050" b="0" i="1"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91414919-DCCB-54EB-A58A-50D3D4799CAA}"/>
              </a:ext>
            </a:extLst>
          </p:cNvPr>
          <p:cNvSpPr txBox="1"/>
          <p:nvPr/>
        </p:nvSpPr>
        <p:spPr>
          <a:xfrm>
            <a:off x="4840941" y="1668039"/>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Several independent pharmacies </a:t>
            </a:r>
            <a:r>
              <a:rPr lang="en-US" b="1" dirty="0">
                <a:solidFill>
                  <a:srgbClr val="000000"/>
                </a:solidFill>
                <a:latin typeface="Calibri" panose="020F0502020204030204"/>
              </a:rPr>
              <a:t>as well.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a:rPr>
              <a:t>Be sure to check formulary as they are subject to change.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Calibri" panose="020F0502020204030204"/>
              </a:rPr>
              <a:t>*Our stand-alone PDP pharmacy network is the same as our MAPD network for 2025.</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9866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Out-of-Network Pharmacies</a:t>
            </a:r>
          </a:p>
        </p:txBody>
      </p:sp>
      <p:sp>
        <p:nvSpPr>
          <p:cNvPr id="8" name="Content Placeholder 7"/>
          <p:cNvSpPr>
            <a:spLocks noGrp="1"/>
          </p:cNvSpPr>
          <p:nvPr>
            <p:ph idx="1"/>
          </p:nvPr>
        </p:nvSpPr>
        <p:spPr>
          <a:xfrm>
            <a:off x="266701" y="1285875"/>
            <a:ext cx="6362700" cy="4276725"/>
          </a:xfrm>
        </p:spPr>
        <p:txBody>
          <a:bodyPr/>
          <a:lstStyle/>
          <a:p>
            <a:pPr lvl="0">
              <a:spcBef>
                <a:spcPct val="20000"/>
              </a:spcBef>
            </a:pPr>
            <a:r>
              <a:rPr lang="en-US" sz="2400" kern="0" dirty="0">
                <a:solidFill>
                  <a:prstClr val="black"/>
                </a:solidFill>
                <a:latin typeface="Calibri" panose="020F0502020204030204" pitchFamily="34" charset="0"/>
                <a:cs typeface="Arial" charset="0"/>
              </a:rPr>
              <a:t>BCBSKS </a:t>
            </a:r>
            <a:r>
              <a:rPr lang="en-US" sz="2400" dirty="0">
                <a:solidFill>
                  <a:prstClr val="black"/>
                </a:solidFill>
              </a:rPr>
              <a:t>Medicare Part D plans will cover prescriptions that are filled at an out-of-network pharmacy if the prescriptions are related to care for a medical emergency or urgently-needed care. </a:t>
            </a:r>
            <a:br>
              <a:rPr lang="en-US" sz="2400" dirty="0">
                <a:solidFill>
                  <a:prstClr val="black"/>
                </a:solidFill>
              </a:rPr>
            </a:br>
            <a:endParaRPr lang="en-US" sz="2400" dirty="0">
              <a:solidFill>
                <a:prstClr val="black"/>
              </a:solidFill>
            </a:endParaRPr>
          </a:p>
          <a:p>
            <a:pPr lvl="0">
              <a:spcBef>
                <a:spcPct val="20000"/>
              </a:spcBef>
              <a:spcAft>
                <a:spcPts val="600"/>
              </a:spcAft>
            </a:pPr>
            <a:r>
              <a:rPr lang="en-US" sz="2400" dirty="0">
                <a:solidFill>
                  <a:prstClr val="black"/>
                </a:solidFill>
              </a:rPr>
              <a:t>The member would need to pay the full cost when the prescription is filled and ask to be reimbursed by their </a:t>
            </a:r>
            <a:r>
              <a:rPr lang="en-US" sz="2400" kern="0" dirty="0">
                <a:solidFill>
                  <a:prstClr val="black"/>
                </a:solidFill>
                <a:latin typeface="Calibri" panose="020F0502020204030204" pitchFamily="34" charset="0"/>
                <a:cs typeface="Arial" charset="0"/>
              </a:rPr>
              <a:t>BCBSKS </a:t>
            </a:r>
            <a:r>
              <a:rPr lang="en-US" sz="2400" dirty="0">
                <a:solidFill>
                  <a:prstClr val="black"/>
                </a:solidFill>
              </a:rPr>
              <a:t>Medicare Part D plan. </a:t>
            </a:r>
          </a:p>
          <a:p>
            <a:pPr marL="342900" lvl="0" indent="-342900">
              <a:spcBef>
                <a:spcPct val="20000"/>
              </a:spcBef>
              <a:spcAft>
                <a:spcPts val="600"/>
              </a:spcAft>
              <a:buFont typeface="Arial" panose="020B0604020202020204" pitchFamily="34" charset="0"/>
              <a:buChar char="•"/>
            </a:pPr>
            <a:endParaRPr lang="en-US" sz="2400" dirty="0">
              <a:solidFill>
                <a:prstClr val="black"/>
              </a:solidFill>
            </a:endParaRPr>
          </a:p>
          <a:p>
            <a:endParaRPr lang="en-US" sz="24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29</a:t>
            </a:fld>
            <a:endParaRPr lang="en-US" dirty="0"/>
          </a:p>
        </p:txBody>
      </p:sp>
      <p:pic>
        <p:nvPicPr>
          <p:cNvPr id="6" name="Picture 2" descr="C:\Documents and Settings\aa02245\Desktop\Pictures\PharmacistFemale.jpg"/>
          <p:cNvPicPr>
            <a:picLocks noChangeAspect="1" noChangeArrowheads="1"/>
          </p:cNvPicPr>
          <p:nvPr>
            <p:custDataLst>
              <p:tags r:id="rId2"/>
            </p:custDataLst>
          </p:nvPr>
        </p:nvPicPr>
        <p:blipFill>
          <a:blip r:embed="rId4" cstate="print"/>
          <a:srcRect/>
          <a:stretch>
            <a:fillRect/>
          </a:stretch>
        </p:blipFill>
        <p:spPr bwMode="auto">
          <a:xfrm>
            <a:off x="7524750" y="1638300"/>
            <a:ext cx="3886200" cy="2749101"/>
          </a:xfrm>
          <a:prstGeom prst="rect">
            <a:avLst/>
          </a:prstGeom>
          <a:noFill/>
          <a:ln>
            <a:solidFill>
              <a:schemeClr val="accent1"/>
            </a:solidFill>
          </a:ln>
        </p:spPr>
      </p:pic>
    </p:spTree>
    <p:custDataLst>
      <p:tags r:id="rId1"/>
    </p:custDataLst>
    <p:extLst>
      <p:ext uri="{BB962C8B-B14F-4D97-AF65-F5344CB8AC3E}">
        <p14:creationId xmlns:p14="http://schemas.microsoft.com/office/powerpoint/2010/main" val="366300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Learning Objectives</a:t>
            </a:r>
          </a:p>
        </p:txBody>
      </p:sp>
      <p:sp>
        <p:nvSpPr>
          <p:cNvPr id="8" name="Content Placeholder 7"/>
          <p:cNvSpPr>
            <a:spLocks noGrp="1"/>
          </p:cNvSpPr>
          <p:nvPr>
            <p:ph idx="1"/>
          </p:nvPr>
        </p:nvSpPr>
        <p:spPr>
          <a:xfrm>
            <a:off x="266700" y="1144318"/>
            <a:ext cx="11636829" cy="5093195"/>
          </a:xfrm>
        </p:spPr>
        <p:txBody>
          <a:bodyPr/>
          <a:lstStyle/>
          <a:p>
            <a:pPr lvl="0">
              <a:spcBef>
                <a:spcPct val="20000"/>
              </a:spcBef>
              <a:spcAft>
                <a:spcPts val="600"/>
              </a:spcAft>
              <a:tabLst>
                <a:tab pos="279400" algn="l"/>
              </a:tabLst>
            </a:pPr>
            <a:r>
              <a:rPr lang="en-US" sz="2400" dirty="0">
                <a:solidFill>
                  <a:prstClr val="black"/>
                </a:solidFill>
              </a:rPr>
              <a:t>After completing this course, you will be able to:</a:t>
            </a:r>
          </a:p>
          <a:p>
            <a:pPr marL="742950" lvl="1" indent="-285750">
              <a:spcBef>
                <a:spcPts val="600"/>
              </a:spcBef>
              <a:spcAft>
                <a:spcPts val="600"/>
              </a:spcAft>
              <a:buFont typeface="Arial" panose="020B0604020202020204" pitchFamily="34" charset="0"/>
              <a:buChar char="•"/>
              <a:tabLst>
                <a:tab pos="279400" algn="l"/>
              </a:tabLst>
            </a:pPr>
            <a:r>
              <a:rPr lang="en-US" sz="2400" dirty="0">
                <a:solidFill>
                  <a:prstClr val="black"/>
                </a:solidFill>
              </a:rPr>
              <a:t>Define member costs including premium and other out-of-pocket expenses</a:t>
            </a:r>
          </a:p>
          <a:p>
            <a:pPr marL="742950" lvl="1" indent="-285750">
              <a:spcBef>
                <a:spcPts val="600"/>
              </a:spcBef>
              <a:spcAft>
                <a:spcPts val="600"/>
              </a:spcAft>
              <a:buFont typeface="Arial" panose="020B0604020202020204" pitchFamily="34" charset="0"/>
              <a:buChar char="•"/>
              <a:tabLst>
                <a:tab pos="279400" algn="l"/>
              </a:tabLst>
            </a:pPr>
            <a:r>
              <a:rPr lang="en-US" sz="2400" dirty="0">
                <a:solidFill>
                  <a:prstClr val="black"/>
                </a:solidFill>
              </a:rPr>
              <a:t>Describe the Medicare Part D plan structure and benefit phases</a:t>
            </a:r>
          </a:p>
          <a:p>
            <a:pPr marL="742950" lvl="1" indent="-285750">
              <a:spcBef>
                <a:spcPts val="600"/>
              </a:spcBef>
              <a:spcAft>
                <a:spcPts val="600"/>
              </a:spcAft>
              <a:buFont typeface="Arial" panose="020B0604020202020204" pitchFamily="34" charset="0"/>
              <a:buChar char="•"/>
              <a:tabLst>
                <a:tab pos="279400" algn="l"/>
              </a:tabLst>
            </a:pPr>
            <a:r>
              <a:rPr lang="en-US" sz="2400" dirty="0">
                <a:solidFill>
                  <a:prstClr val="black"/>
                </a:solidFill>
              </a:rPr>
              <a:t>Explain how Part D prescription drugs are covered at network pharmacies (either preferred or standard cost-sharing) and out-of-network pharmacies</a:t>
            </a:r>
          </a:p>
          <a:p>
            <a:pPr marL="742950" lvl="1" indent="-285750">
              <a:spcBef>
                <a:spcPts val="600"/>
              </a:spcBef>
              <a:spcAft>
                <a:spcPts val="600"/>
              </a:spcAft>
              <a:buFont typeface="Arial" panose="020B0604020202020204" pitchFamily="34" charset="0"/>
              <a:buChar char="•"/>
              <a:tabLst>
                <a:tab pos="279400" algn="l"/>
              </a:tabLst>
            </a:pPr>
            <a:r>
              <a:rPr lang="en-US" sz="2400" dirty="0">
                <a:solidFill>
                  <a:prstClr val="black"/>
                </a:solidFill>
              </a:rPr>
              <a:t>List the Preferred Pharmacies for 2025 </a:t>
            </a:r>
          </a:p>
          <a:p>
            <a:pPr marL="742950" lvl="1" indent="-285750">
              <a:spcBef>
                <a:spcPts val="600"/>
              </a:spcBef>
              <a:spcAft>
                <a:spcPts val="600"/>
              </a:spcAft>
              <a:buFont typeface="Arial" panose="020B0604020202020204" pitchFamily="34" charset="0"/>
              <a:buChar char="•"/>
              <a:tabLst>
                <a:tab pos="279400" algn="l"/>
              </a:tabLst>
            </a:pPr>
            <a:r>
              <a:rPr lang="en-US" sz="2400" dirty="0">
                <a:solidFill>
                  <a:prstClr val="black"/>
                </a:solidFill>
              </a:rPr>
              <a:t>Discuss Insulin Exclusivity </a:t>
            </a:r>
          </a:p>
          <a:p>
            <a:pPr marL="742950" lvl="1" indent="-285750">
              <a:spcBef>
                <a:spcPts val="600"/>
              </a:spcBef>
              <a:spcAft>
                <a:spcPts val="600"/>
              </a:spcAft>
              <a:buFont typeface="Arial" panose="020B0604020202020204" pitchFamily="34" charset="0"/>
              <a:buChar char="•"/>
              <a:tabLst>
                <a:tab pos="279400" algn="l"/>
              </a:tabLst>
            </a:pPr>
            <a:r>
              <a:rPr lang="en-US" sz="2400" dirty="0">
                <a:solidFill>
                  <a:prstClr val="black"/>
                </a:solidFill>
              </a:rPr>
              <a:t>Explain where to access more information on Rx Extra Help/Low Income Assistance/Low Income Subsidy (LIS) benefits</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3</a:t>
            </a:fld>
            <a:endParaRPr lang="en-US" dirty="0"/>
          </a:p>
        </p:txBody>
      </p:sp>
    </p:spTree>
    <p:custDataLst>
      <p:tags r:id="rId1"/>
    </p:custDataLst>
    <p:extLst>
      <p:ext uri="{BB962C8B-B14F-4D97-AF65-F5344CB8AC3E}">
        <p14:creationId xmlns:p14="http://schemas.microsoft.com/office/powerpoint/2010/main" val="286109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Out-of-Network Pharmacies (cont.)</a:t>
            </a:r>
          </a:p>
        </p:txBody>
      </p:sp>
      <p:sp>
        <p:nvSpPr>
          <p:cNvPr id="5" name="Slide Number Placeholder 4"/>
          <p:cNvSpPr>
            <a:spLocks noGrp="1"/>
          </p:cNvSpPr>
          <p:nvPr>
            <p:ph type="sldNum" sz="quarter" idx="4"/>
          </p:nvPr>
        </p:nvSpPr>
        <p:spPr/>
        <p:txBody>
          <a:bodyPr/>
          <a:lstStyle/>
          <a:p>
            <a:fld id="{7964042D-3598-F344-A676-FAE911690EEC}" type="slidenum">
              <a:rPr lang="en-US" smtClean="0"/>
              <a:pPr/>
              <a:t>30</a:t>
            </a:fld>
            <a:endParaRPr lang="en-US" dirty="0"/>
          </a:p>
        </p:txBody>
      </p:sp>
      <p:sp>
        <p:nvSpPr>
          <p:cNvPr id="8" name="Content Placeholder 7"/>
          <p:cNvSpPr>
            <a:spLocks noGrp="1"/>
          </p:cNvSpPr>
          <p:nvPr>
            <p:ph idx="1"/>
          </p:nvPr>
        </p:nvSpPr>
        <p:spPr>
          <a:xfrm>
            <a:off x="266701" y="1144318"/>
            <a:ext cx="11620500" cy="5093195"/>
          </a:xfrm>
        </p:spPr>
        <p:txBody>
          <a:bodyPr/>
          <a:lstStyle/>
          <a:p>
            <a:pPr lvl="0">
              <a:spcBef>
                <a:spcPts val="600"/>
              </a:spcBef>
              <a:spcAft>
                <a:spcPts val="600"/>
              </a:spcAft>
              <a:buClr>
                <a:srgbClr val="0000FF"/>
              </a:buClr>
              <a:buSzPct val="110000"/>
            </a:pPr>
            <a:r>
              <a:rPr lang="en-US" sz="2400" dirty="0">
                <a:solidFill>
                  <a:prstClr val="black"/>
                </a:solidFill>
              </a:rPr>
              <a:t>Other times members can get their prescription covered if they go to an out-of-network pharmacy. </a:t>
            </a:r>
            <a:r>
              <a:rPr lang="en-US" sz="2400" kern="0" dirty="0">
                <a:solidFill>
                  <a:prstClr val="black"/>
                </a:solidFill>
                <a:latin typeface="Calibri" panose="020F0502020204030204" pitchFamily="34" charset="0"/>
                <a:cs typeface="Arial" charset="0"/>
              </a:rPr>
              <a:t>BCBSKS </a:t>
            </a:r>
            <a:r>
              <a:rPr lang="en-US" sz="2400" dirty="0">
                <a:solidFill>
                  <a:prstClr val="black"/>
                </a:solidFill>
              </a:rPr>
              <a:t>Medicare Part D plans will cover an out-of-network pharmacy if one of the following applies:</a:t>
            </a:r>
          </a:p>
          <a:p>
            <a:pPr marL="742950" lvl="1" indent="-285750">
              <a:spcBef>
                <a:spcPts val="600"/>
              </a:spcBef>
              <a:spcAft>
                <a:spcPts val="600"/>
              </a:spcAft>
              <a:buFont typeface="Arial" panose="020B0604020202020204" pitchFamily="34" charset="0"/>
              <a:buChar char="•"/>
            </a:pPr>
            <a:r>
              <a:rPr lang="en-US" sz="2400" dirty="0">
                <a:solidFill>
                  <a:prstClr val="black"/>
                </a:solidFill>
              </a:rPr>
              <a:t>Member is unable to get a covered drug in a timely manner within our service area because there are no network pharmacies within a reasonable driving distance that provide a 24-hour service</a:t>
            </a:r>
          </a:p>
          <a:p>
            <a:pPr marL="742950" lvl="1" indent="-285750">
              <a:spcBef>
                <a:spcPts val="600"/>
              </a:spcBef>
              <a:spcAft>
                <a:spcPts val="600"/>
              </a:spcAft>
              <a:buFont typeface="Arial" panose="020B0604020202020204" pitchFamily="34" charset="0"/>
              <a:buChar char="•"/>
            </a:pPr>
            <a:r>
              <a:rPr lang="en-US" sz="2400" dirty="0">
                <a:solidFill>
                  <a:prstClr val="black"/>
                </a:solidFill>
              </a:rPr>
              <a:t>Member is trying to fill a covered prescription drug that is not regularly stocked in an in-network retail or mail-order pharmacy </a:t>
            </a:r>
          </a:p>
          <a:p>
            <a:pPr lvl="0">
              <a:spcBef>
                <a:spcPts val="600"/>
              </a:spcBef>
              <a:spcAft>
                <a:spcPts val="600"/>
              </a:spcAft>
            </a:pPr>
            <a:r>
              <a:rPr lang="en-US" sz="2400" dirty="0">
                <a:solidFill>
                  <a:prstClr val="black"/>
                </a:solidFill>
              </a:rPr>
              <a:t>The member MUST call Rx Member Service to see if there is a network pharmacy in their area prior to going to an out-of-network pharmacy.</a:t>
            </a:r>
          </a:p>
          <a:p>
            <a:endParaRPr lang="en-US" sz="2400" dirty="0"/>
          </a:p>
        </p:txBody>
      </p:sp>
    </p:spTree>
    <p:custDataLst>
      <p:tags r:id="rId1"/>
    </p:custDataLst>
    <p:extLst>
      <p:ext uri="{BB962C8B-B14F-4D97-AF65-F5344CB8AC3E}">
        <p14:creationId xmlns:p14="http://schemas.microsoft.com/office/powerpoint/2010/main" val="1367512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65C635-8D7A-3744-A875-5B815598FF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4042D-3598-F344-A676-FAE911690EEC}" type="slidenum">
              <a:rPr kumimoji="0" lang="en-US"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70FE946E-5B47-AE46-9AF7-FD02CA70AACE}"/>
              </a:ext>
            </a:extLst>
          </p:cNvPr>
          <p:cNvGraphicFramePr>
            <a:graphicFrameLocks noGrp="1"/>
          </p:cNvGraphicFramePr>
          <p:nvPr>
            <p:extLst>
              <p:ext uri="{D42A27DB-BD31-4B8C-83A1-F6EECF244321}">
                <p14:modId xmlns:p14="http://schemas.microsoft.com/office/powerpoint/2010/main" val="4286236375"/>
              </p:ext>
            </p:extLst>
          </p:nvPr>
        </p:nvGraphicFramePr>
        <p:xfrm>
          <a:off x="295615" y="894164"/>
          <a:ext cx="10382560" cy="2249454"/>
        </p:xfrm>
        <a:graphic>
          <a:graphicData uri="http://schemas.openxmlformats.org/drawingml/2006/table">
            <a:tbl>
              <a:tblPr firstRow="1" bandRow="1">
                <a:tableStyleId>{5C22544A-7EE6-4342-B048-85BDC9FD1C3A}</a:tableStyleId>
              </a:tblPr>
              <a:tblGrid>
                <a:gridCol w="1813543">
                  <a:extLst>
                    <a:ext uri="{9D8B030D-6E8A-4147-A177-3AD203B41FA5}">
                      <a16:colId xmlns:a16="http://schemas.microsoft.com/office/drawing/2014/main" val="2704143621"/>
                    </a:ext>
                  </a:extLst>
                </a:gridCol>
                <a:gridCol w="8569017">
                  <a:extLst>
                    <a:ext uri="{9D8B030D-6E8A-4147-A177-3AD203B41FA5}">
                      <a16:colId xmlns:a16="http://schemas.microsoft.com/office/drawing/2014/main" val="1607524178"/>
                    </a:ext>
                  </a:extLst>
                </a:gridCol>
              </a:tblGrid>
              <a:tr h="5757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6"/>
                          </a:solidFill>
                        </a:rPr>
                        <a:t>icon</a:t>
                      </a:r>
                    </a:p>
                  </a:txBody>
                  <a:tcPr marL="0" marR="0"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spcAft>
                          <a:spcPts val="400"/>
                        </a:spcAft>
                      </a:pPr>
                      <a:r>
                        <a:rPr lang="en-US" sz="2400" b="1" dirty="0">
                          <a:solidFill>
                            <a:schemeClr val="tx1"/>
                          </a:solidFill>
                        </a:rPr>
                        <a:t>Insulin</a:t>
                      </a:r>
                    </a:p>
                  </a:txBody>
                  <a:tcPr marL="0" marR="0" marB="0" anchor="b">
                    <a:lnL w="12700" cmpd="sng">
                      <a:noFill/>
                    </a:lnL>
                    <a:lnR w="12700" cmpd="sng">
                      <a:noFill/>
                    </a:lnR>
                    <a:lnT w="952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1903477"/>
                  </a:ext>
                </a:extLst>
              </a:tr>
              <a:tr h="1006327">
                <a:tc>
                  <a:txBody>
                    <a:bodyPr/>
                    <a:lstStyle/>
                    <a:p>
                      <a:endParaRPr lang="en-US" sz="1300" dirty="0">
                        <a:solidFill>
                          <a:schemeClr val="tx1"/>
                        </a:solidFill>
                      </a:endParaRPr>
                    </a:p>
                  </a:txBody>
                  <a:tcPr marL="0" marR="0" marB="9144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2000" dirty="0">
                          <a:solidFill>
                            <a:schemeClr val="tx1"/>
                          </a:solidFill>
                          <a:latin typeface="Calibri" panose="020F0502020204030204" pitchFamily="34" charset="0"/>
                          <a:ea typeface="Calibri" panose="020F0502020204030204" pitchFamily="34" charset="0"/>
                        </a:rPr>
                        <a:t>Members will pay a $35 copay for a one-month supply on select insulin </a:t>
                      </a:r>
                      <a:r>
                        <a:rPr kumimoji="0" lang="en-US" sz="2000" b="0" i="0" u="none" strike="noStrike" kern="1200" cap="none" spc="0" normalizeH="0" baseline="0" noProof="0" dirty="0">
                          <a:ln>
                            <a:noFill/>
                          </a:ln>
                          <a:solidFill>
                            <a:schemeClr val="tx1"/>
                          </a:solidFill>
                          <a:effectLst/>
                          <a:uLnTx/>
                          <a:uFillTx/>
                          <a:latin typeface="+mn-lt"/>
                          <a:ea typeface="+mn-ea"/>
                          <a:cs typeface="+mn-cs"/>
                        </a:rPr>
                        <a:t>during deductible.  This applies to both preferred and standard pharmacies.  Not applicable to low-income beneficiaries.</a:t>
                      </a:r>
                      <a:endParaRPr lang="en-US" sz="2000" dirty="0">
                        <a:solidFill>
                          <a:schemeClr val="tx1"/>
                        </a:solidFill>
                        <a:latin typeface="Calibri" panose="020F0502020204030204" pitchFamily="34" charset="0"/>
                        <a:ea typeface="Calibri" panose="020F0502020204030204" pitchFamily="34" charset="0"/>
                      </a:endParaRPr>
                    </a:p>
                  </a:txBody>
                  <a:tcPr marL="0" marR="0" marB="9144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212806"/>
                  </a:ext>
                </a:extLst>
              </a:tr>
              <a:tr h="622163">
                <a:tc>
                  <a:txBody>
                    <a:bodyPr/>
                    <a:lstStyle/>
                    <a:p>
                      <a:endParaRPr lang="en-US" sz="1300" dirty="0">
                        <a:solidFill>
                          <a:schemeClr val="tx1"/>
                        </a:solidFill>
                      </a:endParaRPr>
                    </a:p>
                  </a:txBody>
                  <a:tcPr marL="0" marR="0" marB="182880">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400"/>
                        </a:spcAft>
                      </a:pPr>
                      <a:r>
                        <a:rPr lang="en-US" sz="1800" b="1" dirty="0">
                          <a:solidFill>
                            <a:schemeClr val="tx2"/>
                          </a:solidFill>
                        </a:rPr>
                        <a:t>Low-cost predictable copayments for one-month supply</a:t>
                      </a:r>
                    </a:p>
                  </a:txBody>
                  <a:tcPr marL="0" marR="0" marB="18288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317821"/>
                  </a:ext>
                </a:extLst>
              </a:tr>
            </a:tbl>
          </a:graphicData>
        </a:graphic>
      </p:graphicFrame>
      <p:grpSp>
        <p:nvGrpSpPr>
          <p:cNvPr id="30" name="Group 29">
            <a:extLst>
              <a:ext uri="{FF2B5EF4-FFF2-40B4-BE49-F238E27FC236}">
                <a16:creationId xmlns:a16="http://schemas.microsoft.com/office/drawing/2014/main" id="{6E44A476-FE42-42ED-AAF6-B73D575DFE1B}"/>
              </a:ext>
            </a:extLst>
          </p:cNvPr>
          <p:cNvGrpSpPr>
            <a:grpSpLocks noChangeAspect="1"/>
          </p:cNvGrpSpPr>
          <p:nvPr/>
        </p:nvGrpSpPr>
        <p:grpSpPr>
          <a:xfrm>
            <a:off x="502840" y="1313426"/>
            <a:ext cx="1188720" cy="1188720"/>
            <a:chOff x="11340902" y="2617366"/>
            <a:chExt cx="517525" cy="517525"/>
          </a:xfrm>
        </p:grpSpPr>
        <p:sp>
          <p:nvSpPr>
            <p:cNvPr id="31" name="Freeform 3137">
              <a:extLst>
                <a:ext uri="{FF2B5EF4-FFF2-40B4-BE49-F238E27FC236}">
                  <a16:creationId xmlns:a16="http://schemas.microsoft.com/office/drawing/2014/main" id="{0EF83CD6-988D-4571-8DD3-ECC019F5A5E5}"/>
                </a:ext>
              </a:extLst>
            </p:cNvPr>
            <p:cNvSpPr>
              <a:spLocks/>
            </p:cNvSpPr>
            <p:nvPr/>
          </p:nvSpPr>
          <p:spPr bwMode="auto">
            <a:xfrm>
              <a:off x="11340902" y="2617366"/>
              <a:ext cx="517525" cy="517525"/>
            </a:xfrm>
            <a:custGeom>
              <a:avLst/>
              <a:gdLst>
                <a:gd name="T0" fmla="*/ 0 w 651"/>
                <a:gd name="T1" fmla="*/ 326 h 651"/>
                <a:gd name="T2" fmla="*/ 1 w 651"/>
                <a:gd name="T3" fmla="*/ 359 h 651"/>
                <a:gd name="T4" fmla="*/ 6 w 651"/>
                <a:gd name="T5" fmla="*/ 391 h 651"/>
                <a:gd name="T6" fmla="*/ 13 w 651"/>
                <a:gd name="T7" fmla="*/ 423 h 651"/>
                <a:gd name="T8" fmla="*/ 25 w 651"/>
                <a:gd name="T9" fmla="*/ 452 h 651"/>
                <a:gd name="T10" fmla="*/ 38 w 651"/>
                <a:gd name="T11" fmla="*/ 481 h 651"/>
                <a:gd name="T12" fmla="*/ 73 w 651"/>
                <a:gd name="T13" fmla="*/ 533 h 651"/>
                <a:gd name="T14" fmla="*/ 118 w 651"/>
                <a:gd name="T15" fmla="*/ 576 h 651"/>
                <a:gd name="T16" fmla="*/ 169 w 651"/>
                <a:gd name="T17" fmla="*/ 612 h 651"/>
                <a:gd name="T18" fmla="*/ 198 w 651"/>
                <a:gd name="T19" fmla="*/ 626 h 651"/>
                <a:gd name="T20" fmla="*/ 227 w 651"/>
                <a:gd name="T21" fmla="*/ 636 h 651"/>
                <a:gd name="T22" fmla="*/ 259 w 651"/>
                <a:gd name="T23" fmla="*/ 645 h 651"/>
                <a:gd name="T24" fmla="*/ 291 w 651"/>
                <a:gd name="T25" fmla="*/ 649 h 651"/>
                <a:gd name="T26" fmla="*/ 325 w 651"/>
                <a:gd name="T27" fmla="*/ 651 h 651"/>
                <a:gd name="T28" fmla="*/ 342 w 651"/>
                <a:gd name="T29" fmla="*/ 650 h 651"/>
                <a:gd name="T30" fmla="*/ 373 w 651"/>
                <a:gd name="T31" fmla="*/ 648 h 651"/>
                <a:gd name="T32" fmla="*/ 405 w 651"/>
                <a:gd name="T33" fmla="*/ 641 h 651"/>
                <a:gd name="T34" fmla="*/ 437 w 651"/>
                <a:gd name="T35" fmla="*/ 631 h 651"/>
                <a:gd name="T36" fmla="*/ 466 w 651"/>
                <a:gd name="T37" fmla="*/ 618 h 651"/>
                <a:gd name="T38" fmla="*/ 507 w 651"/>
                <a:gd name="T39" fmla="*/ 595 h 651"/>
                <a:gd name="T40" fmla="*/ 555 w 651"/>
                <a:gd name="T41" fmla="*/ 556 h 651"/>
                <a:gd name="T42" fmla="*/ 595 w 651"/>
                <a:gd name="T43" fmla="*/ 508 h 651"/>
                <a:gd name="T44" fmla="*/ 618 w 651"/>
                <a:gd name="T45" fmla="*/ 467 h 651"/>
                <a:gd name="T46" fmla="*/ 630 w 651"/>
                <a:gd name="T47" fmla="*/ 438 h 651"/>
                <a:gd name="T48" fmla="*/ 639 w 651"/>
                <a:gd name="T49" fmla="*/ 407 h 651"/>
                <a:gd name="T50" fmla="*/ 647 w 651"/>
                <a:gd name="T51" fmla="*/ 375 h 651"/>
                <a:gd name="T52" fmla="*/ 649 w 651"/>
                <a:gd name="T53" fmla="*/ 342 h 651"/>
                <a:gd name="T54" fmla="*/ 651 w 651"/>
                <a:gd name="T55" fmla="*/ 326 h 651"/>
                <a:gd name="T56" fmla="*/ 648 w 651"/>
                <a:gd name="T57" fmla="*/ 293 h 651"/>
                <a:gd name="T58" fmla="*/ 643 w 651"/>
                <a:gd name="T59" fmla="*/ 260 h 651"/>
                <a:gd name="T60" fmla="*/ 635 w 651"/>
                <a:gd name="T61" fmla="*/ 229 h 651"/>
                <a:gd name="T62" fmla="*/ 624 w 651"/>
                <a:gd name="T63" fmla="*/ 199 h 651"/>
                <a:gd name="T64" fmla="*/ 611 w 651"/>
                <a:gd name="T65" fmla="*/ 171 h 651"/>
                <a:gd name="T66" fmla="*/ 576 w 651"/>
                <a:gd name="T67" fmla="*/ 119 h 651"/>
                <a:gd name="T68" fmla="*/ 531 w 651"/>
                <a:gd name="T69" fmla="*/ 74 h 651"/>
                <a:gd name="T70" fmla="*/ 480 w 651"/>
                <a:gd name="T71" fmla="*/ 40 h 651"/>
                <a:gd name="T72" fmla="*/ 451 w 651"/>
                <a:gd name="T73" fmla="*/ 26 h 651"/>
                <a:gd name="T74" fmla="*/ 422 w 651"/>
                <a:gd name="T75" fmla="*/ 14 h 651"/>
                <a:gd name="T76" fmla="*/ 390 w 651"/>
                <a:gd name="T77" fmla="*/ 7 h 651"/>
                <a:gd name="T78" fmla="*/ 358 w 651"/>
                <a:gd name="T79" fmla="*/ 2 h 651"/>
                <a:gd name="T80" fmla="*/ 325 w 651"/>
                <a:gd name="T81" fmla="*/ 0 h 651"/>
                <a:gd name="T82" fmla="*/ 307 w 651"/>
                <a:gd name="T83" fmla="*/ 0 h 651"/>
                <a:gd name="T84" fmla="*/ 275 w 651"/>
                <a:gd name="T85" fmla="*/ 4 h 651"/>
                <a:gd name="T86" fmla="*/ 244 w 651"/>
                <a:gd name="T87" fmla="*/ 10 h 651"/>
                <a:gd name="T88" fmla="*/ 212 w 651"/>
                <a:gd name="T89" fmla="*/ 19 h 651"/>
                <a:gd name="T90" fmla="*/ 184 w 651"/>
                <a:gd name="T91" fmla="*/ 32 h 651"/>
                <a:gd name="T92" fmla="*/ 142 w 651"/>
                <a:gd name="T93" fmla="*/ 55 h 651"/>
                <a:gd name="T94" fmla="*/ 94 w 651"/>
                <a:gd name="T95" fmla="*/ 96 h 651"/>
                <a:gd name="T96" fmla="*/ 54 w 651"/>
                <a:gd name="T97" fmla="*/ 144 h 651"/>
                <a:gd name="T98" fmla="*/ 31 w 651"/>
                <a:gd name="T99" fmla="*/ 185 h 651"/>
                <a:gd name="T100" fmla="*/ 19 w 651"/>
                <a:gd name="T101" fmla="*/ 214 h 651"/>
                <a:gd name="T102" fmla="*/ 10 w 651"/>
                <a:gd name="T103" fmla="*/ 244 h 651"/>
                <a:gd name="T104" fmla="*/ 2 w 651"/>
                <a:gd name="T105" fmla="*/ 276 h 651"/>
                <a:gd name="T106" fmla="*/ 0 w 651"/>
                <a:gd name="T107" fmla="*/ 30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1" h="651">
                  <a:moveTo>
                    <a:pt x="0" y="326"/>
                  </a:moveTo>
                  <a:lnTo>
                    <a:pt x="0" y="326"/>
                  </a:lnTo>
                  <a:lnTo>
                    <a:pt x="0" y="342"/>
                  </a:lnTo>
                  <a:lnTo>
                    <a:pt x="1" y="359"/>
                  </a:lnTo>
                  <a:lnTo>
                    <a:pt x="2" y="375"/>
                  </a:lnTo>
                  <a:lnTo>
                    <a:pt x="6" y="391"/>
                  </a:lnTo>
                  <a:lnTo>
                    <a:pt x="10" y="407"/>
                  </a:lnTo>
                  <a:lnTo>
                    <a:pt x="13" y="423"/>
                  </a:lnTo>
                  <a:lnTo>
                    <a:pt x="19" y="438"/>
                  </a:lnTo>
                  <a:lnTo>
                    <a:pt x="25" y="452"/>
                  </a:lnTo>
                  <a:lnTo>
                    <a:pt x="31" y="467"/>
                  </a:lnTo>
                  <a:lnTo>
                    <a:pt x="38" y="481"/>
                  </a:lnTo>
                  <a:lnTo>
                    <a:pt x="54" y="508"/>
                  </a:lnTo>
                  <a:lnTo>
                    <a:pt x="73" y="533"/>
                  </a:lnTo>
                  <a:lnTo>
                    <a:pt x="94" y="556"/>
                  </a:lnTo>
                  <a:lnTo>
                    <a:pt x="118" y="576"/>
                  </a:lnTo>
                  <a:lnTo>
                    <a:pt x="142" y="595"/>
                  </a:lnTo>
                  <a:lnTo>
                    <a:pt x="169" y="612"/>
                  </a:lnTo>
                  <a:lnTo>
                    <a:pt x="184" y="618"/>
                  </a:lnTo>
                  <a:lnTo>
                    <a:pt x="198" y="626"/>
                  </a:lnTo>
                  <a:lnTo>
                    <a:pt x="212" y="631"/>
                  </a:lnTo>
                  <a:lnTo>
                    <a:pt x="227" y="636"/>
                  </a:lnTo>
                  <a:lnTo>
                    <a:pt x="244" y="641"/>
                  </a:lnTo>
                  <a:lnTo>
                    <a:pt x="259" y="645"/>
                  </a:lnTo>
                  <a:lnTo>
                    <a:pt x="275" y="648"/>
                  </a:lnTo>
                  <a:lnTo>
                    <a:pt x="291" y="649"/>
                  </a:lnTo>
                  <a:lnTo>
                    <a:pt x="307" y="650"/>
                  </a:lnTo>
                  <a:lnTo>
                    <a:pt x="325" y="651"/>
                  </a:lnTo>
                  <a:lnTo>
                    <a:pt x="325" y="651"/>
                  </a:lnTo>
                  <a:lnTo>
                    <a:pt x="342" y="650"/>
                  </a:lnTo>
                  <a:lnTo>
                    <a:pt x="358" y="649"/>
                  </a:lnTo>
                  <a:lnTo>
                    <a:pt x="373" y="648"/>
                  </a:lnTo>
                  <a:lnTo>
                    <a:pt x="390" y="645"/>
                  </a:lnTo>
                  <a:lnTo>
                    <a:pt x="405" y="641"/>
                  </a:lnTo>
                  <a:lnTo>
                    <a:pt x="422" y="636"/>
                  </a:lnTo>
                  <a:lnTo>
                    <a:pt x="437" y="631"/>
                  </a:lnTo>
                  <a:lnTo>
                    <a:pt x="451" y="626"/>
                  </a:lnTo>
                  <a:lnTo>
                    <a:pt x="466" y="618"/>
                  </a:lnTo>
                  <a:lnTo>
                    <a:pt x="480" y="612"/>
                  </a:lnTo>
                  <a:lnTo>
                    <a:pt x="507" y="595"/>
                  </a:lnTo>
                  <a:lnTo>
                    <a:pt x="531" y="576"/>
                  </a:lnTo>
                  <a:lnTo>
                    <a:pt x="555" y="556"/>
                  </a:lnTo>
                  <a:lnTo>
                    <a:pt x="576" y="533"/>
                  </a:lnTo>
                  <a:lnTo>
                    <a:pt x="595" y="508"/>
                  </a:lnTo>
                  <a:lnTo>
                    <a:pt x="611" y="481"/>
                  </a:lnTo>
                  <a:lnTo>
                    <a:pt x="618" y="467"/>
                  </a:lnTo>
                  <a:lnTo>
                    <a:pt x="624" y="452"/>
                  </a:lnTo>
                  <a:lnTo>
                    <a:pt x="630" y="438"/>
                  </a:lnTo>
                  <a:lnTo>
                    <a:pt x="635" y="423"/>
                  </a:lnTo>
                  <a:lnTo>
                    <a:pt x="639" y="407"/>
                  </a:lnTo>
                  <a:lnTo>
                    <a:pt x="643" y="391"/>
                  </a:lnTo>
                  <a:lnTo>
                    <a:pt x="647" y="375"/>
                  </a:lnTo>
                  <a:lnTo>
                    <a:pt x="648" y="359"/>
                  </a:lnTo>
                  <a:lnTo>
                    <a:pt x="649" y="342"/>
                  </a:lnTo>
                  <a:lnTo>
                    <a:pt x="651" y="326"/>
                  </a:lnTo>
                  <a:lnTo>
                    <a:pt x="651" y="326"/>
                  </a:lnTo>
                  <a:lnTo>
                    <a:pt x="649" y="309"/>
                  </a:lnTo>
                  <a:lnTo>
                    <a:pt x="648" y="293"/>
                  </a:lnTo>
                  <a:lnTo>
                    <a:pt x="647" y="276"/>
                  </a:lnTo>
                  <a:lnTo>
                    <a:pt x="643" y="260"/>
                  </a:lnTo>
                  <a:lnTo>
                    <a:pt x="639" y="244"/>
                  </a:lnTo>
                  <a:lnTo>
                    <a:pt x="635" y="229"/>
                  </a:lnTo>
                  <a:lnTo>
                    <a:pt x="630" y="214"/>
                  </a:lnTo>
                  <a:lnTo>
                    <a:pt x="624" y="199"/>
                  </a:lnTo>
                  <a:lnTo>
                    <a:pt x="618" y="185"/>
                  </a:lnTo>
                  <a:lnTo>
                    <a:pt x="611" y="171"/>
                  </a:lnTo>
                  <a:lnTo>
                    <a:pt x="595" y="144"/>
                  </a:lnTo>
                  <a:lnTo>
                    <a:pt x="576" y="119"/>
                  </a:lnTo>
                  <a:lnTo>
                    <a:pt x="555" y="96"/>
                  </a:lnTo>
                  <a:lnTo>
                    <a:pt x="531" y="74"/>
                  </a:lnTo>
                  <a:lnTo>
                    <a:pt x="507" y="55"/>
                  </a:lnTo>
                  <a:lnTo>
                    <a:pt x="480" y="40"/>
                  </a:lnTo>
                  <a:lnTo>
                    <a:pt x="466" y="32"/>
                  </a:lnTo>
                  <a:lnTo>
                    <a:pt x="451" y="26"/>
                  </a:lnTo>
                  <a:lnTo>
                    <a:pt x="437" y="19"/>
                  </a:lnTo>
                  <a:lnTo>
                    <a:pt x="422" y="14"/>
                  </a:lnTo>
                  <a:lnTo>
                    <a:pt x="405" y="10"/>
                  </a:lnTo>
                  <a:lnTo>
                    <a:pt x="390" y="7"/>
                  </a:lnTo>
                  <a:lnTo>
                    <a:pt x="373" y="4"/>
                  </a:lnTo>
                  <a:lnTo>
                    <a:pt x="358" y="2"/>
                  </a:lnTo>
                  <a:lnTo>
                    <a:pt x="342" y="0"/>
                  </a:lnTo>
                  <a:lnTo>
                    <a:pt x="325" y="0"/>
                  </a:lnTo>
                  <a:lnTo>
                    <a:pt x="325" y="0"/>
                  </a:lnTo>
                  <a:lnTo>
                    <a:pt x="307" y="0"/>
                  </a:lnTo>
                  <a:lnTo>
                    <a:pt x="291" y="2"/>
                  </a:lnTo>
                  <a:lnTo>
                    <a:pt x="275" y="4"/>
                  </a:lnTo>
                  <a:lnTo>
                    <a:pt x="259" y="7"/>
                  </a:lnTo>
                  <a:lnTo>
                    <a:pt x="244" y="10"/>
                  </a:lnTo>
                  <a:lnTo>
                    <a:pt x="227" y="14"/>
                  </a:lnTo>
                  <a:lnTo>
                    <a:pt x="212" y="19"/>
                  </a:lnTo>
                  <a:lnTo>
                    <a:pt x="198" y="26"/>
                  </a:lnTo>
                  <a:lnTo>
                    <a:pt x="184" y="32"/>
                  </a:lnTo>
                  <a:lnTo>
                    <a:pt x="169" y="40"/>
                  </a:lnTo>
                  <a:lnTo>
                    <a:pt x="142" y="55"/>
                  </a:lnTo>
                  <a:lnTo>
                    <a:pt x="118" y="74"/>
                  </a:lnTo>
                  <a:lnTo>
                    <a:pt x="94" y="96"/>
                  </a:lnTo>
                  <a:lnTo>
                    <a:pt x="73" y="119"/>
                  </a:lnTo>
                  <a:lnTo>
                    <a:pt x="54" y="144"/>
                  </a:lnTo>
                  <a:lnTo>
                    <a:pt x="38" y="171"/>
                  </a:lnTo>
                  <a:lnTo>
                    <a:pt x="31" y="185"/>
                  </a:lnTo>
                  <a:lnTo>
                    <a:pt x="25" y="199"/>
                  </a:lnTo>
                  <a:lnTo>
                    <a:pt x="19" y="214"/>
                  </a:lnTo>
                  <a:lnTo>
                    <a:pt x="13" y="229"/>
                  </a:lnTo>
                  <a:lnTo>
                    <a:pt x="10" y="244"/>
                  </a:lnTo>
                  <a:lnTo>
                    <a:pt x="6" y="260"/>
                  </a:lnTo>
                  <a:lnTo>
                    <a:pt x="2" y="276"/>
                  </a:lnTo>
                  <a:lnTo>
                    <a:pt x="1" y="293"/>
                  </a:lnTo>
                  <a:lnTo>
                    <a:pt x="0" y="309"/>
                  </a:lnTo>
                  <a:lnTo>
                    <a:pt x="0" y="326"/>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sp>
          <p:nvSpPr>
            <p:cNvPr id="32" name="Freeform 3138">
              <a:extLst>
                <a:ext uri="{FF2B5EF4-FFF2-40B4-BE49-F238E27FC236}">
                  <a16:creationId xmlns:a16="http://schemas.microsoft.com/office/drawing/2014/main" id="{72DD6DEE-BFD7-430D-AE61-B8C8C2B06CD3}"/>
                </a:ext>
              </a:extLst>
            </p:cNvPr>
            <p:cNvSpPr>
              <a:spLocks/>
            </p:cNvSpPr>
            <p:nvPr/>
          </p:nvSpPr>
          <p:spPr bwMode="auto">
            <a:xfrm>
              <a:off x="11340902" y="2617366"/>
              <a:ext cx="517525" cy="517525"/>
            </a:xfrm>
            <a:custGeom>
              <a:avLst/>
              <a:gdLst>
                <a:gd name="T0" fmla="*/ 0 w 651"/>
                <a:gd name="T1" fmla="*/ 326 h 651"/>
                <a:gd name="T2" fmla="*/ 1 w 651"/>
                <a:gd name="T3" fmla="*/ 359 h 651"/>
                <a:gd name="T4" fmla="*/ 6 w 651"/>
                <a:gd name="T5" fmla="*/ 391 h 651"/>
                <a:gd name="T6" fmla="*/ 13 w 651"/>
                <a:gd name="T7" fmla="*/ 423 h 651"/>
                <a:gd name="T8" fmla="*/ 25 w 651"/>
                <a:gd name="T9" fmla="*/ 452 h 651"/>
                <a:gd name="T10" fmla="*/ 38 w 651"/>
                <a:gd name="T11" fmla="*/ 481 h 651"/>
                <a:gd name="T12" fmla="*/ 73 w 651"/>
                <a:gd name="T13" fmla="*/ 533 h 651"/>
                <a:gd name="T14" fmla="*/ 118 w 651"/>
                <a:gd name="T15" fmla="*/ 576 h 651"/>
                <a:gd name="T16" fmla="*/ 169 w 651"/>
                <a:gd name="T17" fmla="*/ 612 h 651"/>
                <a:gd name="T18" fmla="*/ 198 w 651"/>
                <a:gd name="T19" fmla="*/ 626 h 651"/>
                <a:gd name="T20" fmla="*/ 227 w 651"/>
                <a:gd name="T21" fmla="*/ 636 h 651"/>
                <a:gd name="T22" fmla="*/ 259 w 651"/>
                <a:gd name="T23" fmla="*/ 645 h 651"/>
                <a:gd name="T24" fmla="*/ 291 w 651"/>
                <a:gd name="T25" fmla="*/ 649 h 651"/>
                <a:gd name="T26" fmla="*/ 325 w 651"/>
                <a:gd name="T27" fmla="*/ 651 h 651"/>
                <a:gd name="T28" fmla="*/ 342 w 651"/>
                <a:gd name="T29" fmla="*/ 650 h 651"/>
                <a:gd name="T30" fmla="*/ 373 w 651"/>
                <a:gd name="T31" fmla="*/ 648 h 651"/>
                <a:gd name="T32" fmla="*/ 405 w 651"/>
                <a:gd name="T33" fmla="*/ 641 h 651"/>
                <a:gd name="T34" fmla="*/ 437 w 651"/>
                <a:gd name="T35" fmla="*/ 631 h 651"/>
                <a:gd name="T36" fmla="*/ 466 w 651"/>
                <a:gd name="T37" fmla="*/ 618 h 651"/>
                <a:gd name="T38" fmla="*/ 507 w 651"/>
                <a:gd name="T39" fmla="*/ 595 h 651"/>
                <a:gd name="T40" fmla="*/ 555 w 651"/>
                <a:gd name="T41" fmla="*/ 556 h 651"/>
                <a:gd name="T42" fmla="*/ 595 w 651"/>
                <a:gd name="T43" fmla="*/ 508 h 651"/>
                <a:gd name="T44" fmla="*/ 618 w 651"/>
                <a:gd name="T45" fmla="*/ 467 h 651"/>
                <a:gd name="T46" fmla="*/ 630 w 651"/>
                <a:gd name="T47" fmla="*/ 438 h 651"/>
                <a:gd name="T48" fmla="*/ 639 w 651"/>
                <a:gd name="T49" fmla="*/ 407 h 651"/>
                <a:gd name="T50" fmla="*/ 647 w 651"/>
                <a:gd name="T51" fmla="*/ 375 h 651"/>
                <a:gd name="T52" fmla="*/ 649 w 651"/>
                <a:gd name="T53" fmla="*/ 342 h 651"/>
                <a:gd name="T54" fmla="*/ 651 w 651"/>
                <a:gd name="T55" fmla="*/ 326 h 651"/>
                <a:gd name="T56" fmla="*/ 648 w 651"/>
                <a:gd name="T57" fmla="*/ 293 h 651"/>
                <a:gd name="T58" fmla="*/ 643 w 651"/>
                <a:gd name="T59" fmla="*/ 260 h 651"/>
                <a:gd name="T60" fmla="*/ 635 w 651"/>
                <a:gd name="T61" fmla="*/ 229 h 651"/>
                <a:gd name="T62" fmla="*/ 624 w 651"/>
                <a:gd name="T63" fmla="*/ 199 h 651"/>
                <a:gd name="T64" fmla="*/ 611 w 651"/>
                <a:gd name="T65" fmla="*/ 171 h 651"/>
                <a:gd name="T66" fmla="*/ 576 w 651"/>
                <a:gd name="T67" fmla="*/ 119 h 651"/>
                <a:gd name="T68" fmla="*/ 531 w 651"/>
                <a:gd name="T69" fmla="*/ 74 h 651"/>
                <a:gd name="T70" fmla="*/ 480 w 651"/>
                <a:gd name="T71" fmla="*/ 40 h 651"/>
                <a:gd name="T72" fmla="*/ 451 w 651"/>
                <a:gd name="T73" fmla="*/ 26 h 651"/>
                <a:gd name="T74" fmla="*/ 422 w 651"/>
                <a:gd name="T75" fmla="*/ 14 h 651"/>
                <a:gd name="T76" fmla="*/ 390 w 651"/>
                <a:gd name="T77" fmla="*/ 7 h 651"/>
                <a:gd name="T78" fmla="*/ 358 w 651"/>
                <a:gd name="T79" fmla="*/ 2 h 651"/>
                <a:gd name="T80" fmla="*/ 325 w 651"/>
                <a:gd name="T81" fmla="*/ 0 h 651"/>
                <a:gd name="T82" fmla="*/ 307 w 651"/>
                <a:gd name="T83" fmla="*/ 0 h 651"/>
                <a:gd name="T84" fmla="*/ 275 w 651"/>
                <a:gd name="T85" fmla="*/ 4 h 651"/>
                <a:gd name="T86" fmla="*/ 244 w 651"/>
                <a:gd name="T87" fmla="*/ 10 h 651"/>
                <a:gd name="T88" fmla="*/ 212 w 651"/>
                <a:gd name="T89" fmla="*/ 19 h 651"/>
                <a:gd name="T90" fmla="*/ 184 w 651"/>
                <a:gd name="T91" fmla="*/ 32 h 651"/>
                <a:gd name="T92" fmla="*/ 142 w 651"/>
                <a:gd name="T93" fmla="*/ 55 h 651"/>
                <a:gd name="T94" fmla="*/ 94 w 651"/>
                <a:gd name="T95" fmla="*/ 96 h 651"/>
                <a:gd name="T96" fmla="*/ 54 w 651"/>
                <a:gd name="T97" fmla="*/ 144 h 651"/>
                <a:gd name="T98" fmla="*/ 31 w 651"/>
                <a:gd name="T99" fmla="*/ 185 h 651"/>
                <a:gd name="T100" fmla="*/ 19 w 651"/>
                <a:gd name="T101" fmla="*/ 214 h 651"/>
                <a:gd name="T102" fmla="*/ 10 w 651"/>
                <a:gd name="T103" fmla="*/ 244 h 651"/>
                <a:gd name="T104" fmla="*/ 2 w 651"/>
                <a:gd name="T105" fmla="*/ 276 h 651"/>
                <a:gd name="T106" fmla="*/ 0 w 651"/>
                <a:gd name="T107" fmla="*/ 309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1" h="651">
                  <a:moveTo>
                    <a:pt x="0" y="326"/>
                  </a:moveTo>
                  <a:lnTo>
                    <a:pt x="0" y="326"/>
                  </a:lnTo>
                  <a:lnTo>
                    <a:pt x="0" y="342"/>
                  </a:lnTo>
                  <a:lnTo>
                    <a:pt x="1" y="359"/>
                  </a:lnTo>
                  <a:lnTo>
                    <a:pt x="2" y="375"/>
                  </a:lnTo>
                  <a:lnTo>
                    <a:pt x="6" y="391"/>
                  </a:lnTo>
                  <a:lnTo>
                    <a:pt x="10" y="407"/>
                  </a:lnTo>
                  <a:lnTo>
                    <a:pt x="13" y="423"/>
                  </a:lnTo>
                  <a:lnTo>
                    <a:pt x="19" y="438"/>
                  </a:lnTo>
                  <a:lnTo>
                    <a:pt x="25" y="452"/>
                  </a:lnTo>
                  <a:lnTo>
                    <a:pt x="31" y="467"/>
                  </a:lnTo>
                  <a:lnTo>
                    <a:pt x="38" y="481"/>
                  </a:lnTo>
                  <a:lnTo>
                    <a:pt x="54" y="508"/>
                  </a:lnTo>
                  <a:lnTo>
                    <a:pt x="73" y="533"/>
                  </a:lnTo>
                  <a:lnTo>
                    <a:pt x="94" y="556"/>
                  </a:lnTo>
                  <a:lnTo>
                    <a:pt x="118" y="576"/>
                  </a:lnTo>
                  <a:lnTo>
                    <a:pt x="142" y="595"/>
                  </a:lnTo>
                  <a:lnTo>
                    <a:pt x="169" y="612"/>
                  </a:lnTo>
                  <a:lnTo>
                    <a:pt x="184" y="618"/>
                  </a:lnTo>
                  <a:lnTo>
                    <a:pt x="198" y="626"/>
                  </a:lnTo>
                  <a:lnTo>
                    <a:pt x="212" y="631"/>
                  </a:lnTo>
                  <a:lnTo>
                    <a:pt x="227" y="636"/>
                  </a:lnTo>
                  <a:lnTo>
                    <a:pt x="244" y="641"/>
                  </a:lnTo>
                  <a:lnTo>
                    <a:pt x="259" y="645"/>
                  </a:lnTo>
                  <a:lnTo>
                    <a:pt x="275" y="648"/>
                  </a:lnTo>
                  <a:lnTo>
                    <a:pt x="291" y="649"/>
                  </a:lnTo>
                  <a:lnTo>
                    <a:pt x="307" y="650"/>
                  </a:lnTo>
                  <a:lnTo>
                    <a:pt x="325" y="651"/>
                  </a:lnTo>
                  <a:lnTo>
                    <a:pt x="325" y="651"/>
                  </a:lnTo>
                  <a:lnTo>
                    <a:pt x="342" y="650"/>
                  </a:lnTo>
                  <a:lnTo>
                    <a:pt x="358" y="649"/>
                  </a:lnTo>
                  <a:lnTo>
                    <a:pt x="373" y="648"/>
                  </a:lnTo>
                  <a:lnTo>
                    <a:pt x="390" y="645"/>
                  </a:lnTo>
                  <a:lnTo>
                    <a:pt x="405" y="641"/>
                  </a:lnTo>
                  <a:lnTo>
                    <a:pt x="422" y="636"/>
                  </a:lnTo>
                  <a:lnTo>
                    <a:pt x="437" y="631"/>
                  </a:lnTo>
                  <a:lnTo>
                    <a:pt x="451" y="626"/>
                  </a:lnTo>
                  <a:lnTo>
                    <a:pt x="466" y="618"/>
                  </a:lnTo>
                  <a:lnTo>
                    <a:pt x="480" y="612"/>
                  </a:lnTo>
                  <a:lnTo>
                    <a:pt x="507" y="595"/>
                  </a:lnTo>
                  <a:lnTo>
                    <a:pt x="531" y="576"/>
                  </a:lnTo>
                  <a:lnTo>
                    <a:pt x="555" y="556"/>
                  </a:lnTo>
                  <a:lnTo>
                    <a:pt x="576" y="533"/>
                  </a:lnTo>
                  <a:lnTo>
                    <a:pt x="595" y="508"/>
                  </a:lnTo>
                  <a:lnTo>
                    <a:pt x="611" y="481"/>
                  </a:lnTo>
                  <a:lnTo>
                    <a:pt x="618" y="467"/>
                  </a:lnTo>
                  <a:lnTo>
                    <a:pt x="624" y="452"/>
                  </a:lnTo>
                  <a:lnTo>
                    <a:pt x="630" y="438"/>
                  </a:lnTo>
                  <a:lnTo>
                    <a:pt x="635" y="423"/>
                  </a:lnTo>
                  <a:lnTo>
                    <a:pt x="639" y="407"/>
                  </a:lnTo>
                  <a:lnTo>
                    <a:pt x="643" y="391"/>
                  </a:lnTo>
                  <a:lnTo>
                    <a:pt x="647" y="375"/>
                  </a:lnTo>
                  <a:lnTo>
                    <a:pt x="648" y="359"/>
                  </a:lnTo>
                  <a:lnTo>
                    <a:pt x="649" y="342"/>
                  </a:lnTo>
                  <a:lnTo>
                    <a:pt x="651" y="326"/>
                  </a:lnTo>
                  <a:lnTo>
                    <a:pt x="651" y="326"/>
                  </a:lnTo>
                  <a:lnTo>
                    <a:pt x="649" y="309"/>
                  </a:lnTo>
                  <a:lnTo>
                    <a:pt x="648" y="293"/>
                  </a:lnTo>
                  <a:lnTo>
                    <a:pt x="647" y="276"/>
                  </a:lnTo>
                  <a:lnTo>
                    <a:pt x="643" y="260"/>
                  </a:lnTo>
                  <a:lnTo>
                    <a:pt x="639" y="244"/>
                  </a:lnTo>
                  <a:lnTo>
                    <a:pt x="635" y="229"/>
                  </a:lnTo>
                  <a:lnTo>
                    <a:pt x="630" y="214"/>
                  </a:lnTo>
                  <a:lnTo>
                    <a:pt x="624" y="199"/>
                  </a:lnTo>
                  <a:lnTo>
                    <a:pt x="618" y="185"/>
                  </a:lnTo>
                  <a:lnTo>
                    <a:pt x="611" y="171"/>
                  </a:lnTo>
                  <a:lnTo>
                    <a:pt x="595" y="144"/>
                  </a:lnTo>
                  <a:lnTo>
                    <a:pt x="576" y="119"/>
                  </a:lnTo>
                  <a:lnTo>
                    <a:pt x="555" y="96"/>
                  </a:lnTo>
                  <a:lnTo>
                    <a:pt x="531" y="74"/>
                  </a:lnTo>
                  <a:lnTo>
                    <a:pt x="507" y="55"/>
                  </a:lnTo>
                  <a:lnTo>
                    <a:pt x="480" y="40"/>
                  </a:lnTo>
                  <a:lnTo>
                    <a:pt x="466" y="32"/>
                  </a:lnTo>
                  <a:lnTo>
                    <a:pt x="451" y="26"/>
                  </a:lnTo>
                  <a:lnTo>
                    <a:pt x="437" y="19"/>
                  </a:lnTo>
                  <a:lnTo>
                    <a:pt x="422" y="14"/>
                  </a:lnTo>
                  <a:lnTo>
                    <a:pt x="405" y="10"/>
                  </a:lnTo>
                  <a:lnTo>
                    <a:pt x="390" y="7"/>
                  </a:lnTo>
                  <a:lnTo>
                    <a:pt x="373" y="4"/>
                  </a:lnTo>
                  <a:lnTo>
                    <a:pt x="358" y="2"/>
                  </a:lnTo>
                  <a:lnTo>
                    <a:pt x="342" y="0"/>
                  </a:lnTo>
                  <a:lnTo>
                    <a:pt x="325" y="0"/>
                  </a:lnTo>
                  <a:lnTo>
                    <a:pt x="325" y="0"/>
                  </a:lnTo>
                  <a:lnTo>
                    <a:pt x="307" y="0"/>
                  </a:lnTo>
                  <a:lnTo>
                    <a:pt x="291" y="2"/>
                  </a:lnTo>
                  <a:lnTo>
                    <a:pt x="275" y="4"/>
                  </a:lnTo>
                  <a:lnTo>
                    <a:pt x="259" y="7"/>
                  </a:lnTo>
                  <a:lnTo>
                    <a:pt x="244" y="10"/>
                  </a:lnTo>
                  <a:lnTo>
                    <a:pt x="227" y="14"/>
                  </a:lnTo>
                  <a:lnTo>
                    <a:pt x="212" y="19"/>
                  </a:lnTo>
                  <a:lnTo>
                    <a:pt x="198" y="26"/>
                  </a:lnTo>
                  <a:lnTo>
                    <a:pt x="184" y="32"/>
                  </a:lnTo>
                  <a:lnTo>
                    <a:pt x="169" y="40"/>
                  </a:lnTo>
                  <a:lnTo>
                    <a:pt x="142" y="55"/>
                  </a:lnTo>
                  <a:lnTo>
                    <a:pt x="118" y="74"/>
                  </a:lnTo>
                  <a:lnTo>
                    <a:pt x="94" y="96"/>
                  </a:lnTo>
                  <a:lnTo>
                    <a:pt x="73" y="119"/>
                  </a:lnTo>
                  <a:lnTo>
                    <a:pt x="54" y="144"/>
                  </a:lnTo>
                  <a:lnTo>
                    <a:pt x="38" y="171"/>
                  </a:lnTo>
                  <a:lnTo>
                    <a:pt x="31" y="185"/>
                  </a:lnTo>
                  <a:lnTo>
                    <a:pt x="25" y="199"/>
                  </a:lnTo>
                  <a:lnTo>
                    <a:pt x="19" y="214"/>
                  </a:lnTo>
                  <a:lnTo>
                    <a:pt x="13" y="229"/>
                  </a:lnTo>
                  <a:lnTo>
                    <a:pt x="10" y="244"/>
                  </a:lnTo>
                  <a:lnTo>
                    <a:pt x="6" y="260"/>
                  </a:lnTo>
                  <a:lnTo>
                    <a:pt x="2" y="276"/>
                  </a:lnTo>
                  <a:lnTo>
                    <a:pt x="1" y="293"/>
                  </a:lnTo>
                  <a:lnTo>
                    <a:pt x="0" y="309"/>
                  </a:lnTo>
                  <a:lnTo>
                    <a:pt x="0" y="3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sp>
          <p:nvSpPr>
            <p:cNvPr id="33" name="Freeform 3139">
              <a:extLst>
                <a:ext uri="{FF2B5EF4-FFF2-40B4-BE49-F238E27FC236}">
                  <a16:creationId xmlns:a16="http://schemas.microsoft.com/office/drawing/2014/main" id="{78685F60-1EEE-48AC-ABF7-5DB595E6CBB7}"/>
                </a:ext>
              </a:extLst>
            </p:cNvPr>
            <p:cNvSpPr>
              <a:spLocks noEditPoints="1"/>
            </p:cNvSpPr>
            <p:nvPr/>
          </p:nvSpPr>
          <p:spPr bwMode="auto">
            <a:xfrm>
              <a:off x="11479015" y="2703091"/>
              <a:ext cx="234950" cy="373063"/>
            </a:xfrm>
            <a:custGeom>
              <a:avLst/>
              <a:gdLst>
                <a:gd name="T0" fmla="*/ 256 w 297"/>
                <a:gd name="T1" fmla="*/ 0 h 471"/>
                <a:gd name="T2" fmla="*/ 279 w 297"/>
                <a:gd name="T3" fmla="*/ 6 h 471"/>
                <a:gd name="T4" fmla="*/ 293 w 297"/>
                <a:gd name="T5" fmla="*/ 24 h 471"/>
                <a:gd name="T6" fmla="*/ 297 w 297"/>
                <a:gd name="T7" fmla="*/ 254 h 471"/>
                <a:gd name="T8" fmla="*/ 293 w 297"/>
                <a:gd name="T9" fmla="*/ 271 h 471"/>
                <a:gd name="T10" fmla="*/ 279 w 297"/>
                <a:gd name="T11" fmla="*/ 289 h 471"/>
                <a:gd name="T12" fmla="*/ 256 w 297"/>
                <a:gd name="T13" fmla="*/ 296 h 471"/>
                <a:gd name="T14" fmla="*/ 234 w 297"/>
                <a:gd name="T15" fmla="*/ 336 h 471"/>
                <a:gd name="T16" fmla="*/ 229 w 297"/>
                <a:gd name="T17" fmla="*/ 352 h 471"/>
                <a:gd name="T18" fmla="*/ 217 w 297"/>
                <a:gd name="T19" fmla="*/ 363 h 471"/>
                <a:gd name="T20" fmla="*/ 185 w 297"/>
                <a:gd name="T21" fmla="*/ 365 h 471"/>
                <a:gd name="T22" fmla="*/ 186 w 297"/>
                <a:gd name="T23" fmla="*/ 371 h 471"/>
                <a:gd name="T24" fmla="*/ 175 w 297"/>
                <a:gd name="T25" fmla="*/ 388 h 471"/>
                <a:gd name="T26" fmla="*/ 159 w 297"/>
                <a:gd name="T27" fmla="*/ 471 h 471"/>
                <a:gd name="T28" fmla="*/ 129 w 297"/>
                <a:gd name="T29" fmla="*/ 389 h 471"/>
                <a:gd name="T30" fmla="*/ 116 w 297"/>
                <a:gd name="T31" fmla="*/ 384 h 471"/>
                <a:gd name="T32" fmla="*/ 111 w 297"/>
                <a:gd name="T33" fmla="*/ 371 h 471"/>
                <a:gd name="T34" fmla="*/ 92 w 297"/>
                <a:gd name="T35" fmla="*/ 365 h 471"/>
                <a:gd name="T36" fmla="*/ 75 w 297"/>
                <a:gd name="T37" fmla="*/ 360 h 471"/>
                <a:gd name="T38" fmla="*/ 65 w 297"/>
                <a:gd name="T39" fmla="*/ 347 h 471"/>
                <a:gd name="T40" fmla="*/ 63 w 297"/>
                <a:gd name="T41" fmla="*/ 296 h 471"/>
                <a:gd name="T42" fmla="*/ 34 w 297"/>
                <a:gd name="T43" fmla="*/ 295 h 471"/>
                <a:gd name="T44" fmla="*/ 12 w 297"/>
                <a:gd name="T45" fmla="*/ 284 h 471"/>
                <a:gd name="T46" fmla="*/ 2 w 297"/>
                <a:gd name="T47" fmla="*/ 263 h 471"/>
                <a:gd name="T48" fmla="*/ 0 w 297"/>
                <a:gd name="T49" fmla="*/ 41 h 471"/>
                <a:gd name="T50" fmla="*/ 7 w 297"/>
                <a:gd name="T51" fmla="*/ 18 h 471"/>
                <a:gd name="T52" fmla="*/ 26 w 297"/>
                <a:gd name="T53" fmla="*/ 3 h 471"/>
                <a:gd name="T54" fmla="*/ 18 w 297"/>
                <a:gd name="T55" fmla="*/ 254 h 471"/>
                <a:gd name="T56" fmla="*/ 20 w 297"/>
                <a:gd name="T57" fmla="*/ 265 h 471"/>
                <a:gd name="T58" fmla="*/ 28 w 297"/>
                <a:gd name="T59" fmla="*/ 275 h 471"/>
                <a:gd name="T60" fmla="*/ 41 w 297"/>
                <a:gd name="T61" fmla="*/ 279 h 471"/>
                <a:gd name="T62" fmla="*/ 81 w 297"/>
                <a:gd name="T63" fmla="*/ 336 h 471"/>
                <a:gd name="T64" fmla="*/ 88 w 297"/>
                <a:gd name="T65" fmla="*/ 347 h 471"/>
                <a:gd name="T66" fmla="*/ 205 w 297"/>
                <a:gd name="T67" fmla="*/ 347 h 471"/>
                <a:gd name="T68" fmla="*/ 215 w 297"/>
                <a:gd name="T69" fmla="*/ 341 h 471"/>
                <a:gd name="T70" fmla="*/ 256 w 297"/>
                <a:gd name="T71" fmla="*/ 279 h 471"/>
                <a:gd name="T72" fmla="*/ 265 w 297"/>
                <a:gd name="T73" fmla="*/ 276 h 471"/>
                <a:gd name="T74" fmla="*/ 275 w 297"/>
                <a:gd name="T75" fmla="*/ 268 h 471"/>
                <a:gd name="T76" fmla="*/ 279 w 297"/>
                <a:gd name="T77" fmla="*/ 254 h 471"/>
                <a:gd name="T78" fmla="*/ 279 w 297"/>
                <a:gd name="T79" fmla="*/ 36 h 471"/>
                <a:gd name="T80" fmla="*/ 273 w 297"/>
                <a:gd name="T81" fmla="*/ 24 h 471"/>
                <a:gd name="T82" fmla="*/ 260 w 297"/>
                <a:gd name="T83" fmla="*/ 18 h 471"/>
                <a:gd name="T84" fmla="*/ 41 w 297"/>
                <a:gd name="T85" fmla="*/ 18 h 471"/>
                <a:gd name="T86" fmla="*/ 28 w 297"/>
                <a:gd name="T87" fmla="*/ 22 h 471"/>
                <a:gd name="T88" fmla="*/ 20 w 297"/>
                <a:gd name="T89" fmla="*/ 32 h 471"/>
                <a:gd name="T90" fmla="*/ 18 w 297"/>
                <a:gd name="T91" fmla="*/ 25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7" h="471">
                  <a:moveTo>
                    <a:pt x="41" y="0"/>
                  </a:moveTo>
                  <a:lnTo>
                    <a:pt x="256" y="0"/>
                  </a:lnTo>
                  <a:lnTo>
                    <a:pt x="256" y="0"/>
                  </a:lnTo>
                  <a:lnTo>
                    <a:pt x="264" y="0"/>
                  </a:lnTo>
                  <a:lnTo>
                    <a:pt x="271" y="3"/>
                  </a:lnTo>
                  <a:lnTo>
                    <a:pt x="279" y="6"/>
                  </a:lnTo>
                  <a:lnTo>
                    <a:pt x="284" y="12"/>
                  </a:lnTo>
                  <a:lnTo>
                    <a:pt x="289" y="18"/>
                  </a:lnTo>
                  <a:lnTo>
                    <a:pt x="293" y="24"/>
                  </a:lnTo>
                  <a:lnTo>
                    <a:pt x="296" y="32"/>
                  </a:lnTo>
                  <a:lnTo>
                    <a:pt x="297" y="41"/>
                  </a:lnTo>
                  <a:lnTo>
                    <a:pt x="297" y="254"/>
                  </a:lnTo>
                  <a:lnTo>
                    <a:pt x="297" y="254"/>
                  </a:lnTo>
                  <a:lnTo>
                    <a:pt x="296" y="263"/>
                  </a:lnTo>
                  <a:lnTo>
                    <a:pt x="293" y="271"/>
                  </a:lnTo>
                  <a:lnTo>
                    <a:pt x="289" y="277"/>
                  </a:lnTo>
                  <a:lnTo>
                    <a:pt x="284" y="284"/>
                  </a:lnTo>
                  <a:lnTo>
                    <a:pt x="279" y="289"/>
                  </a:lnTo>
                  <a:lnTo>
                    <a:pt x="271" y="293"/>
                  </a:lnTo>
                  <a:lnTo>
                    <a:pt x="264" y="295"/>
                  </a:lnTo>
                  <a:lnTo>
                    <a:pt x="256" y="296"/>
                  </a:lnTo>
                  <a:lnTo>
                    <a:pt x="234" y="296"/>
                  </a:lnTo>
                  <a:lnTo>
                    <a:pt x="234" y="336"/>
                  </a:lnTo>
                  <a:lnTo>
                    <a:pt x="234" y="336"/>
                  </a:lnTo>
                  <a:lnTo>
                    <a:pt x="233" y="342"/>
                  </a:lnTo>
                  <a:lnTo>
                    <a:pt x="232" y="347"/>
                  </a:lnTo>
                  <a:lnTo>
                    <a:pt x="229" y="352"/>
                  </a:lnTo>
                  <a:lnTo>
                    <a:pt x="226" y="357"/>
                  </a:lnTo>
                  <a:lnTo>
                    <a:pt x="222" y="360"/>
                  </a:lnTo>
                  <a:lnTo>
                    <a:pt x="217" y="363"/>
                  </a:lnTo>
                  <a:lnTo>
                    <a:pt x="210" y="365"/>
                  </a:lnTo>
                  <a:lnTo>
                    <a:pt x="205" y="365"/>
                  </a:lnTo>
                  <a:lnTo>
                    <a:pt x="185" y="365"/>
                  </a:lnTo>
                  <a:lnTo>
                    <a:pt x="185" y="365"/>
                  </a:lnTo>
                  <a:lnTo>
                    <a:pt x="186" y="371"/>
                  </a:lnTo>
                  <a:lnTo>
                    <a:pt x="186" y="371"/>
                  </a:lnTo>
                  <a:lnTo>
                    <a:pt x="185" y="378"/>
                  </a:lnTo>
                  <a:lnTo>
                    <a:pt x="181" y="384"/>
                  </a:lnTo>
                  <a:lnTo>
                    <a:pt x="175" y="388"/>
                  </a:lnTo>
                  <a:lnTo>
                    <a:pt x="168" y="389"/>
                  </a:lnTo>
                  <a:lnTo>
                    <a:pt x="159" y="389"/>
                  </a:lnTo>
                  <a:lnTo>
                    <a:pt x="159" y="471"/>
                  </a:lnTo>
                  <a:lnTo>
                    <a:pt x="138" y="471"/>
                  </a:lnTo>
                  <a:lnTo>
                    <a:pt x="138" y="389"/>
                  </a:lnTo>
                  <a:lnTo>
                    <a:pt x="129" y="389"/>
                  </a:lnTo>
                  <a:lnTo>
                    <a:pt x="129" y="389"/>
                  </a:lnTo>
                  <a:lnTo>
                    <a:pt x="123" y="388"/>
                  </a:lnTo>
                  <a:lnTo>
                    <a:pt x="116" y="384"/>
                  </a:lnTo>
                  <a:lnTo>
                    <a:pt x="112" y="378"/>
                  </a:lnTo>
                  <a:lnTo>
                    <a:pt x="111" y="371"/>
                  </a:lnTo>
                  <a:lnTo>
                    <a:pt x="111" y="371"/>
                  </a:lnTo>
                  <a:lnTo>
                    <a:pt x="111" y="365"/>
                  </a:lnTo>
                  <a:lnTo>
                    <a:pt x="92" y="365"/>
                  </a:lnTo>
                  <a:lnTo>
                    <a:pt x="92" y="365"/>
                  </a:lnTo>
                  <a:lnTo>
                    <a:pt x="86" y="365"/>
                  </a:lnTo>
                  <a:lnTo>
                    <a:pt x="81" y="363"/>
                  </a:lnTo>
                  <a:lnTo>
                    <a:pt x="75" y="360"/>
                  </a:lnTo>
                  <a:lnTo>
                    <a:pt x="72" y="357"/>
                  </a:lnTo>
                  <a:lnTo>
                    <a:pt x="68" y="352"/>
                  </a:lnTo>
                  <a:lnTo>
                    <a:pt x="65" y="347"/>
                  </a:lnTo>
                  <a:lnTo>
                    <a:pt x="64" y="342"/>
                  </a:lnTo>
                  <a:lnTo>
                    <a:pt x="63" y="336"/>
                  </a:lnTo>
                  <a:lnTo>
                    <a:pt x="63" y="296"/>
                  </a:lnTo>
                  <a:lnTo>
                    <a:pt x="41" y="296"/>
                  </a:lnTo>
                  <a:lnTo>
                    <a:pt x="41" y="296"/>
                  </a:lnTo>
                  <a:lnTo>
                    <a:pt x="34" y="295"/>
                  </a:lnTo>
                  <a:lnTo>
                    <a:pt x="26" y="293"/>
                  </a:lnTo>
                  <a:lnTo>
                    <a:pt x="18" y="289"/>
                  </a:lnTo>
                  <a:lnTo>
                    <a:pt x="12" y="284"/>
                  </a:lnTo>
                  <a:lnTo>
                    <a:pt x="7" y="277"/>
                  </a:lnTo>
                  <a:lnTo>
                    <a:pt x="3" y="271"/>
                  </a:lnTo>
                  <a:lnTo>
                    <a:pt x="2" y="263"/>
                  </a:lnTo>
                  <a:lnTo>
                    <a:pt x="0" y="254"/>
                  </a:lnTo>
                  <a:lnTo>
                    <a:pt x="0" y="41"/>
                  </a:lnTo>
                  <a:lnTo>
                    <a:pt x="0" y="41"/>
                  </a:lnTo>
                  <a:lnTo>
                    <a:pt x="2" y="32"/>
                  </a:lnTo>
                  <a:lnTo>
                    <a:pt x="3" y="24"/>
                  </a:lnTo>
                  <a:lnTo>
                    <a:pt x="7" y="18"/>
                  </a:lnTo>
                  <a:lnTo>
                    <a:pt x="12" y="12"/>
                  </a:lnTo>
                  <a:lnTo>
                    <a:pt x="18" y="6"/>
                  </a:lnTo>
                  <a:lnTo>
                    <a:pt x="26" y="3"/>
                  </a:lnTo>
                  <a:lnTo>
                    <a:pt x="34" y="0"/>
                  </a:lnTo>
                  <a:lnTo>
                    <a:pt x="41" y="0"/>
                  </a:lnTo>
                  <a:close/>
                  <a:moveTo>
                    <a:pt x="18" y="254"/>
                  </a:moveTo>
                  <a:lnTo>
                    <a:pt x="18" y="254"/>
                  </a:lnTo>
                  <a:lnTo>
                    <a:pt x="18" y="260"/>
                  </a:lnTo>
                  <a:lnTo>
                    <a:pt x="20" y="265"/>
                  </a:lnTo>
                  <a:lnTo>
                    <a:pt x="22" y="268"/>
                  </a:lnTo>
                  <a:lnTo>
                    <a:pt x="25" y="271"/>
                  </a:lnTo>
                  <a:lnTo>
                    <a:pt x="28" y="275"/>
                  </a:lnTo>
                  <a:lnTo>
                    <a:pt x="32" y="276"/>
                  </a:lnTo>
                  <a:lnTo>
                    <a:pt x="36" y="277"/>
                  </a:lnTo>
                  <a:lnTo>
                    <a:pt x="41" y="279"/>
                  </a:lnTo>
                  <a:lnTo>
                    <a:pt x="81" y="279"/>
                  </a:lnTo>
                  <a:lnTo>
                    <a:pt x="81" y="336"/>
                  </a:lnTo>
                  <a:lnTo>
                    <a:pt x="81" y="336"/>
                  </a:lnTo>
                  <a:lnTo>
                    <a:pt x="82" y="341"/>
                  </a:lnTo>
                  <a:lnTo>
                    <a:pt x="84" y="345"/>
                  </a:lnTo>
                  <a:lnTo>
                    <a:pt x="88" y="347"/>
                  </a:lnTo>
                  <a:lnTo>
                    <a:pt x="92" y="347"/>
                  </a:lnTo>
                  <a:lnTo>
                    <a:pt x="205" y="347"/>
                  </a:lnTo>
                  <a:lnTo>
                    <a:pt x="205" y="347"/>
                  </a:lnTo>
                  <a:lnTo>
                    <a:pt x="209" y="347"/>
                  </a:lnTo>
                  <a:lnTo>
                    <a:pt x="213" y="345"/>
                  </a:lnTo>
                  <a:lnTo>
                    <a:pt x="215" y="341"/>
                  </a:lnTo>
                  <a:lnTo>
                    <a:pt x="217" y="336"/>
                  </a:lnTo>
                  <a:lnTo>
                    <a:pt x="217" y="279"/>
                  </a:lnTo>
                  <a:lnTo>
                    <a:pt x="256" y="279"/>
                  </a:lnTo>
                  <a:lnTo>
                    <a:pt x="256" y="279"/>
                  </a:lnTo>
                  <a:lnTo>
                    <a:pt x="260" y="277"/>
                  </a:lnTo>
                  <a:lnTo>
                    <a:pt x="265" y="276"/>
                  </a:lnTo>
                  <a:lnTo>
                    <a:pt x="269" y="275"/>
                  </a:lnTo>
                  <a:lnTo>
                    <a:pt x="273" y="271"/>
                  </a:lnTo>
                  <a:lnTo>
                    <a:pt x="275" y="268"/>
                  </a:lnTo>
                  <a:lnTo>
                    <a:pt x="276" y="265"/>
                  </a:lnTo>
                  <a:lnTo>
                    <a:pt x="279" y="260"/>
                  </a:lnTo>
                  <a:lnTo>
                    <a:pt x="279" y="254"/>
                  </a:lnTo>
                  <a:lnTo>
                    <a:pt x="279" y="41"/>
                  </a:lnTo>
                  <a:lnTo>
                    <a:pt x="279" y="41"/>
                  </a:lnTo>
                  <a:lnTo>
                    <a:pt x="279" y="36"/>
                  </a:lnTo>
                  <a:lnTo>
                    <a:pt x="276" y="32"/>
                  </a:lnTo>
                  <a:lnTo>
                    <a:pt x="275" y="28"/>
                  </a:lnTo>
                  <a:lnTo>
                    <a:pt x="273" y="24"/>
                  </a:lnTo>
                  <a:lnTo>
                    <a:pt x="269" y="22"/>
                  </a:lnTo>
                  <a:lnTo>
                    <a:pt x="265" y="19"/>
                  </a:lnTo>
                  <a:lnTo>
                    <a:pt x="260" y="18"/>
                  </a:lnTo>
                  <a:lnTo>
                    <a:pt x="256" y="18"/>
                  </a:lnTo>
                  <a:lnTo>
                    <a:pt x="41" y="18"/>
                  </a:lnTo>
                  <a:lnTo>
                    <a:pt x="41" y="18"/>
                  </a:lnTo>
                  <a:lnTo>
                    <a:pt x="36" y="18"/>
                  </a:lnTo>
                  <a:lnTo>
                    <a:pt x="32" y="19"/>
                  </a:lnTo>
                  <a:lnTo>
                    <a:pt x="28" y="22"/>
                  </a:lnTo>
                  <a:lnTo>
                    <a:pt x="25" y="24"/>
                  </a:lnTo>
                  <a:lnTo>
                    <a:pt x="22" y="28"/>
                  </a:lnTo>
                  <a:lnTo>
                    <a:pt x="20" y="32"/>
                  </a:lnTo>
                  <a:lnTo>
                    <a:pt x="18" y="36"/>
                  </a:lnTo>
                  <a:lnTo>
                    <a:pt x="18" y="41"/>
                  </a:lnTo>
                  <a:lnTo>
                    <a:pt x="18" y="2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sp>
          <p:nvSpPr>
            <p:cNvPr id="34" name="Freeform 3140">
              <a:extLst>
                <a:ext uri="{FF2B5EF4-FFF2-40B4-BE49-F238E27FC236}">
                  <a16:creationId xmlns:a16="http://schemas.microsoft.com/office/drawing/2014/main" id="{54A9AEBC-CA41-4652-B564-36DD74916B13}"/>
                </a:ext>
              </a:extLst>
            </p:cNvPr>
            <p:cNvSpPr>
              <a:spLocks/>
            </p:cNvSpPr>
            <p:nvPr/>
          </p:nvSpPr>
          <p:spPr bwMode="auto">
            <a:xfrm>
              <a:off x="11479015" y="2703091"/>
              <a:ext cx="234950" cy="373063"/>
            </a:xfrm>
            <a:custGeom>
              <a:avLst/>
              <a:gdLst>
                <a:gd name="T0" fmla="*/ 256 w 297"/>
                <a:gd name="T1" fmla="*/ 0 h 471"/>
                <a:gd name="T2" fmla="*/ 264 w 297"/>
                <a:gd name="T3" fmla="*/ 0 h 471"/>
                <a:gd name="T4" fmla="*/ 279 w 297"/>
                <a:gd name="T5" fmla="*/ 6 h 471"/>
                <a:gd name="T6" fmla="*/ 289 w 297"/>
                <a:gd name="T7" fmla="*/ 18 h 471"/>
                <a:gd name="T8" fmla="*/ 296 w 297"/>
                <a:gd name="T9" fmla="*/ 32 h 471"/>
                <a:gd name="T10" fmla="*/ 297 w 297"/>
                <a:gd name="T11" fmla="*/ 254 h 471"/>
                <a:gd name="T12" fmla="*/ 296 w 297"/>
                <a:gd name="T13" fmla="*/ 263 h 471"/>
                <a:gd name="T14" fmla="*/ 289 w 297"/>
                <a:gd name="T15" fmla="*/ 277 h 471"/>
                <a:gd name="T16" fmla="*/ 279 w 297"/>
                <a:gd name="T17" fmla="*/ 289 h 471"/>
                <a:gd name="T18" fmla="*/ 264 w 297"/>
                <a:gd name="T19" fmla="*/ 295 h 471"/>
                <a:gd name="T20" fmla="*/ 234 w 297"/>
                <a:gd name="T21" fmla="*/ 296 h 471"/>
                <a:gd name="T22" fmla="*/ 234 w 297"/>
                <a:gd name="T23" fmla="*/ 336 h 471"/>
                <a:gd name="T24" fmla="*/ 232 w 297"/>
                <a:gd name="T25" fmla="*/ 347 h 471"/>
                <a:gd name="T26" fmla="*/ 226 w 297"/>
                <a:gd name="T27" fmla="*/ 357 h 471"/>
                <a:gd name="T28" fmla="*/ 217 w 297"/>
                <a:gd name="T29" fmla="*/ 363 h 471"/>
                <a:gd name="T30" fmla="*/ 205 w 297"/>
                <a:gd name="T31" fmla="*/ 365 h 471"/>
                <a:gd name="T32" fmla="*/ 185 w 297"/>
                <a:gd name="T33" fmla="*/ 365 h 471"/>
                <a:gd name="T34" fmla="*/ 186 w 297"/>
                <a:gd name="T35" fmla="*/ 371 h 471"/>
                <a:gd name="T36" fmla="*/ 181 w 297"/>
                <a:gd name="T37" fmla="*/ 384 h 471"/>
                <a:gd name="T38" fmla="*/ 168 w 297"/>
                <a:gd name="T39" fmla="*/ 389 h 471"/>
                <a:gd name="T40" fmla="*/ 159 w 297"/>
                <a:gd name="T41" fmla="*/ 471 h 471"/>
                <a:gd name="T42" fmla="*/ 138 w 297"/>
                <a:gd name="T43" fmla="*/ 389 h 471"/>
                <a:gd name="T44" fmla="*/ 129 w 297"/>
                <a:gd name="T45" fmla="*/ 389 h 471"/>
                <a:gd name="T46" fmla="*/ 116 w 297"/>
                <a:gd name="T47" fmla="*/ 384 h 471"/>
                <a:gd name="T48" fmla="*/ 111 w 297"/>
                <a:gd name="T49" fmla="*/ 371 h 471"/>
                <a:gd name="T50" fmla="*/ 111 w 297"/>
                <a:gd name="T51" fmla="*/ 365 h 471"/>
                <a:gd name="T52" fmla="*/ 92 w 297"/>
                <a:gd name="T53" fmla="*/ 365 h 471"/>
                <a:gd name="T54" fmla="*/ 81 w 297"/>
                <a:gd name="T55" fmla="*/ 363 h 471"/>
                <a:gd name="T56" fmla="*/ 72 w 297"/>
                <a:gd name="T57" fmla="*/ 357 h 471"/>
                <a:gd name="T58" fmla="*/ 65 w 297"/>
                <a:gd name="T59" fmla="*/ 347 h 471"/>
                <a:gd name="T60" fmla="*/ 63 w 297"/>
                <a:gd name="T61" fmla="*/ 336 h 471"/>
                <a:gd name="T62" fmla="*/ 41 w 297"/>
                <a:gd name="T63" fmla="*/ 296 h 471"/>
                <a:gd name="T64" fmla="*/ 34 w 297"/>
                <a:gd name="T65" fmla="*/ 295 h 471"/>
                <a:gd name="T66" fmla="*/ 18 w 297"/>
                <a:gd name="T67" fmla="*/ 289 h 471"/>
                <a:gd name="T68" fmla="*/ 7 w 297"/>
                <a:gd name="T69" fmla="*/ 277 h 471"/>
                <a:gd name="T70" fmla="*/ 2 w 297"/>
                <a:gd name="T71" fmla="*/ 263 h 471"/>
                <a:gd name="T72" fmla="*/ 0 w 297"/>
                <a:gd name="T73" fmla="*/ 41 h 471"/>
                <a:gd name="T74" fmla="*/ 2 w 297"/>
                <a:gd name="T75" fmla="*/ 32 h 471"/>
                <a:gd name="T76" fmla="*/ 7 w 297"/>
                <a:gd name="T77" fmla="*/ 18 h 471"/>
                <a:gd name="T78" fmla="*/ 18 w 297"/>
                <a:gd name="T79" fmla="*/ 6 h 471"/>
                <a:gd name="T80" fmla="*/ 34 w 297"/>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 h="471">
                  <a:moveTo>
                    <a:pt x="41" y="0"/>
                  </a:moveTo>
                  <a:lnTo>
                    <a:pt x="256" y="0"/>
                  </a:lnTo>
                  <a:lnTo>
                    <a:pt x="256" y="0"/>
                  </a:lnTo>
                  <a:lnTo>
                    <a:pt x="264" y="0"/>
                  </a:lnTo>
                  <a:lnTo>
                    <a:pt x="271" y="3"/>
                  </a:lnTo>
                  <a:lnTo>
                    <a:pt x="279" y="6"/>
                  </a:lnTo>
                  <a:lnTo>
                    <a:pt x="284" y="12"/>
                  </a:lnTo>
                  <a:lnTo>
                    <a:pt x="289" y="18"/>
                  </a:lnTo>
                  <a:lnTo>
                    <a:pt x="293" y="24"/>
                  </a:lnTo>
                  <a:lnTo>
                    <a:pt x="296" y="32"/>
                  </a:lnTo>
                  <a:lnTo>
                    <a:pt x="297" y="41"/>
                  </a:lnTo>
                  <a:lnTo>
                    <a:pt x="297" y="254"/>
                  </a:lnTo>
                  <a:lnTo>
                    <a:pt x="297" y="254"/>
                  </a:lnTo>
                  <a:lnTo>
                    <a:pt x="296" y="263"/>
                  </a:lnTo>
                  <a:lnTo>
                    <a:pt x="293" y="271"/>
                  </a:lnTo>
                  <a:lnTo>
                    <a:pt x="289" y="277"/>
                  </a:lnTo>
                  <a:lnTo>
                    <a:pt x="284" y="284"/>
                  </a:lnTo>
                  <a:lnTo>
                    <a:pt x="279" y="289"/>
                  </a:lnTo>
                  <a:lnTo>
                    <a:pt x="271" y="293"/>
                  </a:lnTo>
                  <a:lnTo>
                    <a:pt x="264" y="295"/>
                  </a:lnTo>
                  <a:lnTo>
                    <a:pt x="256" y="296"/>
                  </a:lnTo>
                  <a:lnTo>
                    <a:pt x="234" y="296"/>
                  </a:lnTo>
                  <a:lnTo>
                    <a:pt x="234" y="336"/>
                  </a:lnTo>
                  <a:lnTo>
                    <a:pt x="234" y="336"/>
                  </a:lnTo>
                  <a:lnTo>
                    <a:pt x="233" y="342"/>
                  </a:lnTo>
                  <a:lnTo>
                    <a:pt x="232" y="347"/>
                  </a:lnTo>
                  <a:lnTo>
                    <a:pt x="229" y="352"/>
                  </a:lnTo>
                  <a:lnTo>
                    <a:pt x="226" y="357"/>
                  </a:lnTo>
                  <a:lnTo>
                    <a:pt x="222" y="360"/>
                  </a:lnTo>
                  <a:lnTo>
                    <a:pt x="217" y="363"/>
                  </a:lnTo>
                  <a:lnTo>
                    <a:pt x="210" y="365"/>
                  </a:lnTo>
                  <a:lnTo>
                    <a:pt x="205" y="365"/>
                  </a:lnTo>
                  <a:lnTo>
                    <a:pt x="185" y="365"/>
                  </a:lnTo>
                  <a:lnTo>
                    <a:pt x="185" y="365"/>
                  </a:lnTo>
                  <a:lnTo>
                    <a:pt x="186" y="371"/>
                  </a:lnTo>
                  <a:lnTo>
                    <a:pt x="186" y="371"/>
                  </a:lnTo>
                  <a:lnTo>
                    <a:pt x="185" y="378"/>
                  </a:lnTo>
                  <a:lnTo>
                    <a:pt x="181" y="384"/>
                  </a:lnTo>
                  <a:lnTo>
                    <a:pt x="175" y="388"/>
                  </a:lnTo>
                  <a:lnTo>
                    <a:pt x="168" y="389"/>
                  </a:lnTo>
                  <a:lnTo>
                    <a:pt x="159" y="389"/>
                  </a:lnTo>
                  <a:lnTo>
                    <a:pt x="159" y="471"/>
                  </a:lnTo>
                  <a:lnTo>
                    <a:pt x="138" y="471"/>
                  </a:lnTo>
                  <a:lnTo>
                    <a:pt x="138" y="389"/>
                  </a:lnTo>
                  <a:lnTo>
                    <a:pt x="129" y="389"/>
                  </a:lnTo>
                  <a:lnTo>
                    <a:pt x="129" y="389"/>
                  </a:lnTo>
                  <a:lnTo>
                    <a:pt x="123" y="388"/>
                  </a:lnTo>
                  <a:lnTo>
                    <a:pt x="116" y="384"/>
                  </a:lnTo>
                  <a:lnTo>
                    <a:pt x="112" y="378"/>
                  </a:lnTo>
                  <a:lnTo>
                    <a:pt x="111" y="371"/>
                  </a:lnTo>
                  <a:lnTo>
                    <a:pt x="111" y="371"/>
                  </a:lnTo>
                  <a:lnTo>
                    <a:pt x="111" y="365"/>
                  </a:lnTo>
                  <a:lnTo>
                    <a:pt x="92" y="365"/>
                  </a:lnTo>
                  <a:lnTo>
                    <a:pt x="92" y="365"/>
                  </a:lnTo>
                  <a:lnTo>
                    <a:pt x="86" y="365"/>
                  </a:lnTo>
                  <a:lnTo>
                    <a:pt x="81" y="363"/>
                  </a:lnTo>
                  <a:lnTo>
                    <a:pt x="75" y="360"/>
                  </a:lnTo>
                  <a:lnTo>
                    <a:pt x="72" y="357"/>
                  </a:lnTo>
                  <a:lnTo>
                    <a:pt x="68" y="352"/>
                  </a:lnTo>
                  <a:lnTo>
                    <a:pt x="65" y="347"/>
                  </a:lnTo>
                  <a:lnTo>
                    <a:pt x="64" y="342"/>
                  </a:lnTo>
                  <a:lnTo>
                    <a:pt x="63" y="336"/>
                  </a:lnTo>
                  <a:lnTo>
                    <a:pt x="63" y="296"/>
                  </a:lnTo>
                  <a:lnTo>
                    <a:pt x="41" y="296"/>
                  </a:lnTo>
                  <a:lnTo>
                    <a:pt x="41" y="296"/>
                  </a:lnTo>
                  <a:lnTo>
                    <a:pt x="34" y="295"/>
                  </a:lnTo>
                  <a:lnTo>
                    <a:pt x="26" y="293"/>
                  </a:lnTo>
                  <a:lnTo>
                    <a:pt x="18" y="289"/>
                  </a:lnTo>
                  <a:lnTo>
                    <a:pt x="12" y="284"/>
                  </a:lnTo>
                  <a:lnTo>
                    <a:pt x="7" y="277"/>
                  </a:lnTo>
                  <a:lnTo>
                    <a:pt x="3" y="271"/>
                  </a:lnTo>
                  <a:lnTo>
                    <a:pt x="2" y="263"/>
                  </a:lnTo>
                  <a:lnTo>
                    <a:pt x="0" y="254"/>
                  </a:lnTo>
                  <a:lnTo>
                    <a:pt x="0" y="41"/>
                  </a:lnTo>
                  <a:lnTo>
                    <a:pt x="0" y="41"/>
                  </a:lnTo>
                  <a:lnTo>
                    <a:pt x="2" y="32"/>
                  </a:lnTo>
                  <a:lnTo>
                    <a:pt x="3" y="24"/>
                  </a:lnTo>
                  <a:lnTo>
                    <a:pt x="7" y="18"/>
                  </a:lnTo>
                  <a:lnTo>
                    <a:pt x="12" y="12"/>
                  </a:lnTo>
                  <a:lnTo>
                    <a:pt x="18" y="6"/>
                  </a:lnTo>
                  <a:lnTo>
                    <a:pt x="26" y="3"/>
                  </a:lnTo>
                  <a:lnTo>
                    <a:pt x="34"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sp>
          <p:nvSpPr>
            <p:cNvPr id="35" name="Freeform 3141">
              <a:extLst>
                <a:ext uri="{FF2B5EF4-FFF2-40B4-BE49-F238E27FC236}">
                  <a16:creationId xmlns:a16="http://schemas.microsoft.com/office/drawing/2014/main" id="{2729B8DA-E328-43D4-A052-DAE16A36BF4A}"/>
                </a:ext>
              </a:extLst>
            </p:cNvPr>
            <p:cNvSpPr>
              <a:spLocks/>
            </p:cNvSpPr>
            <p:nvPr/>
          </p:nvSpPr>
          <p:spPr bwMode="auto">
            <a:xfrm>
              <a:off x="11493302" y="2715791"/>
              <a:ext cx="206375" cy="261938"/>
            </a:xfrm>
            <a:custGeom>
              <a:avLst/>
              <a:gdLst>
                <a:gd name="T0" fmla="*/ 0 w 261"/>
                <a:gd name="T1" fmla="*/ 236 h 329"/>
                <a:gd name="T2" fmla="*/ 0 w 261"/>
                <a:gd name="T3" fmla="*/ 236 h 329"/>
                <a:gd name="T4" fmla="*/ 0 w 261"/>
                <a:gd name="T5" fmla="*/ 242 h 329"/>
                <a:gd name="T6" fmla="*/ 2 w 261"/>
                <a:gd name="T7" fmla="*/ 247 h 329"/>
                <a:gd name="T8" fmla="*/ 4 w 261"/>
                <a:gd name="T9" fmla="*/ 250 h 329"/>
                <a:gd name="T10" fmla="*/ 7 w 261"/>
                <a:gd name="T11" fmla="*/ 253 h 329"/>
                <a:gd name="T12" fmla="*/ 10 w 261"/>
                <a:gd name="T13" fmla="*/ 257 h 329"/>
                <a:gd name="T14" fmla="*/ 14 w 261"/>
                <a:gd name="T15" fmla="*/ 258 h 329"/>
                <a:gd name="T16" fmla="*/ 18 w 261"/>
                <a:gd name="T17" fmla="*/ 259 h 329"/>
                <a:gd name="T18" fmla="*/ 23 w 261"/>
                <a:gd name="T19" fmla="*/ 261 h 329"/>
                <a:gd name="T20" fmla="*/ 63 w 261"/>
                <a:gd name="T21" fmla="*/ 261 h 329"/>
                <a:gd name="T22" fmla="*/ 63 w 261"/>
                <a:gd name="T23" fmla="*/ 318 h 329"/>
                <a:gd name="T24" fmla="*/ 63 w 261"/>
                <a:gd name="T25" fmla="*/ 318 h 329"/>
                <a:gd name="T26" fmla="*/ 64 w 261"/>
                <a:gd name="T27" fmla="*/ 323 h 329"/>
                <a:gd name="T28" fmla="*/ 66 w 261"/>
                <a:gd name="T29" fmla="*/ 327 h 329"/>
                <a:gd name="T30" fmla="*/ 70 w 261"/>
                <a:gd name="T31" fmla="*/ 329 h 329"/>
                <a:gd name="T32" fmla="*/ 74 w 261"/>
                <a:gd name="T33" fmla="*/ 329 h 329"/>
                <a:gd name="T34" fmla="*/ 187 w 261"/>
                <a:gd name="T35" fmla="*/ 329 h 329"/>
                <a:gd name="T36" fmla="*/ 187 w 261"/>
                <a:gd name="T37" fmla="*/ 329 h 329"/>
                <a:gd name="T38" fmla="*/ 191 w 261"/>
                <a:gd name="T39" fmla="*/ 329 h 329"/>
                <a:gd name="T40" fmla="*/ 195 w 261"/>
                <a:gd name="T41" fmla="*/ 327 h 329"/>
                <a:gd name="T42" fmla="*/ 197 w 261"/>
                <a:gd name="T43" fmla="*/ 323 h 329"/>
                <a:gd name="T44" fmla="*/ 199 w 261"/>
                <a:gd name="T45" fmla="*/ 318 h 329"/>
                <a:gd name="T46" fmla="*/ 199 w 261"/>
                <a:gd name="T47" fmla="*/ 261 h 329"/>
                <a:gd name="T48" fmla="*/ 238 w 261"/>
                <a:gd name="T49" fmla="*/ 261 h 329"/>
                <a:gd name="T50" fmla="*/ 238 w 261"/>
                <a:gd name="T51" fmla="*/ 261 h 329"/>
                <a:gd name="T52" fmla="*/ 242 w 261"/>
                <a:gd name="T53" fmla="*/ 259 h 329"/>
                <a:gd name="T54" fmla="*/ 247 w 261"/>
                <a:gd name="T55" fmla="*/ 258 h 329"/>
                <a:gd name="T56" fmla="*/ 251 w 261"/>
                <a:gd name="T57" fmla="*/ 257 h 329"/>
                <a:gd name="T58" fmla="*/ 255 w 261"/>
                <a:gd name="T59" fmla="*/ 253 h 329"/>
                <a:gd name="T60" fmla="*/ 257 w 261"/>
                <a:gd name="T61" fmla="*/ 250 h 329"/>
                <a:gd name="T62" fmla="*/ 258 w 261"/>
                <a:gd name="T63" fmla="*/ 247 h 329"/>
                <a:gd name="T64" fmla="*/ 261 w 261"/>
                <a:gd name="T65" fmla="*/ 242 h 329"/>
                <a:gd name="T66" fmla="*/ 261 w 261"/>
                <a:gd name="T67" fmla="*/ 236 h 329"/>
                <a:gd name="T68" fmla="*/ 261 w 261"/>
                <a:gd name="T69" fmla="*/ 23 h 329"/>
                <a:gd name="T70" fmla="*/ 261 w 261"/>
                <a:gd name="T71" fmla="*/ 23 h 329"/>
                <a:gd name="T72" fmla="*/ 261 w 261"/>
                <a:gd name="T73" fmla="*/ 18 h 329"/>
                <a:gd name="T74" fmla="*/ 258 w 261"/>
                <a:gd name="T75" fmla="*/ 14 h 329"/>
                <a:gd name="T76" fmla="*/ 257 w 261"/>
                <a:gd name="T77" fmla="*/ 10 h 329"/>
                <a:gd name="T78" fmla="*/ 255 w 261"/>
                <a:gd name="T79" fmla="*/ 6 h 329"/>
                <a:gd name="T80" fmla="*/ 251 w 261"/>
                <a:gd name="T81" fmla="*/ 4 h 329"/>
                <a:gd name="T82" fmla="*/ 247 w 261"/>
                <a:gd name="T83" fmla="*/ 1 h 329"/>
                <a:gd name="T84" fmla="*/ 242 w 261"/>
                <a:gd name="T85" fmla="*/ 0 h 329"/>
                <a:gd name="T86" fmla="*/ 238 w 261"/>
                <a:gd name="T87" fmla="*/ 0 h 329"/>
                <a:gd name="T88" fmla="*/ 23 w 261"/>
                <a:gd name="T89" fmla="*/ 0 h 329"/>
                <a:gd name="T90" fmla="*/ 23 w 261"/>
                <a:gd name="T91" fmla="*/ 0 h 329"/>
                <a:gd name="T92" fmla="*/ 18 w 261"/>
                <a:gd name="T93" fmla="*/ 0 h 329"/>
                <a:gd name="T94" fmla="*/ 14 w 261"/>
                <a:gd name="T95" fmla="*/ 1 h 329"/>
                <a:gd name="T96" fmla="*/ 10 w 261"/>
                <a:gd name="T97" fmla="*/ 4 h 329"/>
                <a:gd name="T98" fmla="*/ 7 w 261"/>
                <a:gd name="T99" fmla="*/ 6 h 329"/>
                <a:gd name="T100" fmla="*/ 4 w 261"/>
                <a:gd name="T101" fmla="*/ 10 h 329"/>
                <a:gd name="T102" fmla="*/ 2 w 261"/>
                <a:gd name="T103" fmla="*/ 14 h 329"/>
                <a:gd name="T104" fmla="*/ 0 w 261"/>
                <a:gd name="T105" fmla="*/ 18 h 329"/>
                <a:gd name="T106" fmla="*/ 0 w 261"/>
                <a:gd name="T107" fmla="*/ 23 h 329"/>
                <a:gd name="T108" fmla="*/ 0 w 261"/>
                <a:gd name="T109" fmla="*/ 23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329">
                  <a:moveTo>
                    <a:pt x="0" y="236"/>
                  </a:moveTo>
                  <a:lnTo>
                    <a:pt x="0" y="236"/>
                  </a:lnTo>
                  <a:lnTo>
                    <a:pt x="0" y="242"/>
                  </a:lnTo>
                  <a:lnTo>
                    <a:pt x="2" y="247"/>
                  </a:lnTo>
                  <a:lnTo>
                    <a:pt x="4" y="250"/>
                  </a:lnTo>
                  <a:lnTo>
                    <a:pt x="7" y="253"/>
                  </a:lnTo>
                  <a:lnTo>
                    <a:pt x="10" y="257"/>
                  </a:lnTo>
                  <a:lnTo>
                    <a:pt x="14" y="258"/>
                  </a:lnTo>
                  <a:lnTo>
                    <a:pt x="18" y="259"/>
                  </a:lnTo>
                  <a:lnTo>
                    <a:pt x="23" y="261"/>
                  </a:lnTo>
                  <a:lnTo>
                    <a:pt x="63" y="261"/>
                  </a:lnTo>
                  <a:lnTo>
                    <a:pt x="63" y="318"/>
                  </a:lnTo>
                  <a:lnTo>
                    <a:pt x="63" y="318"/>
                  </a:lnTo>
                  <a:lnTo>
                    <a:pt x="64" y="323"/>
                  </a:lnTo>
                  <a:lnTo>
                    <a:pt x="66" y="327"/>
                  </a:lnTo>
                  <a:lnTo>
                    <a:pt x="70" y="329"/>
                  </a:lnTo>
                  <a:lnTo>
                    <a:pt x="74" y="329"/>
                  </a:lnTo>
                  <a:lnTo>
                    <a:pt x="187" y="329"/>
                  </a:lnTo>
                  <a:lnTo>
                    <a:pt x="187" y="329"/>
                  </a:lnTo>
                  <a:lnTo>
                    <a:pt x="191" y="329"/>
                  </a:lnTo>
                  <a:lnTo>
                    <a:pt x="195" y="327"/>
                  </a:lnTo>
                  <a:lnTo>
                    <a:pt x="197" y="323"/>
                  </a:lnTo>
                  <a:lnTo>
                    <a:pt x="199" y="318"/>
                  </a:lnTo>
                  <a:lnTo>
                    <a:pt x="199" y="261"/>
                  </a:lnTo>
                  <a:lnTo>
                    <a:pt x="238" y="261"/>
                  </a:lnTo>
                  <a:lnTo>
                    <a:pt x="238" y="261"/>
                  </a:lnTo>
                  <a:lnTo>
                    <a:pt x="242" y="259"/>
                  </a:lnTo>
                  <a:lnTo>
                    <a:pt x="247" y="258"/>
                  </a:lnTo>
                  <a:lnTo>
                    <a:pt x="251" y="257"/>
                  </a:lnTo>
                  <a:lnTo>
                    <a:pt x="255" y="253"/>
                  </a:lnTo>
                  <a:lnTo>
                    <a:pt x="257" y="250"/>
                  </a:lnTo>
                  <a:lnTo>
                    <a:pt x="258" y="247"/>
                  </a:lnTo>
                  <a:lnTo>
                    <a:pt x="261" y="242"/>
                  </a:lnTo>
                  <a:lnTo>
                    <a:pt x="261" y="236"/>
                  </a:lnTo>
                  <a:lnTo>
                    <a:pt x="261" y="23"/>
                  </a:lnTo>
                  <a:lnTo>
                    <a:pt x="261" y="23"/>
                  </a:lnTo>
                  <a:lnTo>
                    <a:pt x="261" y="18"/>
                  </a:lnTo>
                  <a:lnTo>
                    <a:pt x="258" y="14"/>
                  </a:lnTo>
                  <a:lnTo>
                    <a:pt x="257" y="10"/>
                  </a:lnTo>
                  <a:lnTo>
                    <a:pt x="255" y="6"/>
                  </a:lnTo>
                  <a:lnTo>
                    <a:pt x="251" y="4"/>
                  </a:lnTo>
                  <a:lnTo>
                    <a:pt x="247" y="1"/>
                  </a:lnTo>
                  <a:lnTo>
                    <a:pt x="242" y="0"/>
                  </a:lnTo>
                  <a:lnTo>
                    <a:pt x="238" y="0"/>
                  </a:lnTo>
                  <a:lnTo>
                    <a:pt x="23" y="0"/>
                  </a:lnTo>
                  <a:lnTo>
                    <a:pt x="23" y="0"/>
                  </a:lnTo>
                  <a:lnTo>
                    <a:pt x="18" y="0"/>
                  </a:lnTo>
                  <a:lnTo>
                    <a:pt x="14" y="1"/>
                  </a:lnTo>
                  <a:lnTo>
                    <a:pt x="10" y="4"/>
                  </a:lnTo>
                  <a:lnTo>
                    <a:pt x="7" y="6"/>
                  </a:lnTo>
                  <a:lnTo>
                    <a:pt x="4" y="10"/>
                  </a:lnTo>
                  <a:lnTo>
                    <a:pt x="2" y="14"/>
                  </a:lnTo>
                  <a:lnTo>
                    <a:pt x="0" y="18"/>
                  </a:lnTo>
                  <a:lnTo>
                    <a:pt x="0" y="23"/>
                  </a:lnTo>
                  <a:lnTo>
                    <a:pt x="0" y="2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sp>
          <p:nvSpPr>
            <p:cNvPr id="36" name="Freeform 3142">
              <a:extLst>
                <a:ext uri="{FF2B5EF4-FFF2-40B4-BE49-F238E27FC236}">
                  <a16:creationId xmlns:a16="http://schemas.microsoft.com/office/drawing/2014/main" id="{1701DD40-A7DB-4CC3-A8B6-121DC694B32F}"/>
                </a:ext>
              </a:extLst>
            </p:cNvPr>
            <p:cNvSpPr>
              <a:spLocks/>
            </p:cNvSpPr>
            <p:nvPr/>
          </p:nvSpPr>
          <p:spPr bwMode="auto">
            <a:xfrm>
              <a:off x="11504415" y="2807866"/>
              <a:ext cx="182563" cy="158750"/>
            </a:xfrm>
            <a:custGeom>
              <a:avLst/>
              <a:gdLst>
                <a:gd name="T0" fmla="*/ 8 w 228"/>
                <a:gd name="T1" fmla="*/ 0 h 200"/>
                <a:gd name="T2" fmla="*/ 221 w 228"/>
                <a:gd name="T3" fmla="*/ 0 h 200"/>
                <a:gd name="T4" fmla="*/ 221 w 228"/>
                <a:gd name="T5" fmla="*/ 0 h 200"/>
                <a:gd name="T6" fmla="*/ 223 w 228"/>
                <a:gd name="T7" fmla="*/ 2 h 200"/>
                <a:gd name="T8" fmla="*/ 226 w 228"/>
                <a:gd name="T9" fmla="*/ 3 h 200"/>
                <a:gd name="T10" fmla="*/ 228 w 228"/>
                <a:gd name="T11" fmla="*/ 5 h 200"/>
                <a:gd name="T12" fmla="*/ 228 w 228"/>
                <a:gd name="T13" fmla="*/ 9 h 200"/>
                <a:gd name="T14" fmla="*/ 228 w 228"/>
                <a:gd name="T15" fmla="*/ 122 h 200"/>
                <a:gd name="T16" fmla="*/ 228 w 228"/>
                <a:gd name="T17" fmla="*/ 122 h 200"/>
                <a:gd name="T18" fmla="*/ 228 w 228"/>
                <a:gd name="T19" fmla="*/ 126 h 200"/>
                <a:gd name="T20" fmla="*/ 227 w 228"/>
                <a:gd name="T21" fmla="*/ 128 h 200"/>
                <a:gd name="T22" fmla="*/ 225 w 228"/>
                <a:gd name="T23" fmla="*/ 130 h 200"/>
                <a:gd name="T24" fmla="*/ 222 w 228"/>
                <a:gd name="T25" fmla="*/ 130 h 200"/>
                <a:gd name="T26" fmla="*/ 166 w 228"/>
                <a:gd name="T27" fmla="*/ 130 h 200"/>
                <a:gd name="T28" fmla="*/ 166 w 228"/>
                <a:gd name="T29" fmla="*/ 200 h 200"/>
                <a:gd name="T30" fmla="*/ 63 w 228"/>
                <a:gd name="T31" fmla="*/ 200 h 200"/>
                <a:gd name="T32" fmla="*/ 63 w 228"/>
                <a:gd name="T33" fmla="*/ 130 h 200"/>
                <a:gd name="T34" fmla="*/ 7 w 228"/>
                <a:gd name="T35" fmla="*/ 130 h 200"/>
                <a:gd name="T36" fmla="*/ 7 w 228"/>
                <a:gd name="T37" fmla="*/ 130 h 200"/>
                <a:gd name="T38" fmla="*/ 5 w 228"/>
                <a:gd name="T39" fmla="*/ 130 h 200"/>
                <a:gd name="T40" fmla="*/ 2 w 228"/>
                <a:gd name="T41" fmla="*/ 128 h 200"/>
                <a:gd name="T42" fmla="*/ 1 w 228"/>
                <a:gd name="T43" fmla="*/ 126 h 200"/>
                <a:gd name="T44" fmla="*/ 0 w 228"/>
                <a:gd name="T45" fmla="*/ 122 h 200"/>
                <a:gd name="T46" fmla="*/ 0 w 228"/>
                <a:gd name="T47" fmla="*/ 9 h 200"/>
                <a:gd name="T48" fmla="*/ 0 w 228"/>
                <a:gd name="T49" fmla="*/ 9 h 200"/>
                <a:gd name="T50" fmla="*/ 1 w 228"/>
                <a:gd name="T51" fmla="*/ 5 h 200"/>
                <a:gd name="T52" fmla="*/ 2 w 228"/>
                <a:gd name="T53" fmla="*/ 3 h 200"/>
                <a:gd name="T54" fmla="*/ 6 w 228"/>
                <a:gd name="T55" fmla="*/ 2 h 200"/>
                <a:gd name="T56" fmla="*/ 8 w 228"/>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 h="200">
                  <a:moveTo>
                    <a:pt x="8" y="0"/>
                  </a:moveTo>
                  <a:lnTo>
                    <a:pt x="221" y="0"/>
                  </a:lnTo>
                  <a:lnTo>
                    <a:pt x="221" y="0"/>
                  </a:lnTo>
                  <a:lnTo>
                    <a:pt x="223" y="2"/>
                  </a:lnTo>
                  <a:lnTo>
                    <a:pt x="226" y="3"/>
                  </a:lnTo>
                  <a:lnTo>
                    <a:pt x="228" y="5"/>
                  </a:lnTo>
                  <a:lnTo>
                    <a:pt x="228" y="9"/>
                  </a:lnTo>
                  <a:lnTo>
                    <a:pt x="228" y="122"/>
                  </a:lnTo>
                  <a:lnTo>
                    <a:pt x="228" y="122"/>
                  </a:lnTo>
                  <a:lnTo>
                    <a:pt x="228" y="126"/>
                  </a:lnTo>
                  <a:lnTo>
                    <a:pt x="227" y="128"/>
                  </a:lnTo>
                  <a:lnTo>
                    <a:pt x="225" y="130"/>
                  </a:lnTo>
                  <a:lnTo>
                    <a:pt x="222" y="130"/>
                  </a:lnTo>
                  <a:lnTo>
                    <a:pt x="166" y="130"/>
                  </a:lnTo>
                  <a:lnTo>
                    <a:pt x="166" y="200"/>
                  </a:lnTo>
                  <a:lnTo>
                    <a:pt x="63" y="200"/>
                  </a:lnTo>
                  <a:lnTo>
                    <a:pt x="63" y="130"/>
                  </a:lnTo>
                  <a:lnTo>
                    <a:pt x="7" y="130"/>
                  </a:lnTo>
                  <a:lnTo>
                    <a:pt x="7" y="130"/>
                  </a:lnTo>
                  <a:lnTo>
                    <a:pt x="5" y="130"/>
                  </a:lnTo>
                  <a:lnTo>
                    <a:pt x="2" y="128"/>
                  </a:lnTo>
                  <a:lnTo>
                    <a:pt x="1" y="126"/>
                  </a:lnTo>
                  <a:lnTo>
                    <a:pt x="0" y="122"/>
                  </a:lnTo>
                  <a:lnTo>
                    <a:pt x="0" y="9"/>
                  </a:lnTo>
                  <a:lnTo>
                    <a:pt x="0" y="9"/>
                  </a:lnTo>
                  <a:lnTo>
                    <a:pt x="1" y="5"/>
                  </a:lnTo>
                  <a:lnTo>
                    <a:pt x="2" y="3"/>
                  </a:lnTo>
                  <a:lnTo>
                    <a:pt x="6"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sp>
          <p:nvSpPr>
            <p:cNvPr id="37" name="Freeform 3143">
              <a:extLst>
                <a:ext uri="{FF2B5EF4-FFF2-40B4-BE49-F238E27FC236}">
                  <a16:creationId xmlns:a16="http://schemas.microsoft.com/office/drawing/2014/main" id="{1360B544-7F47-4A7D-96B4-F3B0D67B9ABD}"/>
                </a:ext>
              </a:extLst>
            </p:cNvPr>
            <p:cNvSpPr>
              <a:spLocks/>
            </p:cNvSpPr>
            <p:nvPr/>
          </p:nvSpPr>
          <p:spPr bwMode="auto">
            <a:xfrm>
              <a:off x="11504415" y="2807866"/>
              <a:ext cx="182563" cy="158750"/>
            </a:xfrm>
            <a:custGeom>
              <a:avLst/>
              <a:gdLst>
                <a:gd name="T0" fmla="*/ 8 w 228"/>
                <a:gd name="T1" fmla="*/ 0 h 200"/>
                <a:gd name="T2" fmla="*/ 221 w 228"/>
                <a:gd name="T3" fmla="*/ 0 h 200"/>
                <a:gd name="T4" fmla="*/ 221 w 228"/>
                <a:gd name="T5" fmla="*/ 0 h 200"/>
                <a:gd name="T6" fmla="*/ 223 w 228"/>
                <a:gd name="T7" fmla="*/ 2 h 200"/>
                <a:gd name="T8" fmla="*/ 226 w 228"/>
                <a:gd name="T9" fmla="*/ 3 h 200"/>
                <a:gd name="T10" fmla="*/ 228 w 228"/>
                <a:gd name="T11" fmla="*/ 5 h 200"/>
                <a:gd name="T12" fmla="*/ 228 w 228"/>
                <a:gd name="T13" fmla="*/ 9 h 200"/>
                <a:gd name="T14" fmla="*/ 228 w 228"/>
                <a:gd name="T15" fmla="*/ 122 h 200"/>
                <a:gd name="T16" fmla="*/ 228 w 228"/>
                <a:gd name="T17" fmla="*/ 122 h 200"/>
                <a:gd name="T18" fmla="*/ 228 w 228"/>
                <a:gd name="T19" fmla="*/ 126 h 200"/>
                <a:gd name="T20" fmla="*/ 227 w 228"/>
                <a:gd name="T21" fmla="*/ 128 h 200"/>
                <a:gd name="T22" fmla="*/ 225 w 228"/>
                <a:gd name="T23" fmla="*/ 130 h 200"/>
                <a:gd name="T24" fmla="*/ 222 w 228"/>
                <a:gd name="T25" fmla="*/ 130 h 200"/>
                <a:gd name="T26" fmla="*/ 166 w 228"/>
                <a:gd name="T27" fmla="*/ 130 h 200"/>
                <a:gd name="T28" fmla="*/ 166 w 228"/>
                <a:gd name="T29" fmla="*/ 200 h 200"/>
                <a:gd name="T30" fmla="*/ 63 w 228"/>
                <a:gd name="T31" fmla="*/ 200 h 200"/>
                <a:gd name="T32" fmla="*/ 63 w 228"/>
                <a:gd name="T33" fmla="*/ 130 h 200"/>
                <a:gd name="T34" fmla="*/ 7 w 228"/>
                <a:gd name="T35" fmla="*/ 130 h 200"/>
                <a:gd name="T36" fmla="*/ 7 w 228"/>
                <a:gd name="T37" fmla="*/ 130 h 200"/>
                <a:gd name="T38" fmla="*/ 5 w 228"/>
                <a:gd name="T39" fmla="*/ 130 h 200"/>
                <a:gd name="T40" fmla="*/ 2 w 228"/>
                <a:gd name="T41" fmla="*/ 128 h 200"/>
                <a:gd name="T42" fmla="*/ 1 w 228"/>
                <a:gd name="T43" fmla="*/ 126 h 200"/>
                <a:gd name="T44" fmla="*/ 0 w 228"/>
                <a:gd name="T45" fmla="*/ 122 h 200"/>
                <a:gd name="T46" fmla="*/ 0 w 228"/>
                <a:gd name="T47" fmla="*/ 9 h 200"/>
                <a:gd name="T48" fmla="*/ 0 w 228"/>
                <a:gd name="T49" fmla="*/ 9 h 200"/>
                <a:gd name="T50" fmla="*/ 1 w 228"/>
                <a:gd name="T51" fmla="*/ 5 h 200"/>
                <a:gd name="T52" fmla="*/ 2 w 228"/>
                <a:gd name="T53" fmla="*/ 3 h 200"/>
                <a:gd name="T54" fmla="*/ 6 w 228"/>
                <a:gd name="T55" fmla="*/ 2 h 200"/>
                <a:gd name="T56" fmla="*/ 8 w 228"/>
                <a:gd name="T5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 h="200">
                  <a:moveTo>
                    <a:pt x="8" y="0"/>
                  </a:moveTo>
                  <a:lnTo>
                    <a:pt x="221" y="0"/>
                  </a:lnTo>
                  <a:lnTo>
                    <a:pt x="221" y="0"/>
                  </a:lnTo>
                  <a:lnTo>
                    <a:pt x="223" y="2"/>
                  </a:lnTo>
                  <a:lnTo>
                    <a:pt x="226" y="3"/>
                  </a:lnTo>
                  <a:lnTo>
                    <a:pt x="228" y="5"/>
                  </a:lnTo>
                  <a:lnTo>
                    <a:pt x="228" y="9"/>
                  </a:lnTo>
                  <a:lnTo>
                    <a:pt x="228" y="122"/>
                  </a:lnTo>
                  <a:lnTo>
                    <a:pt x="228" y="122"/>
                  </a:lnTo>
                  <a:lnTo>
                    <a:pt x="228" y="126"/>
                  </a:lnTo>
                  <a:lnTo>
                    <a:pt x="227" y="128"/>
                  </a:lnTo>
                  <a:lnTo>
                    <a:pt x="225" y="130"/>
                  </a:lnTo>
                  <a:lnTo>
                    <a:pt x="222" y="130"/>
                  </a:lnTo>
                  <a:lnTo>
                    <a:pt x="166" y="130"/>
                  </a:lnTo>
                  <a:lnTo>
                    <a:pt x="166" y="200"/>
                  </a:lnTo>
                  <a:lnTo>
                    <a:pt x="63" y="200"/>
                  </a:lnTo>
                  <a:lnTo>
                    <a:pt x="63" y="130"/>
                  </a:lnTo>
                  <a:lnTo>
                    <a:pt x="7" y="130"/>
                  </a:lnTo>
                  <a:lnTo>
                    <a:pt x="7" y="130"/>
                  </a:lnTo>
                  <a:lnTo>
                    <a:pt x="5" y="130"/>
                  </a:lnTo>
                  <a:lnTo>
                    <a:pt x="2" y="128"/>
                  </a:lnTo>
                  <a:lnTo>
                    <a:pt x="1" y="126"/>
                  </a:lnTo>
                  <a:lnTo>
                    <a:pt x="0" y="122"/>
                  </a:lnTo>
                  <a:lnTo>
                    <a:pt x="0" y="9"/>
                  </a:lnTo>
                  <a:lnTo>
                    <a:pt x="0" y="9"/>
                  </a:lnTo>
                  <a:lnTo>
                    <a:pt x="1" y="5"/>
                  </a:lnTo>
                  <a:lnTo>
                    <a:pt x="2" y="3"/>
                  </a:lnTo>
                  <a:lnTo>
                    <a:pt x="6"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E5E5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B68341F4-644B-42E4-8F7D-7C56355F6619}"/>
              </a:ext>
            </a:extLst>
          </p:cNvPr>
          <p:cNvSpPr txBox="1"/>
          <p:nvPr/>
        </p:nvSpPr>
        <p:spPr>
          <a:xfrm>
            <a:off x="7831742" y="6195854"/>
            <a:ext cx="272716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rPr>
              <a:t>*See formulary for details</a:t>
            </a:r>
          </a:p>
        </p:txBody>
      </p:sp>
      <p:graphicFrame>
        <p:nvGraphicFramePr>
          <p:cNvPr id="10" name="Diagram 9"/>
          <p:cNvGraphicFramePr/>
          <p:nvPr>
            <p:extLst>
              <p:ext uri="{D42A27DB-BD31-4B8C-83A1-F6EECF244321}">
                <p14:modId xmlns:p14="http://schemas.microsoft.com/office/powerpoint/2010/main" val="1838764604"/>
              </p:ext>
            </p:extLst>
          </p:nvPr>
        </p:nvGraphicFramePr>
        <p:xfrm>
          <a:off x="827314" y="3263739"/>
          <a:ext cx="9954987" cy="2757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3785517" y="4920359"/>
            <a:ext cx="204651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t>HumaLOG</a:t>
            </a:r>
            <a:r>
              <a:rPr lang="en-US" sz="2000" dirty="0"/>
              <a:t> </a:t>
            </a:r>
          </a:p>
          <a:p>
            <a:pPr marL="285750" indent="-285750">
              <a:buFont typeface="Arial" panose="020B0604020202020204" pitchFamily="34" charset="0"/>
              <a:buChar char="•"/>
            </a:pPr>
            <a:r>
              <a:rPr lang="en-US" sz="2000" dirty="0" err="1"/>
              <a:t>HumuLIN</a:t>
            </a:r>
            <a:r>
              <a:rPr lang="en-US" sz="2000" dirty="0"/>
              <a:t> N, R</a:t>
            </a:r>
          </a:p>
        </p:txBody>
      </p:sp>
      <p:sp>
        <p:nvSpPr>
          <p:cNvPr id="22" name="TextBox 21"/>
          <p:cNvSpPr txBox="1"/>
          <p:nvPr/>
        </p:nvSpPr>
        <p:spPr>
          <a:xfrm>
            <a:off x="7926830" y="4784907"/>
            <a:ext cx="2686434" cy="830997"/>
          </a:xfrm>
          <a:prstGeom prst="rect">
            <a:avLst/>
          </a:prstGeom>
          <a:noFill/>
        </p:spPr>
        <p:txBody>
          <a:bodyPr wrap="square" rtlCol="0">
            <a:spAutoFit/>
          </a:bodyPr>
          <a:lstStyle/>
          <a:p>
            <a:r>
              <a:rPr lang="en-US" sz="1600" dirty="0">
                <a:highlight>
                  <a:srgbClr val="FFFF00"/>
                </a:highlight>
              </a:rPr>
              <a:t>*Based on current formulary, subject to change. Check formulary*</a:t>
            </a:r>
          </a:p>
        </p:txBody>
      </p:sp>
      <p:sp>
        <p:nvSpPr>
          <p:cNvPr id="2" name="Title 1"/>
          <p:cNvSpPr>
            <a:spLocks noGrp="1"/>
          </p:cNvSpPr>
          <p:nvPr>
            <p:ph type="title"/>
          </p:nvPr>
        </p:nvSpPr>
        <p:spPr>
          <a:xfrm>
            <a:off x="266699" y="0"/>
            <a:ext cx="11710307" cy="801340"/>
          </a:xfrm>
        </p:spPr>
        <p:txBody>
          <a:bodyPr/>
          <a:lstStyle/>
          <a:p>
            <a:r>
              <a:rPr lang="en-US"/>
              <a:t>Insulin     </a:t>
            </a:r>
            <a:endParaRPr lang="en-US" sz="2000" dirty="0">
              <a:solidFill>
                <a:srgbClr val="C00000"/>
              </a:solidFill>
            </a:endParaRPr>
          </a:p>
        </p:txBody>
      </p:sp>
      <p:sp>
        <p:nvSpPr>
          <p:cNvPr id="18" name="TextBox 17"/>
          <p:cNvSpPr txBox="1"/>
          <p:nvPr/>
        </p:nvSpPr>
        <p:spPr>
          <a:xfrm>
            <a:off x="3976914" y="5990733"/>
            <a:ext cx="4724400" cy="307777"/>
          </a:xfrm>
          <a:prstGeom prst="rect">
            <a:avLst/>
          </a:prstGeom>
          <a:noFill/>
        </p:spPr>
        <p:txBody>
          <a:bodyPr wrap="square" rtlCol="0">
            <a:spAutoFit/>
          </a:bodyPr>
          <a:lstStyle/>
          <a:p>
            <a:pPr algn="ctr"/>
            <a:r>
              <a:rPr lang="en-US" sz="1400" i="1" dirty="0">
                <a:solidFill>
                  <a:schemeClr val="tx1">
                    <a:lumMod val="75000"/>
                    <a:lumOff val="25000"/>
                  </a:schemeClr>
                </a:solidFill>
              </a:rPr>
              <a:t>Some with a “</a:t>
            </a:r>
            <a:r>
              <a:rPr lang="en-US" sz="1400" i="1" dirty="0" err="1">
                <a:solidFill>
                  <a:schemeClr val="tx1">
                    <a:lumMod val="75000"/>
                    <a:lumOff val="25000"/>
                  </a:schemeClr>
                </a:solidFill>
              </a:rPr>
              <a:t>KwikPen</a:t>
            </a:r>
            <a:r>
              <a:rPr lang="en-US" sz="1400" i="1" dirty="0">
                <a:solidFill>
                  <a:schemeClr val="tx1">
                    <a:lumMod val="75000"/>
                    <a:lumOff val="25000"/>
                  </a:schemeClr>
                </a:solidFill>
              </a:rPr>
              <a:t>” option</a:t>
            </a:r>
          </a:p>
        </p:txBody>
      </p:sp>
      <p:sp>
        <p:nvSpPr>
          <p:cNvPr id="19" name="TextBox 18"/>
          <p:cNvSpPr txBox="1"/>
          <p:nvPr/>
        </p:nvSpPr>
        <p:spPr>
          <a:xfrm>
            <a:off x="5982090" y="4959250"/>
            <a:ext cx="210055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t>Novalin</a:t>
            </a:r>
            <a:endParaRPr lang="en-US" sz="2000" dirty="0"/>
          </a:p>
          <a:p>
            <a:pPr marL="285750" indent="-285750">
              <a:buFont typeface="Arial" panose="020B0604020202020204" pitchFamily="34" charset="0"/>
              <a:buChar char="•"/>
            </a:pPr>
            <a:r>
              <a:rPr lang="en-US" sz="2000" dirty="0" err="1"/>
              <a:t>Novalog</a:t>
            </a:r>
            <a:r>
              <a:rPr lang="en-US" sz="2000" dirty="0"/>
              <a:t> </a:t>
            </a:r>
          </a:p>
        </p:txBody>
      </p:sp>
    </p:spTree>
    <p:custDataLst>
      <p:tags r:id="rId1"/>
    </p:custDataLst>
    <p:extLst>
      <p:ext uri="{BB962C8B-B14F-4D97-AF65-F5344CB8AC3E}">
        <p14:creationId xmlns:p14="http://schemas.microsoft.com/office/powerpoint/2010/main" val="1350103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PDP Tier Changes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32</a:t>
            </a:fld>
            <a:endParaRPr lang="en-US" dirty="0"/>
          </a:p>
        </p:txBody>
      </p:sp>
      <p:sp>
        <p:nvSpPr>
          <p:cNvPr id="11" name="TextBox 10"/>
          <p:cNvSpPr txBox="1"/>
          <p:nvPr/>
        </p:nvSpPr>
        <p:spPr>
          <a:xfrm>
            <a:off x="4134964" y="1961497"/>
            <a:ext cx="4061379" cy="2385268"/>
          </a:xfrm>
          <a:prstGeom prst="rect">
            <a:avLst/>
          </a:prstGeom>
          <a:solidFill>
            <a:srgbClr val="4F81BD">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lvl="0" fontAlgn="base">
              <a:spcBef>
                <a:spcPct val="0"/>
              </a:spcBef>
              <a:spcAft>
                <a:spcPts val="600"/>
              </a:spcAft>
              <a:defRPr/>
            </a:pPr>
            <a:r>
              <a:rPr lang="en-US" sz="2400" u="sng" kern="0" dirty="0"/>
              <a:t>2024</a:t>
            </a:r>
            <a:endParaRPr lang="en-US" sz="2400" kern="0" dirty="0"/>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Tier 1: Preferred Generic</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Tier 2: Generic</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Tier 3: Preferred Brand</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Tier 4: Non-Preferred Drug</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Tier 5: Specialty Tier</a:t>
            </a:r>
          </a:p>
        </p:txBody>
      </p:sp>
      <p:sp>
        <p:nvSpPr>
          <p:cNvPr id="13" name="TextBox 12"/>
          <p:cNvSpPr txBox="1"/>
          <p:nvPr/>
        </p:nvSpPr>
        <p:spPr>
          <a:xfrm>
            <a:off x="3443421" y="4616284"/>
            <a:ext cx="5209909" cy="461665"/>
          </a:xfrm>
          <a:prstGeom prst="rect">
            <a:avLst/>
          </a:prstGeom>
          <a:solidFill>
            <a:srgbClr val="8064A2">
              <a:lumMod val="60000"/>
              <a:lumOff val="40000"/>
            </a:srgbClr>
          </a:solidFill>
          <a:ln w="25400" cap="flat" cmpd="sng" algn="ctr">
            <a:solidFill>
              <a:srgbClr val="8064A2">
                <a:shade val="50000"/>
              </a:srgbClr>
            </a:solidFill>
            <a:prstDash val="solid"/>
          </a:ln>
          <a:effectLst/>
        </p:spPr>
        <p:txBody>
          <a:bodyPr wrap="square" rtlCol="0" anchor="ctr" anchorCtr="0">
            <a:spAutoFit/>
          </a:bodyPr>
          <a:lstStyle/>
          <a:p>
            <a:pPr algn="ctr" fontAlgn="base">
              <a:spcBef>
                <a:spcPct val="0"/>
              </a:spcBef>
              <a:spcAft>
                <a:spcPct val="0"/>
              </a:spcAf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No PDP Tier changes for </a:t>
            </a:r>
            <a:r>
              <a:rPr lang="en-US" sz="2400" u="sng" kern="0" dirty="0"/>
              <a:t>2025</a:t>
            </a:r>
            <a:endParaRPr lang="en-US" sz="2400" kern="0" dirty="0"/>
          </a:p>
        </p:txBody>
      </p:sp>
    </p:spTree>
    <p:custDataLst>
      <p:tags r:id="rId1"/>
    </p:custDataLst>
    <p:extLst>
      <p:ext uri="{BB962C8B-B14F-4D97-AF65-F5344CB8AC3E}">
        <p14:creationId xmlns:p14="http://schemas.microsoft.com/office/powerpoint/2010/main" val="131717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Blue MedicareRx Value (PDP) Plan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33</a:t>
            </a:fld>
            <a:endParaRPr lang="en-US" dirty="0"/>
          </a:p>
        </p:txBody>
      </p:sp>
      <p:graphicFrame>
        <p:nvGraphicFramePr>
          <p:cNvPr id="6" name="Group 472"/>
          <p:cNvGraphicFramePr>
            <a:graphicFrameLocks noGrp="1"/>
          </p:cNvGraphicFramePr>
          <p:nvPr>
            <p:extLst>
              <p:ext uri="{D42A27DB-BD31-4B8C-83A1-F6EECF244321}">
                <p14:modId xmlns:p14="http://schemas.microsoft.com/office/powerpoint/2010/main" val="2691653772"/>
              </p:ext>
            </p:extLst>
          </p:nvPr>
        </p:nvGraphicFramePr>
        <p:xfrm>
          <a:off x="838200" y="1790700"/>
          <a:ext cx="10515601" cy="3840480"/>
        </p:xfrm>
        <a:graphic>
          <a:graphicData uri="http://schemas.openxmlformats.org/drawingml/2006/table">
            <a:tbl>
              <a:tblPr/>
              <a:tblGrid>
                <a:gridCol w="2036807">
                  <a:extLst>
                    <a:ext uri="{9D8B030D-6E8A-4147-A177-3AD203B41FA5}">
                      <a16:colId xmlns:a16="http://schemas.microsoft.com/office/drawing/2014/main" val="20000"/>
                    </a:ext>
                  </a:extLst>
                </a:gridCol>
                <a:gridCol w="1989438">
                  <a:extLst>
                    <a:ext uri="{9D8B030D-6E8A-4147-A177-3AD203B41FA5}">
                      <a16:colId xmlns:a16="http://schemas.microsoft.com/office/drawing/2014/main" val="20001"/>
                    </a:ext>
                  </a:extLst>
                </a:gridCol>
                <a:gridCol w="2178908">
                  <a:extLst>
                    <a:ext uri="{9D8B030D-6E8A-4147-A177-3AD203B41FA5}">
                      <a16:colId xmlns:a16="http://schemas.microsoft.com/office/drawing/2014/main" val="20002"/>
                    </a:ext>
                  </a:extLst>
                </a:gridCol>
                <a:gridCol w="2178908">
                  <a:extLst>
                    <a:ext uri="{9D8B030D-6E8A-4147-A177-3AD203B41FA5}">
                      <a16:colId xmlns:a16="http://schemas.microsoft.com/office/drawing/2014/main" val="20003"/>
                    </a:ext>
                  </a:extLst>
                </a:gridCol>
                <a:gridCol w="568411">
                  <a:extLst>
                    <a:ext uri="{9D8B030D-6E8A-4147-A177-3AD203B41FA5}">
                      <a16:colId xmlns:a16="http://schemas.microsoft.com/office/drawing/2014/main" val="20004"/>
                    </a:ext>
                  </a:extLst>
                </a:gridCol>
                <a:gridCol w="1563129">
                  <a:extLst>
                    <a:ext uri="{9D8B030D-6E8A-4147-A177-3AD203B41FA5}">
                      <a16:colId xmlns:a16="http://schemas.microsoft.com/office/drawing/2014/main" val="20005"/>
                    </a:ext>
                  </a:extLst>
                </a:gridCol>
              </a:tblGrid>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Copays (Initial Coverage)</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In-Network </a:t>
                      </a:r>
                      <a:r>
                        <a:rPr kumimoji="0" lang="en-US" sz="1800" b="1" i="0" u="none" strike="noStrike" cap="none" normalizeH="0" baseline="0" dirty="0">
                          <a:ln>
                            <a:noFill/>
                          </a:ln>
                          <a:solidFill>
                            <a:srgbClr val="C00000"/>
                          </a:solidFill>
                          <a:effectLst/>
                          <a:latin typeface="+mn-lt"/>
                          <a:cs typeface="Arial" charset="0"/>
                        </a:rPr>
                        <a:t>Preferred</a:t>
                      </a:r>
                      <a:r>
                        <a:rPr kumimoji="0" lang="en-US" sz="1800" b="1" i="0" u="none" strike="noStrike" cap="none" normalizeH="0" baseline="0" dirty="0">
                          <a:ln>
                            <a:noFill/>
                          </a:ln>
                          <a:solidFill>
                            <a:schemeClr val="tx1"/>
                          </a:solidFill>
                          <a:effectLst/>
                          <a:latin typeface="+mn-lt"/>
                          <a:cs typeface="Arial" charset="0"/>
                        </a:rPr>
                        <a:t> Cost-sharing (30 Days) *Note – Select insulin co-pays are capped at $35/month</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6797">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48%</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dirty="0"/>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259080">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mn-lt"/>
                          <a:cs typeface="Arial" charset="0"/>
                        </a:rPr>
                        <a:t>Copays (Initial Coverage)</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336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In-Network </a:t>
                      </a:r>
                      <a:r>
                        <a:rPr kumimoji="0" lang="en-US" sz="1800" b="1" i="0" u="none" strike="noStrike" cap="none" normalizeH="0" baseline="0" dirty="0">
                          <a:ln>
                            <a:noFill/>
                          </a:ln>
                          <a:solidFill>
                            <a:srgbClr val="C00000"/>
                          </a:solidFill>
                          <a:effectLst/>
                          <a:latin typeface="+mn-lt"/>
                          <a:cs typeface="Arial" charset="0"/>
                        </a:rPr>
                        <a:t>Standard</a:t>
                      </a:r>
                      <a:r>
                        <a:rPr kumimoji="0" lang="en-US" sz="1800" b="1" i="0" u="none" strike="noStrike" cap="none" normalizeH="0" baseline="0" dirty="0">
                          <a:ln>
                            <a:noFill/>
                          </a:ln>
                          <a:solidFill>
                            <a:schemeClr val="tx1"/>
                          </a:solidFill>
                          <a:effectLst/>
                          <a:latin typeface="+mn-lt"/>
                          <a:cs typeface="Arial" charset="0"/>
                        </a:rPr>
                        <a:t> Cost-sharing (30 Days) or Long-Term Care Facility (34 days)</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0642">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tc>
                <a:extLst>
                  <a:ext uri="{0D108BD9-81ED-4DB2-BD59-A6C34878D82A}">
                    <a16:rowId xmlns:a16="http://schemas.microsoft.com/office/drawing/2014/main" val="10007"/>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$7.00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$9.00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50%</a:t>
                      </a:r>
                      <a:endParaRPr kumimoji="0" lang="en-US" sz="1800" b="0" i="1"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 name="Text Box 422"/>
          <p:cNvSpPr txBox="1">
            <a:spLocks noChangeArrowheads="1"/>
          </p:cNvSpPr>
          <p:nvPr/>
        </p:nvSpPr>
        <p:spPr bwMode="auto">
          <a:xfrm>
            <a:off x="1828800" y="1000125"/>
            <a:ext cx="8534400" cy="707886"/>
          </a:xfrm>
          <a:prstGeom prst="rect">
            <a:avLst/>
          </a:prstGeom>
          <a:noFill/>
          <a:ln w="19050">
            <a:noFill/>
            <a:miter lim="800000"/>
            <a:headEnd/>
            <a:tailEnd/>
          </a:ln>
        </p:spPr>
        <p:txBody>
          <a:bodyPr wrap="square">
            <a:spAutoFit/>
          </a:bodyPr>
          <a:lstStyle/>
          <a:p>
            <a:pPr algn="ctr">
              <a:spcBef>
                <a:spcPts val="0"/>
              </a:spcBef>
            </a:pPr>
            <a:r>
              <a:rPr lang="en-US" sz="2000" b="1" dirty="0">
                <a:latin typeface="Calibri" panose="020F0502020204030204" pitchFamily="34" charset="0"/>
              </a:rPr>
              <a:t>Blue MedicareRx Value (PDP) plans have a $590 deductible on drug tiers 3, 4, and 5. The deductible is waived for Tier 1 and 2 drugs.</a:t>
            </a:r>
          </a:p>
        </p:txBody>
      </p:sp>
    </p:spTree>
    <p:custDataLst>
      <p:tags r:id="rId1"/>
    </p:custDataLst>
    <p:extLst>
      <p:ext uri="{BB962C8B-B14F-4D97-AF65-F5344CB8AC3E}">
        <p14:creationId xmlns:p14="http://schemas.microsoft.com/office/powerpoint/2010/main" val="4287390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Blue MedicareRx Value (PDP) Plan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34</a:t>
            </a:fld>
            <a:endParaRPr lang="en-US" dirty="0"/>
          </a:p>
        </p:txBody>
      </p:sp>
      <p:graphicFrame>
        <p:nvGraphicFramePr>
          <p:cNvPr id="6" name="Group 472"/>
          <p:cNvGraphicFramePr>
            <a:graphicFrameLocks noGrp="1"/>
          </p:cNvGraphicFramePr>
          <p:nvPr>
            <p:extLst>
              <p:ext uri="{D42A27DB-BD31-4B8C-83A1-F6EECF244321}">
                <p14:modId xmlns:p14="http://schemas.microsoft.com/office/powerpoint/2010/main" val="3374695115"/>
              </p:ext>
            </p:extLst>
          </p:nvPr>
        </p:nvGraphicFramePr>
        <p:xfrm>
          <a:off x="838200" y="1790700"/>
          <a:ext cx="10515601" cy="4937760"/>
        </p:xfrm>
        <a:graphic>
          <a:graphicData uri="http://schemas.openxmlformats.org/drawingml/2006/table">
            <a:tbl>
              <a:tblPr/>
              <a:tblGrid>
                <a:gridCol w="2036807">
                  <a:extLst>
                    <a:ext uri="{9D8B030D-6E8A-4147-A177-3AD203B41FA5}">
                      <a16:colId xmlns:a16="http://schemas.microsoft.com/office/drawing/2014/main" val="20000"/>
                    </a:ext>
                  </a:extLst>
                </a:gridCol>
                <a:gridCol w="1989438">
                  <a:extLst>
                    <a:ext uri="{9D8B030D-6E8A-4147-A177-3AD203B41FA5}">
                      <a16:colId xmlns:a16="http://schemas.microsoft.com/office/drawing/2014/main" val="20001"/>
                    </a:ext>
                  </a:extLst>
                </a:gridCol>
                <a:gridCol w="2178908">
                  <a:extLst>
                    <a:ext uri="{9D8B030D-6E8A-4147-A177-3AD203B41FA5}">
                      <a16:colId xmlns:a16="http://schemas.microsoft.com/office/drawing/2014/main" val="20002"/>
                    </a:ext>
                  </a:extLst>
                </a:gridCol>
                <a:gridCol w="2178908">
                  <a:extLst>
                    <a:ext uri="{9D8B030D-6E8A-4147-A177-3AD203B41FA5}">
                      <a16:colId xmlns:a16="http://schemas.microsoft.com/office/drawing/2014/main" val="20003"/>
                    </a:ext>
                  </a:extLst>
                </a:gridCol>
                <a:gridCol w="568411">
                  <a:extLst>
                    <a:ext uri="{9D8B030D-6E8A-4147-A177-3AD203B41FA5}">
                      <a16:colId xmlns:a16="http://schemas.microsoft.com/office/drawing/2014/main" val="20004"/>
                    </a:ext>
                  </a:extLst>
                </a:gridCol>
                <a:gridCol w="1563129">
                  <a:extLst>
                    <a:ext uri="{9D8B030D-6E8A-4147-A177-3AD203B41FA5}">
                      <a16:colId xmlns:a16="http://schemas.microsoft.com/office/drawing/2014/main" val="20005"/>
                    </a:ext>
                  </a:extLst>
                </a:gridCol>
              </a:tblGrid>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Copays (Initial Coverage)</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Mail Order Preferred Network Pharmacy</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90 Day supply for most drugs</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FF0000"/>
                          </a:solidFill>
                          <a:effectLst/>
                          <a:latin typeface="Calibri" panose="020F0502020204030204" pitchFamily="34" charset="0"/>
                          <a:cs typeface="Arial" charset="0"/>
                        </a:rPr>
                        <a:t>30 Day supply for Specialty Tier drugs</a:t>
                      </a:r>
                      <a:endParaRPr kumimoji="0" lang="en-US" sz="1800" b="1" i="0" u="none" strike="noStrike" cap="none" normalizeH="0" baseline="0" dirty="0">
                        <a:ln>
                          <a:noFill/>
                        </a:ln>
                        <a:solidFill>
                          <a:srgbClr val="000000"/>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6797">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$6.00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$12.00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48%</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dirty="0"/>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259080">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mn-lt"/>
                          <a:cs typeface="Arial" charset="0"/>
                        </a:rPr>
                        <a:t>Copays (Initial Coverage)</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336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Mail Order Non-Preferred Network Pharmacy</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90 Day supply for most drugs</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FF0000"/>
                          </a:solidFill>
                          <a:effectLst/>
                          <a:latin typeface="Calibri" panose="020F0502020204030204" pitchFamily="34" charset="0"/>
                          <a:cs typeface="Arial" charset="0"/>
                        </a:rPr>
                        <a:t>30 Day supply for Specialty Tier drugs</a:t>
                      </a:r>
                      <a:endParaRPr kumimoji="0" lang="en-US" sz="1800" b="1" i="0" u="none" strike="noStrike" cap="none" normalizeH="0" baseline="0" dirty="0">
                        <a:ln>
                          <a:noFill/>
                        </a:ln>
                        <a:solidFill>
                          <a:srgbClr val="000000"/>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0642">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tc>
                <a:extLst>
                  <a:ext uri="{0D108BD9-81ED-4DB2-BD59-A6C34878D82A}">
                    <a16:rowId xmlns:a16="http://schemas.microsoft.com/office/drawing/2014/main" val="10007"/>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$21.00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50%</a:t>
                      </a:r>
                      <a:endParaRPr kumimoji="0" lang="en-US" sz="1800" b="0" i="1"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 name="Text Box 422"/>
          <p:cNvSpPr txBox="1">
            <a:spLocks noChangeArrowheads="1"/>
          </p:cNvSpPr>
          <p:nvPr/>
        </p:nvSpPr>
        <p:spPr bwMode="auto">
          <a:xfrm>
            <a:off x="1828800" y="1000125"/>
            <a:ext cx="8534400" cy="707886"/>
          </a:xfrm>
          <a:prstGeom prst="rect">
            <a:avLst/>
          </a:prstGeom>
          <a:noFill/>
          <a:ln w="19050">
            <a:noFill/>
            <a:miter lim="800000"/>
            <a:headEnd/>
            <a:tailEnd/>
          </a:ln>
        </p:spPr>
        <p:txBody>
          <a:bodyPr wrap="square">
            <a:spAutoFit/>
          </a:bodyPr>
          <a:lstStyle/>
          <a:p>
            <a:pPr algn="ctr">
              <a:spcBef>
                <a:spcPts val="0"/>
              </a:spcBef>
            </a:pPr>
            <a:r>
              <a:rPr lang="en-US" sz="2000" b="1" dirty="0">
                <a:latin typeface="Calibri" panose="020F0502020204030204" pitchFamily="34" charset="0"/>
              </a:rPr>
              <a:t>Blue MedicareRx Value (PDP) plans have a $590 deductible on drug tiers 3, 4, and 5. The deductible is waived for Tier 1 and 2 drugs.</a:t>
            </a:r>
          </a:p>
        </p:txBody>
      </p:sp>
    </p:spTree>
    <p:custDataLst>
      <p:tags r:id="rId1"/>
    </p:custDataLst>
    <p:extLst>
      <p:ext uri="{BB962C8B-B14F-4D97-AF65-F5344CB8AC3E}">
        <p14:creationId xmlns:p14="http://schemas.microsoft.com/office/powerpoint/2010/main" val="90987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Blue MedicareRx Plus (PDP) Plan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35</a:t>
            </a:fld>
            <a:endParaRPr lang="en-US" dirty="0"/>
          </a:p>
        </p:txBody>
      </p:sp>
      <p:sp>
        <p:nvSpPr>
          <p:cNvPr id="6" name="Text Box 446"/>
          <p:cNvSpPr txBox="1">
            <a:spLocks noChangeArrowheads="1"/>
          </p:cNvSpPr>
          <p:nvPr/>
        </p:nvSpPr>
        <p:spPr bwMode="auto">
          <a:xfrm>
            <a:off x="2514600" y="1028392"/>
            <a:ext cx="7162800" cy="400110"/>
          </a:xfrm>
          <a:prstGeom prst="rect">
            <a:avLst/>
          </a:prstGeom>
          <a:noFill/>
          <a:ln w="19050">
            <a:noFill/>
            <a:miter lim="800000"/>
            <a:headEnd/>
            <a:tailEnd/>
          </a:ln>
        </p:spPr>
        <p:txBody>
          <a:bodyPr>
            <a:spAutoFit/>
          </a:bodyPr>
          <a:lstStyle/>
          <a:p>
            <a:pPr algn="ctr">
              <a:spcBef>
                <a:spcPct val="50000"/>
              </a:spcBef>
            </a:pPr>
            <a:r>
              <a:rPr lang="en-US" sz="2000" b="1" dirty="0">
                <a:latin typeface="Calibri" panose="020F0502020204030204" pitchFamily="34" charset="0"/>
              </a:rPr>
              <a:t>The Blue MedicareRx Plus (PDP) plans have NO deductible.</a:t>
            </a:r>
          </a:p>
        </p:txBody>
      </p:sp>
      <p:graphicFrame>
        <p:nvGraphicFramePr>
          <p:cNvPr id="9" name="Group 472"/>
          <p:cNvGraphicFramePr>
            <a:graphicFrameLocks noGrp="1"/>
          </p:cNvGraphicFramePr>
          <p:nvPr>
            <p:extLst>
              <p:ext uri="{D42A27DB-BD31-4B8C-83A1-F6EECF244321}">
                <p14:modId xmlns:p14="http://schemas.microsoft.com/office/powerpoint/2010/main" val="3271916088"/>
              </p:ext>
            </p:extLst>
          </p:nvPr>
        </p:nvGraphicFramePr>
        <p:xfrm>
          <a:off x="838200" y="1550520"/>
          <a:ext cx="10515600" cy="4238282"/>
        </p:xfrm>
        <a:graphic>
          <a:graphicData uri="http://schemas.openxmlformats.org/drawingml/2006/table">
            <a:tbl>
              <a:tblPr/>
              <a:tblGrid>
                <a:gridCol w="2202054">
                  <a:extLst>
                    <a:ext uri="{9D8B030D-6E8A-4147-A177-3AD203B41FA5}">
                      <a16:colId xmlns:a16="http://schemas.microsoft.com/office/drawing/2014/main" val="20000"/>
                    </a:ext>
                  </a:extLst>
                </a:gridCol>
                <a:gridCol w="2033364">
                  <a:extLst>
                    <a:ext uri="{9D8B030D-6E8A-4147-A177-3AD203B41FA5}">
                      <a16:colId xmlns:a16="http://schemas.microsoft.com/office/drawing/2014/main" val="20001"/>
                    </a:ext>
                  </a:extLst>
                </a:gridCol>
                <a:gridCol w="1921669">
                  <a:extLst>
                    <a:ext uri="{9D8B030D-6E8A-4147-A177-3AD203B41FA5}">
                      <a16:colId xmlns:a16="http://schemas.microsoft.com/office/drawing/2014/main" val="20002"/>
                    </a:ext>
                  </a:extLst>
                </a:gridCol>
                <a:gridCol w="2126826">
                  <a:extLst>
                    <a:ext uri="{9D8B030D-6E8A-4147-A177-3AD203B41FA5}">
                      <a16:colId xmlns:a16="http://schemas.microsoft.com/office/drawing/2014/main" val="20003"/>
                    </a:ext>
                  </a:extLst>
                </a:gridCol>
                <a:gridCol w="2231687">
                  <a:extLst>
                    <a:ext uri="{9D8B030D-6E8A-4147-A177-3AD203B41FA5}">
                      <a16:colId xmlns:a16="http://schemas.microsoft.com/office/drawing/2014/main" val="20004"/>
                    </a:ext>
                  </a:extLst>
                </a:gridCol>
              </a:tblGrid>
              <a:tr h="432645">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Arial" charset="0"/>
                        </a:rPr>
                        <a:t>Copays (Initial Coverage)</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9854">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Arial" charset="0"/>
                        </a:rPr>
                        <a:t>In-Network </a:t>
                      </a:r>
                      <a:r>
                        <a:rPr kumimoji="0" lang="en-US" sz="1800" b="1" i="0" u="none" strike="noStrike" cap="none" normalizeH="0" baseline="0" dirty="0">
                          <a:ln>
                            <a:noFill/>
                          </a:ln>
                          <a:solidFill>
                            <a:srgbClr val="C00000"/>
                          </a:solidFill>
                          <a:effectLst/>
                          <a:latin typeface="Calibri" panose="020F0502020204030204" pitchFamily="34" charset="0"/>
                          <a:cs typeface="Arial" charset="0"/>
                        </a:rPr>
                        <a:t>Preferred</a:t>
                      </a:r>
                      <a:r>
                        <a:rPr kumimoji="0" lang="en-US" sz="1800" b="1" i="0" u="none" strike="noStrike" cap="none" normalizeH="0" baseline="0" dirty="0">
                          <a:ln>
                            <a:noFill/>
                          </a:ln>
                          <a:solidFill>
                            <a:schemeClr val="tx1"/>
                          </a:solidFill>
                          <a:effectLst/>
                          <a:latin typeface="Calibri" panose="020F0502020204030204" pitchFamily="34" charset="0"/>
                          <a:cs typeface="Arial" charset="0"/>
                        </a:rPr>
                        <a:t> Cost-sharing (30 Days) </a:t>
                      </a:r>
                      <a:r>
                        <a:rPr kumimoji="0" lang="en-US" sz="1800" b="1" i="0" u="none" strike="noStrike" cap="none" normalizeH="0" baseline="0" dirty="0">
                          <a:ln>
                            <a:noFill/>
                          </a:ln>
                          <a:solidFill>
                            <a:schemeClr val="tx1"/>
                          </a:solidFill>
                          <a:effectLst/>
                          <a:latin typeface="+mn-lt"/>
                          <a:cs typeface="Arial" charset="0"/>
                        </a:rPr>
                        <a:t>*Note – Select insulin co-pays are capped at $35/month</a:t>
                      </a:r>
                      <a:endParaRPr kumimoji="0" lang="en-US" sz="1800" b="1"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74204">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 </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0726">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Calibri" panose="020F0502020204030204" pitchFamily="34" charset="0"/>
                          <a:cs typeface="Arial" charset="0"/>
                        </a:rPr>
                        <a:t>$0.00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Calibri" panose="020F0502020204030204" pitchFamily="34" charset="0"/>
                          <a:cs typeface="Arial" charset="0"/>
                        </a:rPr>
                        <a:t>$0.00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Calibri" panose="020F0502020204030204" pitchFamily="34"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Calibri" panose="020F0502020204030204" pitchFamily="34" charset="0"/>
                          <a:cs typeface="Arial" charset="0"/>
                        </a:rPr>
                        <a:t>40%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Calibri" panose="020F0502020204030204" pitchFamily="34" charset="0"/>
                          <a:cs typeface="Arial" charset="0"/>
                        </a:rPr>
                        <a:t>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242280">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endParaRPr kumimoji="0" lang="en-US" sz="1800" b="0" i="0" u="none" strike="noStrike" kern="1200" cap="none" normalizeH="0" baseline="0" noProof="0" dirty="0">
                        <a:ln>
                          <a:noFill/>
                        </a:ln>
                        <a:solidFill>
                          <a:schemeClr val="tx1"/>
                        </a:solidFill>
                        <a:effectLst/>
                        <a:latin typeface="Calibri" panose="020F0502020204030204" pitchFamily="34" charset="0"/>
                        <a:ea typeface="+mn-ea"/>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6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9854">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Copays (Initial Coverage)</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6896">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Arial" charset="0"/>
                        </a:rPr>
                        <a:t>In-Network </a:t>
                      </a:r>
                      <a:r>
                        <a:rPr kumimoji="0" lang="en-US" sz="1800" b="1" i="0" u="none" strike="noStrike" cap="none" normalizeH="0" baseline="0" dirty="0">
                          <a:ln>
                            <a:noFill/>
                          </a:ln>
                          <a:solidFill>
                            <a:srgbClr val="C00000"/>
                          </a:solidFill>
                          <a:effectLst/>
                          <a:latin typeface="Calibri" panose="020F0502020204030204" pitchFamily="34" charset="0"/>
                          <a:cs typeface="Arial" charset="0"/>
                        </a:rPr>
                        <a:t>Standard </a:t>
                      </a:r>
                      <a:r>
                        <a:rPr kumimoji="0" lang="en-US" sz="1800" b="1" i="0" u="none" strike="noStrike" cap="none" normalizeH="0" baseline="0" dirty="0">
                          <a:ln>
                            <a:noFill/>
                          </a:ln>
                          <a:solidFill>
                            <a:schemeClr val="tx1"/>
                          </a:solidFill>
                          <a:effectLst/>
                          <a:latin typeface="Calibri" panose="020F0502020204030204" pitchFamily="34" charset="0"/>
                          <a:cs typeface="Arial" charset="0"/>
                        </a:rPr>
                        <a:t>Cost-sharing (30 Days) or Long-Term Care Facility (34 days)</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57617">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0726">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Calibri" panose="020F0502020204030204" pitchFamily="34" charset="0"/>
                          <a:cs typeface="Arial" charset="0"/>
                        </a:rPr>
                        <a:t>$5.00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Calibri" panose="020F0502020204030204" pitchFamily="34" charset="0"/>
                          <a:cs typeface="Arial" charset="0"/>
                        </a:rPr>
                        <a:t>$7.00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Calibri" panose="020F0502020204030204" pitchFamily="34"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Calibri" panose="020F0502020204030204" pitchFamily="34" charset="0"/>
                          <a:cs typeface="Arial"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Calibri" panose="020F0502020204030204" pitchFamily="34" charset="0"/>
                          <a:cs typeface="Arial" charset="0"/>
                        </a:rPr>
                        <a:t>33%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151711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Blue </a:t>
            </a:r>
            <a:r>
              <a:rPr lang="en-US" dirty="0" err="1"/>
              <a:t>MedicareRx</a:t>
            </a:r>
            <a:r>
              <a:rPr lang="en-US" dirty="0"/>
              <a:t> Plus (PDP) Plan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36</a:t>
            </a:fld>
            <a:endParaRPr lang="en-US" dirty="0"/>
          </a:p>
        </p:txBody>
      </p:sp>
      <p:graphicFrame>
        <p:nvGraphicFramePr>
          <p:cNvPr id="6" name="Group 472"/>
          <p:cNvGraphicFramePr>
            <a:graphicFrameLocks noGrp="1"/>
          </p:cNvGraphicFramePr>
          <p:nvPr>
            <p:extLst>
              <p:ext uri="{D42A27DB-BD31-4B8C-83A1-F6EECF244321}">
                <p14:modId xmlns:p14="http://schemas.microsoft.com/office/powerpoint/2010/main" val="3558012385"/>
              </p:ext>
            </p:extLst>
          </p:nvPr>
        </p:nvGraphicFramePr>
        <p:xfrm>
          <a:off x="838200" y="1790700"/>
          <a:ext cx="10515601" cy="4937760"/>
        </p:xfrm>
        <a:graphic>
          <a:graphicData uri="http://schemas.openxmlformats.org/drawingml/2006/table">
            <a:tbl>
              <a:tblPr/>
              <a:tblGrid>
                <a:gridCol w="2036807">
                  <a:extLst>
                    <a:ext uri="{9D8B030D-6E8A-4147-A177-3AD203B41FA5}">
                      <a16:colId xmlns:a16="http://schemas.microsoft.com/office/drawing/2014/main" val="20000"/>
                    </a:ext>
                  </a:extLst>
                </a:gridCol>
                <a:gridCol w="1989438">
                  <a:extLst>
                    <a:ext uri="{9D8B030D-6E8A-4147-A177-3AD203B41FA5}">
                      <a16:colId xmlns:a16="http://schemas.microsoft.com/office/drawing/2014/main" val="20001"/>
                    </a:ext>
                  </a:extLst>
                </a:gridCol>
                <a:gridCol w="2178908">
                  <a:extLst>
                    <a:ext uri="{9D8B030D-6E8A-4147-A177-3AD203B41FA5}">
                      <a16:colId xmlns:a16="http://schemas.microsoft.com/office/drawing/2014/main" val="20002"/>
                    </a:ext>
                  </a:extLst>
                </a:gridCol>
                <a:gridCol w="2178908">
                  <a:extLst>
                    <a:ext uri="{9D8B030D-6E8A-4147-A177-3AD203B41FA5}">
                      <a16:colId xmlns:a16="http://schemas.microsoft.com/office/drawing/2014/main" val="20003"/>
                    </a:ext>
                  </a:extLst>
                </a:gridCol>
                <a:gridCol w="568411">
                  <a:extLst>
                    <a:ext uri="{9D8B030D-6E8A-4147-A177-3AD203B41FA5}">
                      <a16:colId xmlns:a16="http://schemas.microsoft.com/office/drawing/2014/main" val="20004"/>
                    </a:ext>
                  </a:extLst>
                </a:gridCol>
                <a:gridCol w="1563129">
                  <a:extLst>
                    <a:ext uri="{9D8B030D-6E8A-4147-A177-3AD203B41FA5}">
                      <a16:colId xmlns:a16="http://schemas.microsoft.com/office/drawing/2014/main" val="20005"/>
                    </a:ext>
                  </a:extLst>
                </a:gridCol>
              </a:tblGrid>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Copays (Initial Coverage)</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Mail Order Preferred Network Pharmacy</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90 Day supply for most drugs</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FF0000"/>
                          </a:solidFill>
                          <a:effectLst/>
                          <a:latin typeface="Calibri" panose="020F0502020204030204" pitchFamily="34" charset="0"/>
                          <a:cs typeface="Arial" charset="0"/>
                        </a:rPr>
                        <a:t>30 Day supply for Specialty Tier drugs</a:t>
                      </a:r>
                      <a:endParaRPr kumimoji="0" lang="en-US" sz="1800" b="1" i="0" u="none" strike="noStrike" cap="none" normalizeH="0" baseline="0" dirty="0">
                        <a:ln>
                          <a:noFill/>
                        </a:ln>
                        <a:solidFill>
                          <a:srgbClr val="000000"/>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6797">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$0.00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40%</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dirty="0"/>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259080">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mn-lt"/>
                          <a:cs typeface="Arial" charset="0"/>
                        </a:rPr>
                        <a:t>Copays (Initial Coverage)</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336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Mail Order Non-Preferred Network Pharmacy</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90 Day supply for most drugs</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FF0000"/>
                          </a:solidFill>
                          <a:effectLst/>
                          <a:latin typeface="Calibri" panose="020F0502020204030204" pitchFamily="34" charset="0"/>
                          <a:cs typeface="Arial" charset="0"/>
                        </a:rPr>
                        <a:t>30 Day supply for Specialty Tier drugs</a:t>
                      </a:r>
                      <a:endParaRPr kumimoji="0" lang="en-US" sz="1800" b="1" i="0" u="none" strike="noStrike" cap="none" normalizeH="0" baseline="0" dirty="0">
                        <a:ln>
                          <a:noFill/>
                        </a:ln>
                        <a:solidFill>
                          <a:srgbClr val="000000"/>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0642">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tc>
                <a:extLst>
                  <a:ext uri="{0D108BD9-81ED-4DB2-BD59-A6C34878D82A}">
                    <a16:rowId xmlns:a16="http://schemas.microsoft.com/office/drawing/2014/main" val="10007"/>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$15.00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50%</a:t>
                      </a:r>
                      <a:endParaRPr kumimoji="0" lang="en-US" sz="1800" b="0" i="1"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33%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 name="Text Box 422"/>
          <p:cNvSpPr txBox="1">
            <a:spLocks noChangeArrowheads="1"/>
          </p:cNvSpPr>
          <p:nvPr/>
        </p:nvSpPr>
        <p:spPr bwMode="auto">
          <a:xfrm>
            <a:off x="1828800" y="1000125"/>
            <a:ext cx="8534400" cy="400110"/>
          </a:xfrm>
          <a:prstGeom prst="rect">
            <a:avLst/>
          </a:prstGeom>
          <a:noFill/>
          <a:ln w="19050">
            <a:noFill/>
            <a:miter lim="800000"/>
            <a:headEnd/>
            <a:tailEnd/>
          </a:ln>
        </p:spPr>
        <p:txBody>
          <a:bodyPr wrap="square">
            <a:spAutoFit/>
          </a:bodyPr>
          <a:lstStyle/>
          <a:p>
            <a:pPr algn="ctr">
              <a:spcBef>
                <a:spcPts val="0"/>
              </a:spcBef>
            </a:pPr>
            <a:r>
              <a:rPr lang="en-US" sz="2000" b="1" dirty="0">
                <a:latin typeface="Calibri" panose="020F0502020204030204" pitchFamily="34" charset="0"/>
              </a:rPr>
              <a:t>Blue </a:t>
            </a:r>
            <a:r>
              <a:rPr lang="en-US" sz="2000" b="1" dirty="0" err="1">
                <a:latin typeface="Calibri" panose="020F0502020204030204" pitchFamily="34" charset="0"/>
              </a:rPr>
              <a:t>MedicareRx</a:t>
            </a:r>
            <a:r>
              <a:rPr lang="en-US" sz="2000" b="1" dirty="0">
                <a:latin typeface="Calibri" panose="020F0502020204030204" pitchFamily="34" charset="0"/>
              </a:rPr>
              <a:t> Plus (PDP) plans have NO deductible</a:t>
            </a:r>
          </a:p>
        </p:txBody>
      </p:sp>
    </p:spTree>
    <p:custDataLst>
      <p:tags r:id="rId1"/>
    </p:custDataLst>
    <p:extLst>
      <p:ext uri="{BB962C8B-B14F-4D97-AF65-F5344CB8AC3E}">
        <p14:creationId xmlns:p14="http://schemas.microsoft.com/office/powerpoint/2010/main" val="168882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Blue </a:t>
            </a:r>
            <a:r>
              <a:rPr lang="en-US" dirty="0" err="1"/>
              <a:t>MedicareRx</a:t>
            </a:r>
            <a:r>
              <a:rPr lang="en-US" dirty="0"/>
              <a:t> Essential (PDP) Plan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37</a:t>
            </a:fld>
            <a:endParaRPr lang="en-US" dirty="0"/>
          </a:p>
        </p:txBody>
      </p:sp>
      <p:graphicFrame>
        <p:nvGraphicFramePr>
          <p:cNvPr id="6" name="Group 472"/>
          <p:cNvGraphicFramePr>
            <a:graphicFrameLocks noGrp="1"/>
          </p:cNvGraphicFramePr>
          <p:nvPr>
            <p:extLst>
              <p:ext uri="{D42A27DB-BD31-4B8C-83A1-F6EECF244321}">
                <p14:modId xmlns:p14="http://schemas.microsoft.com/office/powerpoint/2010/main" val="1291061778"/>
              </p:ext>
            </p:extLst>
          </p:nvPr>
        </p:nvGraphicFramePr>
        <p:xfrm>
          <a:off x="838200" y="1790700"/>
          <a:ext cx="10515601" cy="3840480"/>
        </p:xfrm>
        <a:graphic>
          <a:graphicData uri="http://schemas.openxmlformats.org/drawingml/2006/table">
            <a:tbl>
              <a:tblPr/>
              <a:tblGrid>
                <a:gridCol w="2036807">
                  <a:extLst>
                    <a:ext uri="{9D8B030D-6E8A-4147-A177-3AD203B41FA5}">
                      <a16:colId xmlns:a16="http://schemas.microsoft.com/office/drawing/2014/main" val="20000"/>
                    </a:ext>
                  </a:extLst>
                </a:gridCol>
                <a:gridCol w="1989438">
                  <a:extLst>
                    <a:ext uri="{9D8B030D-6E8A-4147-A177-3AD203B41FA5}">
                      <a16:colId xmlns:a16="http://schemas.microsoft.com/office/drawing/2014/main" val="20001"/>
                    </a:ext>
                  </a:extLst>
                </a:gridCol>
                <a:gridCol w="2178908">
                  <a:extLst>
                    <a:ext uri="{9D8B030D-6E8A-4147-A177-3AD203B41FA5}">
                      <a16:colId xmlns:a16="http://schemas.microsoft.com/office/drawing/2014/main" val="20002"/>
                    </a:ext>
                  </a:extLst>
                </a:gridCol>
                <a:gridCol w="2178908">
                  <a:extLst>
                    <a:ext uri="{9D8B030D-6E8A-4147-A177-3AD203B41FA5}">
                      <a16:colId xmlns:a16="http://schemas.microsoft.com/office/drawing/2014/main" val="20003"/>
                    </a:ext>
                  </a:extLst>
                </a:gridCol>
                <a:gridCol w="568411">
                  <a:extLst>
                    <a:ext uri="{9D8B030D-6E8A-4147-A177-3AD203B41FA5}">
                      <a16:colId xmlns:a16="http://schemas.microsoft.com/office/drawing/2014/main" val="20004"/>
                    </a:ext>
                  </a:extLst>
                </a:gridCol>
                <a:gridCol w="1563129">
                  <a:extLst>
                    <a:ext uri="{9D8B030D-6E8A-4147-A177-3AD203B41FA5}">
                      <a16:colId xmlns:a16="http://schemas.microsoft.com/office/drawing/2014/main" val="20005"/>
                    </a:ext>
                  </a:extLst>
                </a:gridCol>
              </a:tblGrid>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Copays (Initial Coverage)</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Arial" charset="0"/>
                        </a:rPr>
                        <a:t>In-Network </a:t>
                      </a:r>
                      <a:r>
                        <a:rPr kumimoji="0" lang="en-US" sz="1800" b="1" i="0" u="none" strike="noStrike" cap="none" normalizeH="0" baseline="0" dirty="0">
                          <a:ln>
                            <a:noFill/>
                          </a:ln>
                          <a:solidFill>
                            <a:srgbClr val="C00000"/>
                          </a:solidFill>
                          <a:effectLst/>
                          <a:latin typeface="Calibri" panose="020F0502020204030204" pitchFamily="34" charset="0"/>
                          <a:cs typeface="Arial" charset="0"/>
                        </a:rPr>
                        <a:t>Preferred</a:t>
                      </a:r>
                      <a:r>
                        <a:rPr kumimoji="0" lang="en-US" sz="1800" b="1" i="0" u="none" strike="noStrike" cap="none" normalizeH="0" baseline="0" dirty="0">
                          <a:ln>
                            <a:noFill/>
                          </a:ln>
                          <a:solidFill>
                            <a:schemeClr val="tx1"/>
                          </a:solidFill>
                          <a:effectLst/>
                          <a:latin typeface="Calibri" panose="020F0502020204030204" pitchFamily="34" charset="0"/>
                          <a:cs typeface="Arial" charset="0"/>
                        </a:rPr>
                        <a:t> Cost-sharing (30 Days) </a:t>
                      </a:r>
                      <a:r>
                        <a:rPr kumimoji="0" lang="en-US" sz="1800" b="1" i="0" u="none" strike="noStrike" cap="none" normalizeH="0" baseline="0" dirty="0">
                          <a:ln>
                            <a:noFill/>
                          </a:ln>
                          <a:solidFill>
                            <a:schemeClr val="tx1"/>
                          </a:solidFill>
                          <a:effectLst/>
                          <a:latin typeface="+mn-lt"/>
                          <a:cs typeface="Arial" charset="0"/>
                        </a:rPr>
                        <a:t>*Note – Select insulin co-pays are capped at $35/month</a:t>
                      </a:r>
                      <a:endParaRPr kumimoji="0" lang="en-US" sz="1800" b="1"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6797">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$0.00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48%</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dirty="0"/>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259080">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mn-lt"/>
                          <a:cs typeface="Arial" charset="0"/>
                        </a:rPr>
                        <a:t>Copays (Initial Coverage)</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336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cs typeface="Arial" charset="0"/>
                        </a:rPr>
                        <a:t>In-Network </a:t>
                      </a:r>
                      <a:r>
                        <a:rPr kumimoji="0" lang="en-US" sz="1800" b="1" i="0" u="none" strike="noStrike" cap="none" normalizeH="0" baseline="0" dirty="0">
                          <a:ln>
                            <a:noFill/>
                          </a:ln>
                          <a:solidFill>
                            <a:srgbClr val="C00000"/>
                          </a:solidFill>
                          <a:effectLst/>
                          <a:latin typeface="Calibri" panose="020F0502020204030204" pitchFamily="34" charset="0"/>
                          <a:cs typeface="Arial" charset="0"/>
                        </a:rPr>
                        <a:t>Standard </a:t>
                      </a:r>
                      <a:r>
                        <a:rPr kumimoji="0" lang="en-US" sz="1800" b="1" i="0" u="none" strike="noStrike" cap="none" normalizeH="0" baseline="0" dirty="0">
                          <a:ln>
                            <a:noFill/>
                          </a:ln>
                          <a:solidFill>
                            <a:schemeClr val="tx1"/>
                          </a:solidFill>
                          <a:effectLst/>
                          <a:latin typeface="Calibri" panose="020F0502020204030204" pitchFamily="34" charset="0"/>
                          <a:cs typeface="Arial" charset="0"/>
                        </a:rPr>
                        <a:t>Cost-sharing (30 Days) or Long-Term Care Facility (34 days)</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0642">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tc>
                <a:extLst>
                  <a:ext uri="{0D108BD9-81ED-4DB2-BD59-A6C34878D82A}">
                    <a16:rowId xmlns:a16="http://schemas.microsoft.com/office/drawing/2014/main" val="10007"/>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$5.00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$7.00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50%</a:t>
                      </a:r>
                      <a:endParaRPr kumimoji="0" lang="en-US" sz="1800" b="0" i="1"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 name="Text Box 422"/>
          <p:cNvSpPr txBox="1">
            <a:spLocks noChangeArrowheads="1"/>
          </p:cNvSpPr>
          <p:nvPr/>
        </p:nvSpPr>
        <p:spPr bwMode="auto">
          <a:xfrm>
            <a:off x="1828800" y="1000125"/>
            <a:ext cx="8534400" cy="707886"/>
          </a:xfrm>
          <a:prstGeom prst="rect">
            <a:avLst/>
          </a:prstGeom>
          <a:noFill/>
          <a:ln w="19050">
            <a:noFill/>
            <a:miter lim="800000"/>
            <a:headEnd/>
            <a:tailEnd/>
          </a:ln>
        </p:spPr>
        <p:txBody>
          <a:bodyPr wrap="square">
            <a:spAutoFit/>
          </a:bodyPr>
          <a:lstStyle/>
          <a:p>
            <a:pPr algn="ctr">
              <a:spcBef>
                <a:spcPts val="0"/>
              </a:spcBef>
            </a:pPr>
            <a:r>
              <a:rPr lang="en-US" sz="2000" b="1" dirty="0">
                <a:latin typeface="Calibri" panose="020F0502020204030204" pitchFamily="34" charset="0"/>
              </a:rPr>
              <a:t>Blue </a:t>
            </a:r>
            <a:r>
              <a:rPr lang="en-US" sz="2000" b="1" dirty="0" err="1">
                <a:latin typeface="Calibri" panose="020F0502020204030204" pitchFamily="34" charset="0"/>
              </a:rPr>
              <a:t>MedicareRx</a:t>
            </a:r>
            <a:r>
              <a:rPr lang="en-US" sz="2000" b="1" dirty="0">
                <a:latin typeface="Calibri" panose="020F0502020204030204" pitchFamily="34" charset="0"/>
              </a:rPr>
              <a:t> Essential (PDP) plans have a $425 deductible on drug tiers 3, 4, and 5. The deductible is waived for Tier 1 and 2 drugs.</a:t>
            </a:r>
          </a:p>
        </p:txBody>
      </p:sp>
    </p:spTree>
    <p:custDataLst>
      <p:tags r:id="rId1"/>
    </p:custDataLst>
    <p:extLst>
      <p:ext uri="{BB962C8B-B14F-4D97-AF65-F5344CB8AC3E}">
        <p14:creationId xmlns:p14="http://schemas.microsoft.com/office/powerpoint/2010/main" val="200432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Blue </a:t>
            </a:r>
            <a:r>
              <a:rPr lang="en-US" dirty="0" err="1"/>
              <a:t>MedicareRx</a:t>
            </a:r>
            <a:r>
              <a:rPr lang="en-US" dirty="0"/>
              <a:t> Essential (PDP) Plan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38</a:t>
            </a:fld>
            <a:endParaRPr lang="en-US" dirty="0"/>
          </a:p>
        </p:txBody>
      </p:sp>
      <p:graphicFrame>
        <p:nvGraphicFramePr>
          <p:cNvPr id="6" name="Group 472"/>
          <p:cNvGraphicFramePr>
            <a:graphicFrameLocks noGrp="1"/>
          </p:cNvGraphicFramePr>
          <p:nvPr>
            <p:extLst>
              <p:ext uri="{D42A27DB-BD31-4B8C-83A1-F6EECF244321}">
                <p14:modId xmlns:p14="http://schemas.microsoft.com/office/powerpoint/2010/main" val="2406172846"/>
              </p:ext>
            </p:extLst>
          </p:nvPr>
        </p:nvGraphicFramePr>
        <p:xfrm>
          <a:off x="838200" y="1790700"/>
          <a:ext cx="10515601" cy="4937760"/>
        </p:xfrm>
        <a:graphic>
          <a:graphicData uri="http://schemas.openxmlformats.org/drawingml/2006/table">
            <a:tbl>
              <a:tblPr/>
              <a:tblGrid>
                <a:gridCol w="2036807">
                  <a:extLst>
                    <a:ext uri="{9D8B030D-6E8A-4147-A177-3AD203B41FA5}">
                      <a16:colId xmlns:a16="http://schemas.microsoft.com/office/drawing/2014/main" val="20000"/>
                    </a:ext>
                  </a:extLst>
                </a:gridCol>
                <a:gridCol w="1989438">
                  <a:extLst>
                    <a:ext uri="{9D8B030D-6E8A-4147-A177-3AD203B41FA5}">
                      <a16:colId xmlns:a16="http://schemas.microsoft.com/office/drawing/2014/main" val="20001"/>
                    </a:ext>
                  </a:extLst>
                </a:gridCol>
                <a:gridCol w="2178908">
                  <a:extLst>
                    <a:ext uri="{9D8B030D-6E8A-4147-A177-3AD203B41FA5}">
                      <a16:colId xmlns:a16="http://schemas.microsoft.com/office/drawing/2014/main" val="20002"/>
                    </a:ext>
                  </a:extLst>
                </a:gridCol>
                <a:gridCol w="2178908">
                  <a:extLst>
                    <a:ext uri="{9D8B030D-6E8A-4147-A177-3AD203B41FA5}">
                      <a16:colId xmlns:a16="http://schemas.microsoft.com/office/drawing/2014/main" val="20003"/>
                    </a:ext>
                  </a:extLst>
                </a:gridCol>
                <a:gridCol w="568411">
                  <a:extLst>
                    <a:ext uri="{9D8B030D-6E8A-4147-A177-3AD203B41FA5}">
                      <a16:colId xmlns:a16="http://schemas.microsoft.com/office/drawing/2014/main" val="20004"/>
                    </a:ext>
                  </a:extLst>
                </a:gridCol>
                <a:gridCol w="1563129">
                  <a:extLst>
                    <a:ext uri="{9D8B030D-6E8A-4147-A177-3AD203B41FA5}">
                      <a16:colId xmlns:a16="http://schemas.microsoft.com/office/drawing/2014/main" val="20005"/>
                    </a:ext>
                  </a:extLst>
                </a:gridCol>
              </a:tblGrid>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Copays (Initial Coverage)</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Mail Order Preferred Network Pharmacy</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90 Day supply for most drugs</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FF0000"/>
                          </a:solidFill>
                          <a:effectLst/>
                          <a:latin typeface="Calibri" panose="020F0502020204030204" pitchFamily="34" charset="0"/>
                          <a:cs typeface="Arial" charset="0"/>
                        </a:rPr>
                        <a:t>30 Day supply for Specialty Tier drugs</a:t>
                      </a:r>
                      <a:endParaRPr kumimoji="0" lang="en-US" sz="1800" b="1" i="0" u="none" strike="noStrike" cap="none" normalizeH="0" baseline="0" dirty="0">
                        <a:ln>
                          <a:noFill/>
                        </a:ln>
                        <a:solidFill>
                          <a:srgbClr val="000000"/>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6797">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$0.00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48%</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dirty="0"/>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259080">
                <a:tc gridSpan="5">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800" dirty="0"/>
                    </a:p>
                  </a:txBody>
                  <a:tcPr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mn-lt"/>
                          <a:cs typeface="Arial" charset="0"/>
                        </a:rPr>
                        <a:t>Copays (Initial Coverage)</a:t>
                      </a:r>
                      <a:endParaRPr kumimoji="0" lang="en-US" sz="1800" b="0" i="0" u="none" strike="noStrike" cap="none" normalizeH="0" baseline="0" dirty="0">
                        <a:ln>
                          <a:noFill/>
                        </a:ln>
                        <a:solidFill>
                          <a:schemeClr val="tx1"/>
                        </a:solidFill>
                        <a:effectLst/>
                        <a:latin typeface="+mn-lt"/>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13360">
                <a:tc gridSpan="6">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Mail Order Non-Preferred Network Pharmacy</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000000"/>
                          </a:solidFill>
                          <a:effectLst/>
                          <a:latin typeface="Calibri" panose="020F0502020204030204" pitchFamily="34" charset="0"/>
                          <a:cs typeface="Arial" charset="0"/>
                        </a:rPr>
                        <a:t>90 Day supply for most drugs</a:t>
                      </a:r>
                    </a:p>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rgbClr val="FF0000"/>
                          </a:solidFill>
                          <a:effectLst/>
                          <a:latin typeface="Calibri" panose="020F0502020204030204" pitchFamily="34" charset="0"/>
                          <a:cs typeface="Arial" charset="0"/>
                        </a:rPr>
                        <a:t>30 Day supply for Specialty Tier drugs</a:t>
                      </a:r>
                      <a:endParaRPr kumimoji="0" lang="en-US" sz="1800" b="1" i="0" u="none" strike="noStrike" cap="none" normalizeH="0" baseline="0" dirty="0">
                        <a:ln>
                          <a:noFill/>
                        </a:ln>
                        <a:solidFill>
                          <a:srgbClr val="000000"/>
                        </a:solidFill>
                        <a:effectLst/>
                        <a:latin typeface="Calibri" panose="020F0502020204030204" pitchFamily="34"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570642">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Calibri" panose="020F0502020204030204" pitchFamily="34" charset="0"/>
                          <a:cs typeface="Arial" charset="0"/>
                        </a:rPr>
                        <a:t>Preferred                          Generic</a:t>
                      </a:r>
                      <a:endParaRPr kumimoji="0" lang="en-US" sz="1800" b="0" i="0" u="none" strike="noStrike" cap="none" normalizeH="0" baseline="0" dirty="0">
                        <a:ln>
                          <a:noFill/>
                        </a:ln>
                        <a:solidFill>
                          <a:schemeClr val="tx1"/>
                        </a:solidFill>
                        <a:effectLst/>
                        <a:latin typeface="Calibri" panose="020F0502020204030204" pitchFamily="34" charset="0"/>
                        <a:cs typeface="Arial" charset="0"/>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Generic</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Preferred Brand</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588"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Non-Preferred Drug</a:t>
                      </a: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charset="0"/>
                        </a:rPr>
                        <a:t>Specialty Tier</a:t>
                      </a:r>
                      <a:endParaRPr kumimoji="0" lang="en-US" sz="1800" b="0" i="0" u="none" strike="noStrike" cap="none" normalizeH="0" baseline="0" dirty="0">
                        <a:ln>
                          <a:noFill/>
                        </a:ln>
                        <a:solidFill>
                          <a:schemeClr val="tx1"/>
                        </a:solidFill>
                        <a:effectLst/>
                        <a:latin typeface="+mn-lt"/>
                        <a:cs typeface="Arial" charset="0"/>
                      </a:endParaRPr>
                    </a:p>
                  </a:txBody>
                  <a:tcPr anchor="b"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dirty="0"/>
                    </a:p>
                  </a:txBody>
                  <a:tcPr anchor="b" anchorCtr="1" horzOverflow="overflow"/>
                </a:tc>
                <a:extLst>
                  <a:ext uri="{0D108BD9-81ED-4DB2-BD59-A6C34878D82A}">
                    <a16:rowId xmlns:a16="http://schemas.microsoft.com/office/drawing/2014/main" val="10007"/>
                  </a:ext>
                </a:extLst>
              </a:tr>
              <a:tr h="323931">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$10.00</a:t>
                      </a: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$14.00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0" i="0" u="none" strike="noStrike" cap="none" normalizeH="0" baseline="0" dirty="0">
                          <a:ln>
                            <a:noFill/>
                          </a:ln>
                          <a:solidFill>
                            <a:schemeClr val="tx1"/>
                          </a:solidFill>
                          <a:effectLst/>
                          <a:latin typeface="+mn-lt"/>
                          <a:cs typeface="Arial" charset="0"/>
                        </a:rPr>
                        <a:t>50%</a:t>
                      </a:r>
                      <a:endParaRPr kumimoji="0" lang="en-US" sz="1800" b="0" i="1" u="none" strike="noStrike" cap="none" normalizeH="0" baseline="0" dirty="0">
                        <a:ln>
                          <a:noFill/>
                        </a:ln>
                        <a:solidFill>
                          <a:schemeClr val="tx1"/>
                        </a:solidFill>
                        <a:effectLst/>
                        <a:latin typeface="Calibri" panose="020F0502020204030204"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gridSpan="2">
                  <a:txBody>
                    <a:bodyPr/>
                    <a:lstStyle/>
                    <a:p>
                      <a:pPr marL="0" marR="0" lvl="0" indent="1588"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a:ln>
                            <a:noFill/>
                          </a:ln>
                          <a:solidFill>
                            <a:schemeClr val="tx1"/>
                          </a:solidFill>
                          <a:effectLst/>
                          <a:latin typeface="+mn-lt"/>
                          <a:cs typeface="Arial" charset="0"/>
                        </a:rPr>
                        <a:t>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 name="Text Box 422"/>
          <p:cNvSpPr txBox="1">
            <a:spLocks noChangeArrowheads="1"/>
          </p:cNvSpPr>
          <p:nvPr/>
        </p:nvSpPr>
        <p:spPr bwMode="auto">
          <a:xfrm>
            <a:off x="1828800" y="1000125"/>
            <a:ext cx="8534400" cy="707886"/>
          </a:xfrm>
          <a:prstGeom prst="rect">
            <a:avLst/>
          </a:prstGeom>
          <a:noFill/>
          <a:ln w="19050">
            <a:noFill/>
            <a:miter lim="800000"/>
            <a:headEnd/>
            <a:tailEnd/>
          </a:ln>
        </p:spPr>
        <p:txBody>
          <a:bodyPr wrap="square">
            <a:spAutoFit/>
          </a:bodyPr>
          <a:lstStyle/>
          <a:p>
            <a:pPr algn="ctr">
              <a:spcBef>
                <a:spcPts val="0"/>
              </a:spcBef>
            </a:pPr>
            <a:r>
              <a:rPr lang="en-US" sz="2000" b="1" dirty="0">
                <a:latin typeface="Calibri" panose="020F0502020204030204" pitchFamily="34" charset="0"/>
              </a:rPr>
              <a:t>Blue </a:t>
            </a:r>
            <a:r>
              <a:rPr lang="en-US" sz="2000" b="1" dirty="0" err="1">
                <a:latin typeface="Calibri" panose="020F0502020204030204" pitchFamily="34" charset="0"/>
              </a:rPr>
              <a:t>MedicareRx</a:t>
            </a:r>
            <a:r>
              <a:rPr lang="en-US" sz="2000" b="1" dirty="0">
                <a:latin typeface="Calibri" panose="020F0502020204030204" pitchFamily="34" charset="0"/>
              </a:rPr>
              <a:t> Essential (PDP) plans have a $425 deductible on drug tiers 3, 4, and 5. The deductible is waived for Tier 1 and 2 drugs.</a:t>
            </a:r>
          </a:p>
        </p:txBody>
      </p:sp>
    </p:spTree>
    <p:custDataLst>
      <p:tags r:id="rId1"/>
    </p:custDataLst>
    <p:extLst>
      <p:ext uri="{BB962C8B-B14F-4D97-AF65-F5344CB8AC3E}">
        <p14:creationId xmlns:p14="http://schemas.microsoft.com/office/powerpoint/2010/main" val="3832110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 D Plan Structure – Inflation Reduction Act</a:t>
            </a:r>
          </a:p>
        </p:txBody>
      </p:sp>
      <p:sp>
        <p:nvSpPr>
          <p:cNvPr id="5" name="Slide Number Placeholder 4"/>
          <p:cNvSpPr>
            <a:spLocks noGrp="1"/>
          </p:cNvSpPr>
          <p:nvPr>
            <p:ph type="sldNum" sz="quarter" idx="4"/>
          </p:nvPr>
        </p:nvSpPr>
        <p:spPr/>
        <p:txBody>
          <a:bodyPr/>
          <a:lstStyle/>
          <a:p>
            <a:fld id="{7964042D-3598-F344-A676-FAE911690EEC}" type="slidenum">
              <a:rPr lang="en-US" smtClean="0"/>
              <a:pPr/>
              <a:t>39</a:t>
            </a:fld>
            <a:endParaRPr lang="en-US" dirty="0"/>
          </a:p>
        </p:txBody>
      </p:sp>
      <p:pic>
        <p:nvPicPr>
          <p:cNvPr id="12" name="Picture 1"/>
          <p:cNvPicPr>
            <a:picLocks noChangeAspect="1" noChangeArrowheads="1"/>
          </p:cNvPicPr>
          <p:nvPr/>
        </p:nvPicPr>
        <p:blipFill>
          <a:blip r:embed="rId3" cstate="print"/>
          <a:srcRect/>
          <a:stretch>
            <a:fillRect/>
          </a:stretch>
        </p:blipFill>
        <p:spPr bwMode="auto">
          <a:xfrm>
            <a:off x="7961999" y="2160588"/>
            <a:ext cx="3730275" cy="2449512"/>
          </a:xfrm>
          <a:prstGeom prst="rect">
            <a:avLst/>
          </a:prstGeom>
          <a:noFill/>
          <a:ln w="9525">
            <a:noFill/>
            <a:miter lim="800000"/>
            <a:headEnd/>
            <a:tailEnd/>
          </a:ln>
        </p:spPr>
      </p:pic>
      <p:sp>
        <p:nvSpPr>
          <p:cNvPr id="14" name="Rectangle 3"/>
          <p:cNvSpPr txBox="1">
            <a:spLocks noChangeArrowheads="1"/>
          </p:cNvSpPr>
          <p:nvPr/>
        </p:nvSpPr>
        <p:spPr bwMode="auto">
          <a:xfrm>
            <a:off x="370203" y="1560513"/>
            <a:ext cx="7021197" cy="4170922"/>
          </a:xfrm>
          <a:prstGeom prst="rect">
            <a:avLst/>
          </a:prstGeom>
          <a:noFill/>
          <a:ln w="9525">
            <a:noFill/>
            <a:miter lim="800000"/>
            <a:headEnd/>
            <a:tailEnd/>
          </a:ln>
          <a:effectLst/>
        </p:spPr>
        <p:txBody>
          <a:bodyPr lIns="0" tIns="0" rIns="0" bIns="0"/>
          <a:lstStyle/>
          <a:p>
            <a:pPr marL="0" lvl="2">
              <a:spcBef>
                <a:spcPts val="600"/>
              </a:spcBef>
              <a:spcAft>
                <a:spcPts val="1200"/>
              </a:spcAft>
              <a:buClr>
                <a:schemeClr val="hlink"/>
              </a:buClr>
              <a:defRPr/>
            </a:pPr>
            <a:r>
              <a:rPr lang="en-US" sz="2400" b="1" dirty="0"/>
              <a:t>Inflation Reduction Act 2025</a:t>
            </a:r>
          </a:p>
          <a:p>
            <a:pPr marL="0" lvl="2">
              <a:spcBef>
                <a:spcPts val="600"/>
              </a:spcBef>
              <a:spcAft>
                <a:spcPts val="1200"/>
              </a:spcAft>
              <a:buClr>
                <a:schemeClr val="hlink"/>
              </a:buClr>
              <a:buFont typeface="Wingdings" pitchFamily="2" charset="2"/>
              <a:buNone/>
              <a:defRPr/>
            </a:pPr>
            <a:r>
              <a:rPr lang="en-US" sz="1400" b="0" i="0" dirty="0">
                <a:solidFill>
                  <a:srgbClr val="262626"/>
                </a:solidFill>
                <a:effectLst/>
                <a:highlight>
                  <a:srgbClr val="FFFFFF"/>
                </a:highlight>
                <a:latin typeface="public_sans"/>
              </a:rPr>
              <a:t>For the first time, beginning in 2025, the drug law, known as the Inflation Reduction Act, requires all Medicare prescription drug plans (Medicare Part D plans) — including both standalone Medicare prescription drug plans and Medicare Advantage plans with prescription drug coverage to offer enrollees the option to pay out-of-pocket prescription drug costs in the form of capped monthly installment payments instead of all at once at the pharmacy.</a:t>
            </a:r>
          </a:p>
          <a:p>
            <a:pPr marL="0" lvl="2">
              <a:spcBef>
                <a:spcPts val="600"/>
              </a:spcBef>
              <a:spcAft>
                <a:spcPts val="1200"/>
              </a:spcAft>
              <a:buClr>
                <a:schemeClr val="hlink"/>
              </a:buClr>
              <a:buFont typeface="Wingdings" pitchFamily="2" charset="2"/>
              <a:buNone/>
              <a:defRPr/>
            </a:pPr>
            <a:r>
              <a:rPr lang="en-US" sz="1400" b="0" i="0" dirty="0">
                <a:solidFill>
                  <a:srgbClr val="333333"/>
                </a:solidFill>
                <a:effectLst/>
                <a:highlight>
                  <a:srgbClr val="FFFFFF"/>
                </a:highlight>
                <a:latin typeface="Source Sans Pro" panose="020F0502020204030204" pitchFamily="34" charset="0"/>
              </a:rPr>
              <a:t>Beginning in 2025, Part D enrollees’ out-of-pocket drug costs will be capped at $2,000. This amount will be indexed to rise each year after 2025 at the rate of growth in per capita Part D costs. (This cap does not apply to out-of-pocket spending on Part B drugs.)</a:t>
            </a:r>
            <a:endParaRPr lang="en-US" sz="1400" kern="0" dirty="0"/>
          </a:p>
        </p:txBody>
      </p:sp>
    </p:spTree>
    <p:custDataLst>
      <p:tags r:id="rId1"/>
    </p:custDataLst>
    <p:extLst>
      <p:ext uri="{BB962C8B-B14F-4D97-AF65-F5344CB8AC3E}">
        <p14:creationId xmlns:p14="http://schemas.microsoft.com/office/powerpoint/2010/main" val="380284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Service Area</a:t>
            </a:r>
          </a:p>
        </p:txBody>
      </p:sp>
      <p:sp>
        <p:nvSpPr>
          <p:cNvPr id="5" name="Slide Number Placeholder 4"/>
          <p:cNvSpPr>
            <a:spLocks noGrp="1"/>
          </p:cNvSpPr>
          <p:nvPr>
            <p:ph type="sldNum" sz="quarter" idx="4"/>
          </p:nvPr>
        </p:nvSpPr>
        <p:spPr/>
        <p:txBody>
          <a:bodyPr/>
          <a:lstStyle/>
          <a:p>
            <a:fld id="{7964042D-3598-F344-A676-FAE911690EEC}" type="slidenum">
              <a:rPr lang="en-US" smtClean="0"/>
              <a:pPr/>
              <a:t>4</a:t>
            </a:fld>
            <a:endParaRPr lang="en-US" dirty="0"/>
          </a:p>
        </p:txBody>
      </p:sp>
      <p:sp>
        <p:nvSpPr>
          <p:cNvPr id="15" name="Rectangle 3"/>
          <p:cNvSpPr txBox="1">
            <a:spLocks noChangeArrowheads="1"/>
          </p:cNvSpPr>
          <p:nvPr/>
        </p:nvSpPr>
        <p:spPr>
          <a:xfrm>
            <a:off x="228600" y="1337045"/>
            <a:ext cx="11424920" cy="11318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dirty="0"/>
              <a:t>BCBSKS </a:t>
            </a:r>
            <a:r>
              <a:rPr lang="en-US" dirty="0">
                <a:solidFill>
                  <a:sysClr val="windowText" lastClr="000000"/>
                </a:solidFill>
              </a:rPr>
              <a:t>Medicare Part D plans service the following counties in the state of Kansas: </a:t>
            </a:r>
          </a:p>
          <a:p>
            <a:r>
              <a:rPr lang="en-US" dirty="0"/>
              <a:t>All counties in Kansas</a:t>
            </a:r>
          </a:p>
        </p:txBody>
      </p:sp>
      <p:pic>
        <p:nvPicPr>
          <p:cNvPr id="1026" name="Picture 2">
            <a:extLst>
              <a:ext uri="{FF2B5EF4-FFF2-40B4-BE49-F238E27FC236}">
                <a16:creationId xmlns:a16="http://schemas.microsoft.com/office/drawing/2014/main" id="{6407B473-99C9-F69F-7916-0E859A4BE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991" y="2242616"/>
            <a:ext cx="7692620" cy="40981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1158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Prescription Drug Coverage 	</a:t>
            </a:r>
          </a:p>
        </p:txBody>
      </p:sp>
      <p:sp>
        <p:nvSpPr>
          <p:cNvPr id="5" name="Slide Number Placeholder 4"/>
          <p:cNvSpPr>
            <a:spLocks noGrp="1"/>
          </p:cNvSpPr>
          <p:nvPr>
            <p:ph type="sldNum" sz="quarter" idx="4"/>
          </p:nvPr>
        </p:nvSpPr>
        <p:spPr/>
        <p:txBody>
          <a:bodyPr/>
          <a:lstStyle/>
          <a:p>
            <a:fld id="{7964042D-3598-F344-A676-FAE911690EEC}" type="slidenum">
              <a:rPr lang="en-US" smtClean="0"/>
              <a:pPr/>
              <a:t>40</a:t>
            </a:fld>
            <a:endParaRPr lang="en-US" dirty="0"/>
          </a:p>
        </p:txBody>
      </p:sp>
      <p:sp>
        <p:nvSpPr>
          <p:cNvPr id="11" name="TextBox 10"/>
          <p:cNvSpPr txBox="1"/>
          <p:nvPr/>
        </p:nvSpPr>
        <p:spPr>
          <a:xfrm>
            <a:off x="3718560" y="1895566"/>
            <a:ext cx="7965440" cy="3139321"/>
          </a:xfrm>
          <a:prstGeom prst="rect">
            <a:avLst/>
          </a:prstGeom>
          <a:noFill/>
        </p:spPr>
        <p:txBody>
          <a:bodyPr wrap="square">
            <a:spAutoFit/>
          </a:bodyPr>
          <a:lstStyle/>
          <a:p>
            <a:pPr>
              <a:spcBef>
                <a:spcPts val="600"/>
              </a:spcBef>
              <a:spcAft>
                <a:spcPts val="600"/>
              </a:spcAft>
              <a:defRPr/>
            </a:pPr>
            <a:r>
              <a:rPr lang="en-US" sz="2400" dirty="0">
                <a:latin typeface="+mn-lt"/>
              </a:rPr>
              <a:t>Outpatient Prescriptions can be covered under Part B or Part D depending on the drug and where services are administered.</a:t>
            </a:r>
          </a:p>
          <a:p>
            <a:pPr marL="342900" indent="-342900">
              <a:spcBef>
                <a:spcPts val="600"/>
              </a:spcBef>
              <a:spcAft>
                <a:spcPts val="600"/>
              </a:spcAft>
              <a:buFont typeface="Arial" panose="020B0604020202020204" pitchFamily="34" charset="0"/>
              <a:buChar char="•"/>
              <a:defRPr/>
            </a:pPr>
            <a:r>
              <a:rPr lang="en-US" sz="2400" dirty="0">
                <a:latin typeface="+mn-lt"/>
              </a:rPr>
              <a:t>Part B drugs are typically covered subject to a co-insurance.</a:t>
            </a:r>
          </a:p>
          <a:p>
            <a:pPr marL="342900" indent="-342900">
              <a:spcBef>
                <a:spcPts val="600"/>
              </a:spcBef>
              <a:spcAft>
                <a:spcPts val="600"/>
              </a:spcAft>
              <a:buFont typeface="Arial" panose="020B0604020202020204" pitchFamily="34" charset="0"/>
              <a:buChar char="•"/>
              <a:defRPr/>
            </a:pPr>
            <a:r>
              <a:rPr lang="en-US" sz="2400" dirty="0">
                <a:latin typeface="+mn-lt"/>
              </a:rPr>
              <a:t>Part D drugs are typically subject to a co-payment or co-insurance depending on the drug tier.</a:t>
            </a:r>
          </a:p>
          <a:p>
            <a:pPr>
              <a:spcBef>
                <a:spcPts val="600"/>
              </a:spcBef>
              <a:spcAft>
                <a:spcPts val="600"/>
              </a:spcAft>
              <a:defRPr/>
            </a:pPr>
            <a:r>
              <a:rPr lang="en-US" sz="2400" dirty="0">
                <a:latin typeface="+mn-lt"/>
              </a:rPr>
              <a:t>Drugs can either fall under Part B or Part D. It cannot be covered under both. </a:t>
            </a:r>
          </a:p>
        </p:txBody>
      </p:sp>
      <p:grpSp>
        <p:nvGrpSpPr>
          <p:cNvPr id="6" name="Group 5" descr="Scrabble tiles of the letters B and D">
            <a:extLst>
              <a:ext uri="{FF2B5EF4-FFF2-40B4-BE49-F238E27FC236}">
                <a16:creationId xmlns:a16="http://schemas.microsoft.com/office/drawing/2014/main" id="{C6359702-9221-4980-835B-AC26031330AE}"/>
              </a:ext>
            </a:extLst>
          </p:cNvPr>
          <p:cNvGrpSpPr/>
          <p:nvPr/>
        </p:nvGrpSpPr>
        <p:grpSpPr>
          <a:xfrm>
            <a:off x="829818" y="1740922"/>
            <a:ext cx="2319782" cy="3633717"/>
            <a:chOff x="829818" y="1740923"/>
            <a:chExt cx="2113525" cy="3376154"/>
          </a:xfrm>
        </p:grpSpPr>
        <p:pic>
          <p:nvPicPr>
            <p:cNvPr id="8" name="Picture 7">
              <a:extLst>
                <a:ext uri="{FF2B5EF4-FFF2-40B4-BE49-F238E27FC236}">
                  <a16:creationId xmlns:a16="http://schemas.microsoft.com/office/drawing/2014/main" id="{93FF6DD1-57F6-4DEF-A654-13F3F027691E}"/>
                </a:ext>
              </a:extLst>
            </p:cNvPr>
            <p:cNvPicPr>
              <a:picLocks noChangeAspect="1"/>
            </p:cNvPicPr>
            <p:nvPr/>
          </p:nvPicPr>
          <p:blipFill>
            <a:blip r:embed="rId3"/>
            <a:stretch>
              <a:fillRect/>
            </a:stretch>
          </p:blipFill>
          <p:spPr>
            <a:xfrm rot="21056770">
              <a:off x="829818" y="1740923"/>
              <a:ext cx="1543129" cy="1562180"/>
            </a:xfrm>
            <a:prstGeom prst="rect">
              <a:avLst/>
            </a:prstGeom>
          </p:spPr>
        </p:pic>
        <p:pic>
          <p:nvPicPr>
            <p:cNvPr id="9" name="Picture 8">
              <a:extLst>
                <a:ext uri="{FF2B5EF4-FFF2-40B4-BE49-F238E27FC236}">
                  <a16:creationId xmlns:a16="http://schemas.microsoft.com/office/drawing/2014/main" id="{672DE14B-19AD-4E25-9AE5-6E7DC707055E}"/>
                </a:ext>
              </a:extLst>
            </p:cNvPr>
            <p:cNvPicPr>
              <a:picLocks noChangeAspect="1"/>
            </p:cNvPicPr>
            <p:nvPr/>
          </p:nvPicPr>
          <p:blipFill>
            <a:blip r:embed="rId4"/>
            <a:stretch>
              <a:fillRect/>
            </a:stretch>
          </p:blipFill>
          <p:spPr>
            <a:xfrm rot="427501">
              <a:off x="1400214" y="3554897"/>
              <a:ext cx="1543129" cy="1562180"/>
            </a:xfrm>
            <a:prstGeom prst="rect">
              <a:avLst/>
            </a:prstGeom>
          </p:spPr>
        </p:pic>
      </p:grpSp>
    </p:spTree>
    <p:custDataLst>
      <p:tags r:id="rId1"/>
    </p:custDataLst>
    <p:extLst>
      <p:ext uri="{BB962C8B-B14F-4D97-AF65-F5344CB8AC3E}">
        <p14:creationId xmlns:p14="http://schemas.microsoft.com/office/powerpoint/2010/main" val="3235941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Medicare Part B Prescription Drug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41</a:t>
            </a:fld>
            <a:endParaRPr lang="en-US" dirty="0"/>
          </a:p>
        </p:txBody>
      </p:sp>
      <p:sp>
        <p:nvSpPr>
          <p:cNvPr id="10" name="Rectangle 4"/>
          <p:cNvSpPr txBox="1">
            <a:spLocks noChangeArrowheads="1"/>
          </p:cNvSpPr>
          <p:nvPr/>
        </p:nvSpPr>
        <p:spPr>
          <a:xfrm>
            <a:off x="266700" y="1167764"/>
            <a:ext cx="10853421" cy="5304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defTabSz="685800">
              <a:spcBef>
                <a:spcPts val="0"/>
              </a:spcBef>
              <a:spcAft>
                <a:spcPts val="1200"/>
              </a:spcAft>
              <a:buNone/>
            </a:pPr>
            <a:r>
              <a:rPr lang="en-US" b="0" dirty="0">
                <a:solidFill>
                  <a:prstClr val="black"/>
                </a:solidFill>
              </a:rPr>
              <a:t>Some prescription drugs may be covered under Part B benefits. Examples of outpatient prescription drugs under Medicare Part B include:</a:t>
            </a:r>
          </a:p>
          <a:p>
            <a:pPr lvl="0" defTabSz="685800">
              <a:spcBef>
                <a:spcPts val="0"/>
              </a:spcBef>
            </a:pPr>
            <a:r>
              <a:rPr lang="en-US" b="0" dirty="0">
                <a:solidFill>
                  <a:prstClr val="black"/>
                </a:solidFill>
              </a:rPr>
              <a:t>Some Antigens</a:t>
            </a:r>
          </a:p>
          <a:p>
            <a:pPr lvl="0" defTabSz="685800">
              <a:spcBef>
                <a:spcPts val="0"/>
              </a:spcBef>
            </a:pPr>
            <a:r>
              <a:rPr lang="en-US" b="0" dirty="0">
                <a:solidFill>
                  <a:prstClr val="black"/>
                </a:solidFill>
              </a:rPr>
              <a:t>Some Osteoporosis Drugs</a:t>
            </a:r>
          </a:p>
          <a:p>
            <a:pPr lvl="0" defTabSz="685800">
              <a:spcBef>
                <a:spcPts val="0"/>
              </a:spcBef>
            </a:pPr>
            <a:r>
              <a:rPr lang="en-US" b="0" dirty="0">
                <a:solidFill>
                  <a:prstClr val="black"/>
                </a:solidFill>
              </a:rPr>
              <a:t>Erythropoietin (for ESRD)</a:t>
            </a:r>
          </a:p>
          <a:p>
            <a:pPr lvl="0" defTabSz="685800">
              <a:spcBef>
                <a:spcPts val="0"/>
              </a:spcBef>
            </a:pPr>
            <a:r>
              <a:rPr lang="en-US" b="0" dirty="0">
                <a:solidFill>
                  <a:prstClr val="black"/>
                </a:solidFill>
              </a:rPr>
              <a:t>Hemophilia Clotting Factors</a:t>
            </a:r>
          </a:p>
          <a:p>
            <a:pPr lvl="0" defTabSz="685800">
              <a:spcBef>
                <a:spcPts val="0"/>
              </a:spcBef>
            </a:pPr>
            <a:r>
              <a:rPr lang="en-US" b="0" dirty="0">
                <a:solidFill>
                  <a:prstClr val="black"/>
                </a:solidFill>
              </a:rPr>
              <a:t>Injectable drugs</a:t>
            </a:r>
          </a:p>
          <a:p>
            <a:pPr lvl="0" defTabSz="685800">
              <a:spcBef>
                <a:spcPts val="0"/>
              </a:spcBef>
            </a:pPr>
            <a:r>
              <a:rPr lang="en-US" b="0" dirty="0">
                <a:solidFill>
                  <a:prstClr val="black"/>
                </a:solidFill>
              </a:rPr>
              <a:t>Some oral cancer drugs</a:t>
            </a:r>
          </a:p>
          <a:p>
            <a:pPr lvl="0" defTabSz="685800">
              <a:spcBef>
                <a:spcPts val="0"/>
              </a:spcBef>
            </a:pPr>
            <a:r>
              <a:rPr lang="en-US" b="0" dirty="0">
                <a:solidFill>
                  <a:prstClr val="black"/>
                </a:solidFill>
              </a:rPr>
              <a:t>Part B-covered chemotherapy drugs</a:t>
            </a:r>
          </a:p>
          <a:p>
            <a:pPr lvl="0" defTabSz="685800">
              <a:spcBef>
                <a:spcPts val="0"/>
              </a:spcBef>
            </a:pPr>
            <a:r>
              <a:rPr lang="en-US" b="0" dirty="0">
                <a:solidFill>
                  <a:prstClr val="black"/>
                </a:solidFill>
              </a:rPr>
              <a:t>Oral anti-nausea drugs</a:t>
            </a:r>
          </a:p>
          <a:p>
            <a:pPr marL="0" lvl="0" indent="0" defTabSz="685800">
              <a:spcBef>
                <a:spcPts val="1200"/>
              </a:spcBef>
              <a:buNone/>
            </a:pPr>
            <a:r>
              <a:rPr lang="en-US" b="0" dirty="0">
                <a:solidFill>
                  <a:prstClr val="black"/>
                </a:solidFill>
              </a:rPr>
              <a:t>For more Part B drug information, please see the Summary of Benefits.</a:t>
            </a: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7" descr="Scrabble tile of the letter B">
            <a:extLst>
              <a:ext uri="{FF2B5EF4-FFF2-40B4-BE49-F238E27FC236}">
                <a16:creationId xmlns:a16="http://schemas.microsoft.com/office/drawing/2014/main" id="{B2856DD7-00A3-468A-932C-D09FFE1F180D}"/>
              </a:ext>
            </a:extLst>
          </p:cNvPr>
          <p:cNvPicPr>
            <a:picLocks noChangeAspect="1"/>
          </p:cNvPicPr>
          <p:nvPr/>
        </p:nvPicPr>
        <p:blipFill>
          <a:blip r:embed="rId3"/>
          <a:stretch>
            <a:fillRect/>
          </a:stretch>
        </p:blipFill>
        <p:spPr>
          <a:xfrm rot="21056770">
            <a:off x="7129298" y="2802935"/>
            <a:ext cx="1745350" cy="1766898"/>
          </a:xfrm>
          <a:prstGeom prst="rect">
            <a:avLst/>
          </a:prstGeom>
        </p:spPr>
      </p:pic>
    </p:spTree>
    <p:custDataLst>
      <p:tags r:id="rId1"/>
    </p:custDataLst>
    <p:extLst>
      <p:ext uri="{BB962C8B-B14F-4D97-AF65-F5344CB8AC3E}">
        <p14:creationId xmlns:p14="http://schemas.microsoft.com/office/powerpoint/2010/main" val="2326921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Medicare Part D Prescription Drug Benefits</a:t>
            </a:r>
          </a:p>
        </p:txBody>
      </p:sp>
      <p:sp>
        <p:nvSpPr>
          <p:cNvPr id="5" name="Slide Number Placeholder 4"/>
          <p:cNvSpPr>
            <a:spLocks noGrp="1"/>
          </p:cNvSpPr>
          <p:nvPr>
            <p:ph type="sldNum" sz="quarter" idx="4"/>
          </p:nvPr>
        </p:nvSpPr>
        <p:spPr/>
        <p:txBody>
          <a:bodyPr/>
          <a:lstStyle/>
          <a:p>
            <a:fld id="{7964042D-3598-F344-A676-FAE911690EEC}" type="slidenum">
              <a:rPr lang="en-US" smtClean="0"/>
              <a:pPr/>
              <a:t>42</a:t>
            </a:fld>
            <a:endParaRPr lang="en-US" dirty="0"/>
          </a:p>
        </p:txBody>
      </p:sp>
      <p:sp>
        <p:nvSpPr>
          <p:cNvPr id="10" name="Content Placeholder 2"/>
          <p:cNvSpPr txBox="1">
            <a:spLocks/>
          </p:cNvSpPr>
          <p:nvPr/>
        </p:nvSpPr>
        <p:spPr>
          <a:xfrm>
            <a:off x="4002405" y="2224822"/>
            <a:ext cx="7153275" cy="3749831"/>
          </a:xfrm>
          <a:prstGeom prst="rect">
            <a:avLst/>
          </a:prstGeom>
        </p:spPr>
        <p:txBody>
          <a:bodyPr anchor="t">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12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 D plans may cover any drug as long as it is:</a:t>
            </a:r>
          </a:p>
          <a:p>
            <a:pPr marL="342900" marR="0" lvl="0"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Available only by prescription</a:t>
            </a:r>
          </a:p>
          <a:p>
            <a:pPr marL="342900" marR="0" lvl="0"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Approved by the Food and Drug Administration (FDA)</a:t>
            </a:r>
          </a:p>
          <a:p>
            <a:pPr marL="342900" marR="0" lvl="0"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Used and sold in the United States</a:t>
            </a:r>
          </a:p>
          <a:p>
            <a:pPr marL="342900" marR="0" lvl="0" indent="-3429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Used for a medically acceptable reason (but not prescribed for Off-label use)</a:t>
            </a:r>
          </a:p>
        </p:txBody>
      </p:sp>
      <p:pic>
        <p:nvPicPr>
          <p:cNvPr id="8" name="Picture 7" descr="Scrabble tile of the letter D">
            <a:extLst>
              <a:ext uri="{FF2B5EF4-FFF2-40B4-BE49-F238E27FC236}">
                <a16:creationId xmlns:a16="http://schemas.microsoft.com/office/drawing/2014/main" id="{0F39EC38-2B6E-428D-AF67-317D3983ABB5}"/>
              </a:ext>
            </a:extLst>
          </p:cNvPr>
          <p:cNvPicPr>
            <a:picLocks noChangeAspect="1"/>
          </p:cNvPicPr>
          <p:nvPr/>
        </p:nvPicPr>
        <p:blipFill>
          <a:blip r:embed="rId3"/>
          <a:stretch>
            <a:fillRect/>
          </a:stretch>
        </p:blipFill>
        <p:spPr>
          <a:xfrm rot="427501">
            <a:off x="1035476" y="2462294"/>
            <a:ext cx="1791054" cy="1813166"/>
          </a:xfrm>
          <a:prstGeom prst="rect">
            <a:avLst/>
          </a:prstGeom>
        </p:spPr>
      </p:pic>
    </p:spTree>
    <p:custDataLst>
      <p:tags r:id="rId1"/>
    </p:custDataLst>
    <p:extLst>
      <p:ext uri="{BB962C8B-B14F-4D97-AF65-F5344CB8AC3E}">
        <p14:creationId xmlns:p14="http://schemas.microsoft.com/office/powerpoint/2010/main" val="3834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FFFF"/>
                </a:solidFill>
              </a:rPr>
              <a:t>Formulary Tiers</a:t>
            </a:r>
            <a:endParaRPr lang="en-US" dirty="0"/>
          </a:p>
        </p:txBody>
      </p:sp>
      <p:sp>
        <p:nvSpPr>
          <p:cNvPr id="8" name="Content Placeholder 7"/>
          <p:cNvSpPr>
            <a:spLocks noGrp="1"/>
          </p:cNvSpPr>
          <p:nvPr>
            <p:ph idx="1"/>
          </p:nvPr>
        </p:nvSpPr>
        <p:spPr>
          <a:xfrm>
            <a:off x="647699" y="1628775"/>
            <a:ext cx="5619751" cy="4608738"/>
          </a:xfrm>
        </p:spPr>
        <p:txBody>
          <a:bodyPr/>
          <a:lstStyle/>
          <a:p>
            <a:pPr lvl="0">
              <a:spcBef>
                <a:spcPts val="600"/>
              </a:spcBef>
              <a:spcAft>
                <a:spcPts val="600"/>
              </a:spcAft>
            </a:pPr>
            <a:r>
              <a:rPr lang="en-US" sz="2400" dirty="0">
                <a:solidFill>
                  <a:prstClr val="black"/>
                </a:solidFill>
              </a:rPr>
              <a:t>Covered drugs fall into a particular category, known as formulary tiers, to determine the member cost-share of prescriptions. </a:t>
            </a:r>
          </a:p>
          <a:p>
            <a:pPr lvl="0">
              <a:spcBef>
                <a:spcPts val="600"/>
              </a:spcBef>
              <a:spcAft>
                <a:spcPts val="600"/>
              </a:spcAft>
            </a:pPr>
            <a:r>
              <a:rPr lang="en-US" sz="2400" dirty="0">
                <a:solidFill>
                  <a:prstClr val="black"/>
                </a:solidFill>
              </a:rPr>
              <a:t>In </a:t>
            </a:r>
            <a:r>
              <a:rPr lang="en-US" sz="2400" dirty="0"/>
              <a:t>2025</a:t>
            </a:r>
            <a:r>
              <a:rPr lang="en-US" sz="2400" dirty="0">
                <a:solidFill>
                  <a:prstClr val="black"/>
                </a:solidFill>
              </a:rPr>
              <a:t>, BCBSKS Part D plans feature a five-tier structure.</a:t>
            </a:r>
          </a:p>
          <a:p>
            <a:pPr lvl="0">
              <a:spcBef>
                <a:spcPts val="600"/>
              </a:spcBef>
              <a:spcAft>
                <a:spcPts val="600"/>
              </a:spcAft>
            </a:pPr>
            <a:r>
              <a:rPr lang="en-US" sz="2400" dirty="0">
                <a:solidFill>
                  <a:prstClr val="black"/>
                </a:solidFill>
              </a:rPr>
              <a:t>The member cost-share varies depending upon which drug tier the drug is found in.</a:t>
            </a:r>
            <a:endParaRPr lang="en-US" sz="2400" dirty="0">
              <a:solidFill>
                <a:srgbClr val="FF0000"/>
              </a:solidFill>
            </a:endParaRP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43</a:t>
            </a:fld>
            <a:endParaRPr lang="en-US" dirty="0"/>
          </a:p>
        </p:txBody>
      </p:sp>
      <p:graphicFrame>
        <p:nvGraphicFramePr>
          <p:cNvPr id="9" name="Content Placeholder 9"/>
          <p:cNvGraphicFramePr>
            <a:graphicFrameLocks/>
          </p:cNvGraphicFramePr>
          <p:nvPr>
            <p:extLst>
              <p:ext uri="{D42A27DB-BD31-4B8C-83A1-F6EECF244321}">
                <p14:modId xmlns:p14="http://schemas.microsoft.com/office/powerpoint/2010/main" val="3456085470"/>
              </p:ext>
            </p:extLst>
          </p:nvPr>
        </p:nvGraphicFramePr>
        <p:xfrm>
          <a:off x="7096126" y="1628775"/>
          <a:ext cx="4189114" cy="3290655"/>
        </p:xfrm>
        <a:graphic>
          <a:graphicData uri="http://schemas.openxmlformats.org/drawingml/2006/table">
            <a:tbl>
              <a:tblPr firstRow="1" bandRow="1"/>
              <a:tblGrid>
                <a:gridCol w="4189114">
                  <a:extLst>
                    <a:ext uri="{9D8B030D-6E8A-4147-A177-3AD203B41FA5}">
                      <a16:colId xmlns:a16="http://schemas.microsoft.com/office/drawing/2014/main" val="20000"/>
                    </a:ext>
                  </a:extLst>
                </a:gridCol>
              </a:tblGrid>
              <a:tr h="658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b="0" dirty="0">
                          <a:solidFill>
                            <a:schemeClr val="tx1"/>
                          </a:solidFill>
                        </a:rPr>
                        <a:t>Preferred Generic</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20000"/>
                        <a:lumOff val="80000"/>
                      </a:srgbClr>
                    </a:solidFill>
                  </a:tcPr>
                </a:tc>
                <a:extLst>
                  <a:ext uri="{0D108BD9-81ED-4DB2-BD59-A6C34878D82A}">
                    <a16:rowId xmlns:a16="http://schemas.microsoft.com/office/drawing/2014/main" val="10000"/>
                  </a:ext>
                </a:extLst>
              </a:tr>
              <a:tr h="658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0" dirty="0">
                          <a:solidFill>
                            <a:schemeClr val="tx1"/>
                          </a:solidFill>
                        </a:rPr>
                        <a:t>Generic</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58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0" dirty="0">
                          <a:solidFill>
                            <a:schemeClr val="tx1"/>
                          </a:solidFill>
                        </a:rPr>
                        <a:t>Preferred Brand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2"/>
                  </a:ext>
                </a:extLst>
              </a:tr>
              <a:tr h="658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0" dirty="0">
                          <a:solidFill>
                            <a:schemeClr val="tx1"/>
                          </a:solidFill>
                        </a:rPr>
                        <a:t>Non-Preferred Drug</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3"/>
                  </a:ext>
                </a:extLst>
              </a:tr>
              <a:tr h="6581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Specialty</a:t>
                      </a:r>
                      <a:r>
                        <a:rPr lang="en-US" sz="2400" b="0" baseline="0" dirty="0">
                          <a:solidFill>
                            <a:schemeClr val="tx1"/>
                          </a:solidFill>
                        </a:rPr>
                        <a:t> Tier</a:t>
                      </a:r>
                      <a:endParaRPr lang="en-US" sz="2400" b="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576460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Formulary Tiers</a:t>
            </a:r>
          </a:p>
        </p:txBody>
      </p:sp>
      <p:sp>
        <p:nvSpPr>
          <p:cNvPr id="8" name="Content Placeholder 7"/>
          <p:cNvSpPr>
            <a:spLocks noGrp="1"/>
          </p:cNvSpPr>
          <p:nvPr>
            <p:ph idx="1"/>
          </p:nvPr>
        </p:nvSpPr>
        <p:spPr>
          <a:xfrm>
            <a:off x="266701" y="1144318"/>
            <a:ext cx="11087100" cy="5093195"/>
          </a:xfrm>
        </p:spPr>
        <p:txBody>
          <a:bodyPr/>
          <a:lstStyle/>
          <a:p>
            <a:pPr lvl="0">
              <a:spcBef>
                <a:spcPts val="1200"/>
              </a:spcBef>
              <a:spcAft>
                <a:spcPts val="1800"/>
              </a:spcAft>
              <a:buClr>
                <a:srgbClr val="0000FF"/>
              </a:buClr>
            </a:pPr>
            <a:r>
              <a:rPr lang="en-US" sz="2400" dirty="0">
                <a:solidFill>
                  <a:prstClr val="black"/>
                </a:solidFill>
              </a:rPr>
              <a:t>These medications are assigned to Formulary tiers depending upon their cost and form, in accordance with Medicare guidelines. </a:t>
            </a:r>
          </a:p>
          <a:p>
            <a:pPr lvl="0">
              <a:spcBef>
                <a:spcPct val="20000"/>
              </a:spcBef>
              <a:spcAft>
                <a:spcPts val="600"/>
              </a:spcAft>
              <a:buClr>
                <a:srgbClr val="0000FF"/>
              </a:buClr>
            </a:pPr>
            <a:r>
              <a:rPr lang="en-US" sz="2400" dirty="0">
                <a:solidFill>
                  <a:prstClr val="black"/>
                </a:solidFill>
              </a:rPr>
              <a:t>Generic drugs are defined as a drug product that meets the approval of the Food and Drug Administration (FDA) and is equivalent to a brand-name product in terms of quality and performance, but may differ in certain other characteristics (shape, flavor, etc.)</a:t>
            </a:r>
            <a:r>
              <a:rPr lang="en-US" sz="2200" dirty="0">
                <a:solidFill>
                  <a:prstClr val="black"/>
                </a:solidFill>
              </a:rPr>
              <a:t>	</a:t>
            </a:r>
            <a:r>
              <a:rPr lang="en-US" sz="2000" dirty="0">
                <a:solidFill>
                  <a:prstClr val="black"/>
                </a:solidFill>
              </a:rPr>
              <a:t>		</a:t>
            </a:r>
            <a:endParaRPr lang="en-US" sz="2000" i="1" dirty="0">
              <a:solidFill>
                <a:prstClr val="black"/>
              </a:solidFill>
            </a:endParaRP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44</a:t>
            </a:fld>
            <a:endParaRPr lang="en-US" dirty="0"/>
          </a:p>
        </p:txBody>
      </p:sp>
    </p:spTree>
    <p:custDataLst>
      <p:tags r:id="rId1"/>
    </p:custDataLst>
    <p:extLst>
      <p:ext uri="{BB962C8B-B14F-4D97-AF65-F5344CB8AC3E}">
        <p14:creationId xmlns:p14="http://schemas.microsoft.com/office/powerpoint/2010/main" val="844730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Formulary Tiers (cont.)</a:t>
            </a:r>
          </a:p>
        </p:txBody>
      </p:sp>
      <p:sp>
        <p:nvSpPr>
          <p:cNvPr id="8" name="Content Placeholder 7"/>
          <p:cNvSpPr>
            <a:spLocks noGrp="1"/>
          </p:cNvSpPr>
          <p:nvPr>
            <p:ph idx="1"/>
          </p:nvPr>
        </p:nvSpPr>
        <p:spPr>
          <a:xfrm>
            <a:off x="266700" y="1144318"/>
            <a:ext cx="11636829" cy="5093195"/>
          </a:xfrm>
        </p:spPr>
        <p:txBody>
          <a:bodyPr/>
          <a:lstStyle/>
          <a:p>
            <a:pPr marL="342900" lvl="0" indent="-342900">
              <a:spcBef>
                <a:spcPts val="600"/>
              </a:spcBef>
              <a:spcAft>
                <a:spcPts val="1200"/>
              </a:spcAft>
              <a:buFont typeface="Arial" panose="020B0604020202020204" pitchFamily="34" charset="0"/>
              <a:buChar char="•"/>
            </a:pPr>
            <a:r>
              <a:rPr lang="en-US" sz="2400" b="1" dirty="0">
                <a:solidFill>
                  <a:prstClr val="black"/>
                </a:solidFill>
              </a:rPr>
              <a:t>Preferred Generic </a:t>
            </a:r>
            <a:r>
              <a:rPr lang="en-US" sz="2400" dirty="0">
                <a:solidFill>
                  <a:prstClr val="black"/>
                </a:solidFill>
              </a:rPr>
              <a:t>– Generic prescription drugs that are covered in order to offer a choice of low-cost medications.</a:t>
            </a:r>
          </a:p>
          <a:p>
            <a:pPr marL="342900" lvl="0" indent="-342900">
              <a:spcBef>
                <a:spcPts val="600"/>
              </a:spcBef>
              <a:spcAft>
                <a:spcPts val="1200"/>
              </a:spcAft>
              <a:buFont typeface="Arial" panose="020B0604020202020204" pitchFamily="34" charset="0"/>
              <a:buChar char="•"/>
            </a:pPr>
            <a:r>
              <a:rPr lang="en-US" sz="2400" b="1" dirty="0">
                <a:solidFill>
                  <a:prstClr val="black"/>
                </a:solidFill>
              </a:rPr>
              <a:t>Generic </a:t>
            </a:r>
            <a:r>
              <a:rPr lang="en-US" sz="2400" dirty="0">
                <a:solidFill>
                  <a:prstClr val="black"/>
                </a:solidFill>
              </a:rPr>
              <a:t>– Certain generic prescription drugs that are covered in order to offer a larger choice of generic medications.  The member’s share of the cost is higher for generic drugs than </a:t>
            </a:r>
            <a:r>
              <a:rPr lang="en-US" sz="2400" b="1" dirty="0">
                <a:solidFill>
                  <a:prstClr val="black"/>
                </a:solidFill>
              </a:rPr>
              <a:t>preferred</a:t>
            </a:r>
            <a:r>
              <a:rPr lang="en-US" sz="2400" dirty="0">
                <a:solidFill>
                  <a:prstClr val="black"/>
                </a:solidFill>
              </a:rPr>
              <a:t> generics.</a:t>
            </a:r>
          </a:p>
          <a:p>
            <a:pPr marL="342900" lvl="0" indent="-342900">
              <a:spcBef>
                <a:spcPts val="600"/>
              </a:spcBef>
              <a:spcAft>
                <a:spcPts val="1200"/>
              </a:spcAft>
              <a:buFont typeface="Arial" panose="020B0604020202020204" pitchFamily="34" charset="0"/>
              <a:buChar char="•"/>
            </a:pPr>
            <a:r>
              <a:rPr lang="en-US" sz="2400" b="1" dirty="0">
                <a:solidFill>
                  <a:prstClr val="black"/>
                </a:solidFill>
              </a:rPr>
              <a:t>Preferred Brand </a:t>
            </a:r>
            <a:r>
              <a:rPr lang="en-US" sz="2400" dirty="0">
                <a:solidFill>
                  <a:prstClr val="black"/>
                </a:solidFill>
              </a:rPr>
              <a:t>– A prescription drug that is invented by a manufacturer and is sold under the manufacturer’s chosen name. Some generics may also appear on this tier because the cost is closer to a brand medication.</a:t>
            </a:r>
          </a:p>
          <a:p>
            <a:pPr marL="344488" lvl="0" indent="-342900">
              <a:spcBef>
                <a:spcPts val="1200"/>
              </a:spcBef>
              <a:spcAft>
                <a:spcPts val="600"/>
              </a:spcAft>
              <a:buFont typeface="Arial" panose="020B0604020202020204" pitchFamily="34" charset="0"/>
              <a:buChar char="•"/>
            </a:pPr>
            <a:endParaRPr lang="en-US" sz="2400" dirty="0">
              <a:solidFill>
                <a:prstClr val="black"/>
              </a:solidFill>
            </a:endParaRPr>
          </a:p>
          <a:p>
            <a:endParaRPr lang="en-US" sz="24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45</a:t>
            </a:fld>
            <a:endParaRPr lang="en-US" dirty="0"/>
          </a:p>
        </p:txBody>
      </p:sp>
    </p:spTree>
    <p:custDataLst>
      <p:tags r:id="rId1"/>
    </p:custDataLst>
    <p:extLst>
      <p:ext uri="{BB962C8B-B14F-4D97-AF65-F5344CB8AC3E}">
        <p14:creationId xmlns:p14="http://schemas.microsoft.com/office/powerpoint/2010/main" val="3536340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Formulary Tiers (cont.)</a:t>
            </a:r>
          </a:p>
        </p:txBody>
      </p:sp>
      <p:sp>
        <p:nvSpPr>
          <p:cNvPr id="8" name="Content Placeholder 7"/>
          <p:cNvSpPr>
            <a:spLocks noGrp="1"/>
          </p:cNvSpPr>
          <p:nvPr>
            <p:ph idx="1"/>
          </p:nvPr>
        </p:nvSpPr>
        <p:spPr>
          <a:xfrm>
            <a:off x="266700" y="1144318"/>
            <a:ext cx="11636829" cy="5093195"/>
          </a:xfrm>
        </p:spPr>
        <p:txBody>
          <a:bodyPr/>
          <a:lstStyle/>
          <a:p>
            <a:pPr marL="342900" lvl="0" indent="-342900">
              <a:spcBef>
                <a:spcPts val="600"/>
              </a:spcBef>
              <a:spcAft>
                <a:spcPts val="1200"/>
              </a:spcAft>
              <a:buFont typeface="Arial" panose="020B0604020202020204" pitchFamily="34" charset="0"/>
              <a:buChar char="•"/>
            </a:pPr>
            <a:r>
              <a:rPr lang="en-US" sz="2400" b="1" dirty="0">
                <a:solidFill>
                  <a:prstClr val="black"/>
                </a:solidFill>
              </a:rPr>
              <a:t>Non-Preferred Drug </a:t>
            </a:r>
            <a:r>
              <a:rPr lang="en-US" sz="2400" dirty="0">
                <a:solidFill>
                  <a:prstClr val="black"/>
                </a:solidFill>
              </a:rPr>
              <a:t>– Certain brand name or generic prescription drugs that are covered in order to offer a larger choice of medications.  The member’s share of the cost is higher for these non-preferred drugs.</a:t>
            </a:r>
          </a:p>
          <a:p>
            <a:pPr marL="342900" lvl="0" indent="-342900">
              <a:spcBef>
                <a:spcPts val="600"/>
              </a:spcBef>
              <a:spcAft>
                <a:spcPts val="1200"/>
              </a:spcAft>
              <a:buFont typeface="Arial" panose="020B0604020202020204" pitchFamily="34" charset="0"/>
              <a:buChar char="•"/>
            </a:pPr>
            <a:r>
              <a:rPr lang="en-US" sz="2400" b="1" dirty="0">
                <a:solidFill>
                  <a:prstClr val="black"/>
                </a:solidFill>
              </a:rPr>
              <a:t>Specialty Tier </a:t>
            </a:r>
            <a:r>
              <a:rPr lang="en-US" sz="2400" dirty="0">
                <a:solidFill>
                  <a:prstClr val="black"/>
                </a:solidFill>
              </a:rPr>
              <a:t>– Medications frequently given by injection or infusion and often require special packaging, mailing and storage. This tier also includes oral medications.  </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46</a:t>
            </a:fld>
            <a:endParaRPr lang="en-US" dirty="0"/>
          </a:p>
        </p:txBody>
      </p:sp>
    </p:spTree>
    <p:custDataLst>
      <p:tags r:id="rId1"/>
    </p:custDataLst>
    <p:extLst>
      <p:ext uri="{BB962C8B-B14F-4D97-AF65-F5344CB8AC3E}">
        <p14:creationId xmlns:p14="http://schemas.microsoft.com/office/powerpoint/2010/main" val="140391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Formulary Transition Requirements</a:t>
            </a:r>
          </a:p>
        </p:txBody>
      </p:sp>
      <p:sp>
        <p:nvSpPr>
          <p:cNvPr id="8" name="Content Placeholder 7"/>
          <p:cNvSpPr>
            <a:spLocks noGrp="1"/>
          </p:cNvSpPr>
          <p:nvPr>
            <p:ph idx="1"/>
          </p:nvPr>
        </p:nvSpPr>
        <p:spPr>
          <a:xfrm>
            <a:off x="333375" y="1144318"/>
            <a:ext cx="11570154" cy="5093195"/>
          </a:xfrm>
        </p:spPr>
        <p:txBody>
          <a:bodyPr/>
          <a:lstStyle/>
          <a:p>
            <a:pPr lvl="0">
              <a:spcBef>
                <a:spcPts val="0"/>
              </a:spcBef>
              <a:spcAft>
                <a:spcPts val="1200"/>
              </a:spcAft>
            </a:pPr>
            <a:r>
              <a:rPr lang="en-US" sz="2400" dirty="0">
                <a:solidFill>
                  <a:prstClr val="black"/>
                </a:solidFill>
              </a:rPr>
              <a:t>CMS requires Part D plans to provide a single 30-day fill of their non-formulary drugs during the first 90 days of coverage to new members or current members impacted by a formulary change.</a:t>
            </a:r>
          </a:p>
          <a:p>
            <a:pPr lvl="0">
              <a:spcBef>
                <a:spcPts val="0"/>
              </a:spcBef>
              <a:spcAft>
                <a:spcPts val="1200"/>
              </a:spcAft>
            </a:pPr>
            <a:r>
              <a:rPr lang="en-US" sz="2400" dirty="0">
                <a:solidFill>
                  <a:prstClr val="black"/>
                </a:solidFill>
              </a:rPr>
              <a:t>Enrollees who reside in a long-term care facility (LTC) will be allowed to refill their prescription until we have provided them with a transition supply – consistent with the dispensing increment. </a:t>
            </a:r>
          </a:p>
          <a:p>
            <a:pPr lvl="0">
              <a:spcBef>
                <a:spcPts val="0"/>
              </a:spcBef>
              <a:spcAft>
                <a:spcPts val="1200"/>
              </a:spcAft>
            </a:pPr>
            <a:r>
              <a:rPr lang="en-US" sz="2400" dirty="0">
                <a:solidFill>
                  <a:prstClr val="black"/>
                </a:solidFill>
              </a:rPr>
              <a:t>During the transition period, the Part D plan does not apply prior authorization or step therapy rules.</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47</a:t>
            </a:fld>
            <a:endParaRPr lang="en-US" dirty="0"/>
          </a:p>
        </p:txBody>
      </p:sp>
    </p:spTree>
    <p:custDataLst>
      <p:tags r:id="rId1"/>
    </p:custDataLst>
    <p:extLst>
      <p:ext uri="{BB962C8B-B14F-4D97-AF65-F5344CB8AC3E}">
        <p14:creationId xmlns:p14="http://schemas.microsoft.com/office/powerpoint/2010/main" val="3769588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Drug Exceptions</a:t>
            </a:r>
          </a:p>
        </p:txBody>
      </p:sp>
      <p:sp>
        <p:nvSpPr>
          <p:cNvPr id="8" name="Content Placeholder 7"/>
          <p:cNvSpPr>
            <a:spLocks noGrp="1"/>
          </p:cNvSpPr>
          <p:nvPr>
            <p:ph idx="1"/>
          </p:nvPr>
        </p:nvSpPr>
        <p:spPr>
          <a:xfrm>
            <a:off x="266700" y="1144318"/>
            <a:ext cx="11636829" cy="5093195"/>
          </a:xfrm>
        </p:spPr>
        <p:txBody>
          <a:bodyPr/>
          <a:lstStyle/>
          <a:p>
            <a:pPr lvl="0">
              <a:spcBef>
                <a:spcPct val="20000"/>
              </a:spcBef>
              <a:spcAft>
                <a:spcPts val="1200"/>
              </a:spcAft>
              <a:buClr>
                <a:prstClr val="white"/>
              </a:buClr>
              <a:defRPr/>
            </a:pPr>
            <a:r>
              <a:rPr lang="en-US" sz="2400" dirty="0">
                <a:solidFill>
                  <a:prstClr val="black"/>
                </a:solidFill>
              </a:rPr>
              <a:t>The exception process usually occurs when a member submits a request to the plan to make a decision on whether to cover a drug or to allow a lower member cost-share for a formulary drug. </a:t>
            </a:r>
          </a:p>
          <a:p>
            <a:pPr lvl="0">
              <a:spcBef>
                <a:spcPct val="20000"/>
              </a:spcBef>
              <a:spcAft>
                <a:spcPts val="1200"/>
              </a:spcAft>
              <a:buClr>
                <a:prstClr val="white"/>
              </a:buClr>
              <a:defRPr/>
            </a:pPr>
            <a:r>
              <a:rPr lang="en-US" sz="2400" dirty="0">
                <a:solidFill>
                  <a:prstClr val="black"/>
                </a:solidFill>
              </a:rPr>
              <a:t>There is no guarantee that the member will be able to obtain:</a:t>
            </a:r>
          </a:p>
          <a:p>
            <a:pPr marL="458787" lvl="1" indent="-342900">
              <a:spcBef>
                <a:spcPct val="20000"/>
              </a:spcBef>
              <a:spcAft>
                <a:spcPts val="600"/>
              </a:spcAft>
              <a:buFont typeface="Arial" panose="020B0604020202020204" pitchFamily="34" charset="0"/>
              <a:buChar char="•"/>
              <a:defRPr/>
            </a:pPr>
            <a:r>
              <a:rPr lang="en-US" sz="2400" dirty="0">
                <a:solidFill>
                  <a:prstClr val="black"/>
                </a:solidFill>
              </a:rPr>
              <a:t>Drugs that are not on the formulary </a:t>
            </a:r>
          </a:p>
          <a:p>
            <a:pPr marL="458787" lvl="1" indent="-342900">
              <a:spcBef>
                <a:spcPct val="20000"/>
              </a:spcBef>
              <a:spcAft>
                <a:spcPts val="600"/>
              </a:spcAft>
              <a:buFont typeface="Arial" panose="020B0604020202020204" pitchFamily="34" charset="0"/>
              <a:buChar char="•"/>
              <a:defRPr/>
            </a:pPr>
            <a:r>
              <a:rPr lang="en-US" sz="2400" dirty="0">
                <a:solidFill>
                  <a:prstClr val="black"/>
                </a:solidFill>
              </a:rPr>
              <a:t>Drugs on a formulary at a lower cost sharing tier</a:t>
            </a:r>
          </a:p>
          <a:p>
            <a:pPr marL="0" lvl="1">
              <a:spcBef>
                <a:spcPct val="20000"/>
              </a:spcBef>
              <a:spcAft>
                <a:spcPts val="600"/>
              </a:spcAft>
              <a:defRPr/>
            </a:pPr>
            <a:endParaRPr lang="en-US" sz="2400" dirty="0">
              <a:solidFill>
                <a:prstClr val="black"/>
              </a:solidFill>
            </a:endParaRPr>
          </a:p>
          <a:p>
            <a:pPr marL="0" lvl="1">
              <a:spcBef>
                <a:spcPct val="20000"/>
              </a:spcBef>
              <a:spcAft>
                <a:spcPts val="600"/>
              </a:spcAft>
              <a:defRPr/>
            </a:pPr>
            <a:r>
              <a:rPr lang="en-US" sz="2400" dirty="0">
                <a:solidFill>
                  <a:prstClr val="black"/>
                </a:solidFill>
              </a:rPr>
              <a:t>The member must be informed that plan decisions may be appealed.</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48</a:t>
            </a:fld>
            <a:endParaRPr lang="en-US" dirty="0"/>
          </a:p>
        </p:txBody>
      </p:sp>
    </p:spTree>
    <p:custDataLst>
      <p:tags r:id="rId1"/>
    </p:custDataLst>
    <p:extLst>
      <p:ext uri="{BB962C8B-B14F-4D97-AF65-F5344CB8AC3E}">
        <p14:creationId xmlns:p14="http://schemas.microsoft.com/office/powerpoint/2010/main" val="3986470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Drug Exceptions (cont.)</a:t>
            </a:r>
          </a:p>
        </p:txBody>
      </p:sp>
      <p:sp>
        <p:nvSpPr>
          <p:cNvPr id="8" name="Content Placeholder 7"/>
          <p:cNvSpPr>
            <a:spLocks noGrp="1"/>
          </p:cNvSpPr>
          <p:nvPr>
            <p:ph idx="1"/>
          </p:nvPr>
        </p:nvSpPr>
        <p:spPr>
          <a:xfrm>
            <a:off x="266700" y="1144318"/>
            <a:ext cx="11636829" cy="5093195"/>
          </a:xfrm>
        </p:spPr>
        <p:txBody>
          <a:bodyPr/>
          <a:lstStyle/>
          <a:p>
            <a:pPr lvl="0">
              <a:lnSpc>
                <a:spcPct val="120000"/>
              </a:lnSpc>
              <a:spcBef>
                <a:spcPct val="20000"/>
              </a:spcBef>
              <a:spcAft>
                <a:spcPts val="600"/>
              </a:spcAft>
              <a:buClr>
                <a:prstClr val="white"/>
              </a:buClr>
            </a:pPr>
            <a:r>
              <a:rPr lang="en-US" sz="2400" dirty="0">
                <a:solidFill>
                  <a:prstClr val="black"/>
                </a:solidFill>
              </a:rPr>
              <a:t>Drug exceptions occur in three forms:</a:t>
            </a:r>
          </a:p>
          <a:p>
            <a:pPr lvl="1" indent="-342900">
              <a:lnSpc>
                <a:spcPct val="120000"/>
              </a:lnSpc>
              <a:spcBef>
                <a:spcPct val="20000"/>
              </a:spcBef>
              <a:spcAft>
                <a:spcPts val="600"/>
              </a:spcAft>
              <a:buFont typeface="Arial" panose="020B0604020202020204" pitchFamily="34" charset="0"/>
              <a:buChar char="•"/>
            </a:pPr>
            <a:r>
              <a:rPr lang="en-US" sz="2400" dirty="0">
                <a:solidFill>
                  <a:prstClr val="black"/>
                </a:solidFill>
              </a:rPr>
              <a:t>A </a:t>
            </a:r>
            <a:r>
              <a:rPr lang="en-US" sz="2400" b="1" i="1" dirty="0">
                <a:solidFill>
                  <a:prstClr val="black"/>
                </a:solidFill>
              </a:rPr>
              <a:t>formulary</a:t>
            </a:r>
            <a:r>
              <a:rPr lang="en-US" sz="2400" i="1" dirty="0">
                <a:solidFill>
                  <a:prstClr val="black"/>
                </a:solidFill>
              </a:rPr>
              <a:t> </a:t>
            </a:r>
            <a:r>
              <a:rPr lang="en-US" sz="2400" b="1" i="1" dirty="0">
                <a:solidFill>
                  <a:prstClr val="black"/>
                </a:solidFill>
              </a:rPr>
              <a:t>exception</a:t>
            </a:r>
            <a:r>
              <a:rPr lang="en-US" sz="2400" i="1" dirty="0">
                <a:solidFill>
                  <a:prstClr val="black"/>
                </a:solidFill>
              </a:rPr>
              <a:t> </a:t>
            </a:r>
            <a:r>
              <a:rPr lang="en-US" sz="2400" dirty="0">
                <a:solidFill>
                  <a:prstClr val="black"/>
                </a:solidFill>
              </a:rPr>
              <a:t>allows a member to obtain a Medicare-covered prescription drug that is not on a plan’s formulary</a:t>
            </a:r>
          </a:p>
          <a:p>
            <a:pPr lvl="1" indent="-342900">
              <a:lnSpc>
                <a:spcPct val="120000"/>
              </a:lnSpc>
              <a:spcBef>
                <a:spcPct val="20000"/>
              </a:spcBef>
              <a:spcAft>
                <a:spcPts val="600"/>
              </a:spcAft>
              <a:buFont typeface="Arial" panose="020B0604020202020204" pitchFamily="34" charset="0"/>
              <a:buChar char="•"/>
            </a:pPr>
            <a:r>
              <a:rPr lang="en-US" sz="2400" dirty="0">
                <a:solidFill>
                  <a:prstClr val="black"/>
                </a:solidFill>
              </a:rPr>
              <a:t>A </a:t>
            </a:r>
            <a:r>
              <a:rPr lang="en-US" sz="2400" b="1" i="1" dirty="0">
                <a:solidFill>
                  <a:prstClr val="black"/>
                </a:solidFill>
              </a:rPr>
              <a:t>tiering exception</a:t>
            </a:r>
            <a:r>
              <a:rPr lang="en-US" sz="2400" i="1" dirty="0">
                <a:solidFill>
                  <a:prstClr val="black"/>
                </a:solidFill>
              </a:rPr>
              <a:t> </a:t>
            </a:r>
            <a:r>
              <a:rPr lang="en-US" sz="2400" dirty="0">
                <a:solidFill>
                  <a:prstClr val="black"/>
                </a:solidFill>
              </a:rPr>
              <a:t>is when a member requests to obtain a Medicare covered prescription drug at a more favorable cost-sharing level</a:t>
            </a:r>
          </a:p>
          <a:p>
            <a:pPr lvl="1" indent="-342900">
              <a:lnSpc>
                <a:spcPct val="120000"/>
              </a:lnSpc>
              <a:spcBef>
                <a:spcPct val="20000"/>
              </a:spcBef>
              <a:spcAft>
                <a:spcPts val="600"/>
              </a:spcAft>
              <a:buFont typeface="Arial" panose="020B0604020202020204" pitchFamily="34" charset="0"/>
              <a:buChar char="•"/>
            </a:pPr>
            <a:r>
              <a:rPr lang="en-US" sz="2400" dirty="0">
                <a:solidFill>
                  <a:prstClr val="black"/>
                </a:solidFill>
              </a:rPr>
              <a:t>A </a:t>
            </a:r>
            <a:r>
              <a:rPr lang="en-US" sz="2400" b="1" i="1" dirty="0">
                <a:solidFill>
                  <a:prstClr val="black"/>
                </a:solidFill>
              </a:rPr>
              <a:t>utilization restriction</a:t>
            </a:r>
            <a:r>
              <a:rPr lang="en-US" sz="2400" dirty="0">
                <a:solidFill>
                  <a:prstClr val="black"/>
                </a:solidFill>
              </a:rPr>
              <a:t> exception is when a member requests to obtain a Medicare covered prescription drug with prior authorization or quantity limits waived or set at a higher level</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49</a:t>
            </a:fld>
            <a:endParaRPr lang="en-US" dirty="0"/>
          </a:p>
        </p:txBody>
      </p:sp>
    </p:spTree>
    <p:custDataLst>
      <p:tags r:id="rId1"/>
    </p:custDataLst>
    <p:extLst>
      <p:ext uri="{BB962C8B-B14F-4D97-AF65-F5344CB8AC3E}">
        <p14:creationId xmlns:p14="http://schemas.microsoft.com/office/powerpoint/2010/main" val="68304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 D Product Names</a:t>
            </a:r>
          </a:p>
        </p:txBody>
      </p:sp>
      <p:sp>
        <p:nvSpPr>
          <p:cNvPr id="8" name="Content Placeholder 7"/>
          <p:cNvSpPr>
            <a:spLocks noGrp="1"/>
          </p:cNvSpPr>
          <p:nvPr>
            <p:ph idx="1"/>
          </p:nvPr>
        </p:nvSpPr>
        <p:spPr>
          <a:xfrm>
            <a:off x="266700" y="1144318"/>
            <a:ext cx="11636829" cy="5093195"/>
          </a:xfrm>
        </p:spPr>
        <p:txBody>
          <a:bodyPr/>
          <a:lstStyle/>
          <a:p>
            <a:pPr lvl="0">
              <a:spcBef>
                <a:spcPct val="20000"/>
              </a:spcBef>
              <a:spcAft>
                <a:spcPts val="600"/>
              </a:spcAft>
            </a:pPr>
            <a:r>
              <a:rPr lang="en-US" sz="2400" dirty="0">
                <a:solidFill>
                  <a:prstClr val="black"/>
                </a:solidFill>
              </a:rPr>
              <a:t>The Part D drug plans offered in the state where BCBSKS operates as a licensed Blue Cross and Blue Shield Association carrier are: </a:t>
            </a:r>
          </a:p>
          <a:p>
            <a:pPr marL="742950" lvl="1" indent="-285750">
              <a:spcBef>
                <a:spcPts val="1200"/>
              </a:spcBef>
              <a:spcAft>
                <a:spcPts val="1200"/>
              </a:spcAft>
              <a:buFont typeface="Arial" panose="020B0604020202020204" pitchFamily="34" charset="0"/>
              <a:buChar char="•"/>
            </a:pPr>
            <a:r>
              <a:rPr lang="en-US" sz="2400" dirty="0">
                <a:solidFill>
                  <a:prstClr val="black"/>
                </a:solidFill>
              </a:rPr>
              <a:t>Blue </a:t>
            </a:r>
            <a:r>
              <a:rPr lang="en-US" sz="2400" dirty="0" err="1">
                <a:solidFill>
                  <a:prstClr val="black"/>
                </a:solidFill>
              </a:rPr>
              <a:t>MedicareRx</a:t>
            </a:r>
            <a:r>
              <a:rPr lang="en-US" sz="2400" dirty="0">
                <a:solidFill>
                  <a:prstClr val="black"/>
                </a:solidFill>
              </a:rPr>
              <a:t> Essentials (PDP)</a:t>
            </a:r>
          </a:p>
          <a:p>
            <a:pPr marL="742950" lvl="1" indent="-285750">
              <a:spcBef>
                <a:spcPts val="1200"/>
              </a:spcBef>
              <a:spcAft>
                <a:spcPts val="1200"/>
              </a:spcAft>
              <a:buFont typeface="Arial" panose="020B0604020202020204" pitchFamily="34" charset="0"/>
              <a:buChar char="•"/>
            </a:pPr>
            <a:r>
              <a:rPr lang="en-US" sz="2400" dirty="0">
                <a:solidFill>
                  <a:prstClr val="black"/>
                </a:solidFill>
              </a:rPr>
              <a:t>Blue </a:t>
            </a:r>
            <a:r>
              <a:rPr lang="en-US" sz="2400" dirty="0" err="1">
                <a:solidFill>
                  <a:prstClr val="black"/>
                </a:solidFill>
              </a:rPr>
              <a:t>MedicareRx</a:t>
            </a:r>
            <a:r>
              <a:rPr lang="en-US" sz="2400" dirty="0">
                <a:solidFill>
                  <a:prstClr val="black"/>
                </a:solidFill>
              </a:rPr>
              <a:t> Value (PDP)</a:t>
            </a:r>
          </a:p>
          <a:p>
            <a:pPr marL="742950" lvl="1" indent="-285750">
              <a:spcBef>
                <a:spcPts val="1200"/>
              </a:spcBef>
              <a:spcAft>
                <a:spcPts val="1200"/>
              </a:spcAft>
              <a:buFont typeface="Arial" panose="020B0604020202020204" pitchFamily="34" charset="0"/>
              <a:buChar char="•"/>
            </a:pPr>
            <a:r>
              <a:rPr lang="en-US" sz="2400" dirty="0">
                <a:solidFill>
                  <a:prstClr val="black"/>
                </a:solidFill>
              </a:rPr>
              <a:t>Blue </a:t>
            </a:r>
            <a:r>
              <a:rPr lang="en-US" sz="2400" dirty="0" err="1">
                <a:solidFill>
                  <a:prstClr val="black"/>
                </a:solidFill>
              </a:rPr>
              <a:t>MedicareRX</a:t>
            </a:r>
            <a:r>
              <a:rPr lang="en-US" sz="2400" dirty="0">
                <a:solidFill>
                  <a:prstClr val="black"/>
                </a:solidFill>
              </a:rPr>
              <a:t> Plus (PDP)</a:t>
            </a:r>
          </a:p>
          <a:p>
            <a:pPr marL="57150" lvl="0">
              <a:spcBef>
                <a:spcPct val="20000"/>
              </a:spcBef>
              <a:spcAft>
                <a:spcPts val="1200"/>
              </a:spcAft>
            </a:pPr>
            <a:endParaRPr lang="en-US" sz="2400" dirty="0">
              <a:solidFill>
                <a:srgbClr val="FF0000"/>
              </a:solidFill>
            </a:endParaRPr>
          </a:p>
        </p:txBody>
      </p:sp>
      <p:sp>
        <p:nvSpPr>
          <p:cNvPr id="5" name="Slide Number Placeholder 4"/>
          <p:cNvSpPr>
            <a:spLocks noGrp="1"/>
          </p:cNvSpPr>
          <p:nvPr>
            <p:ph type="sldNum" sz="quarter" idx="4"/>
          </p:nvPr>
        </p:nvSpPr>
        <p:spPr/>
        <p:txBody>
          <a:bodyPr/>
          <a:lstStyle/>
          <a:p>
            <a:fld id="{7964042D-3598-F344-A676-FAE911690EEC}" type="slidenum">
              <a:rPr lang="en-US" smtClean="0"/>
              <a:pPr/>
              <a:t>5</a:t>
            </a:fld>
            <a:endParaRPr lang="en-US" dirty="0"/>
          </a:p>
        </p:txBody>
      </p:sp>
    </p:spTree>
    <p:custDataLst>
      <p:tags r:id="rId1"/>
    </p:custDataLst>
    <p:extLst>
      <p:ext uri="{BB962C8B-B14F-4D97-AF65-F5344CB8AC3E}">
        <p14:creationId xmlns:p14="http://schemas.microsoft.com/office/powerpoint/2010/main" val="935545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#1</a:t>
            </a:r>
          </a:p>
        </p:txBody>
      </p:sp>
      <p:sp>
        <p:nvSpPr>
          <p:cNvPr id="5" name="Slide Number Placeholder 4"/>
          <p:cNvSpPr>
            <a:spLocks noGrp="1"/>
          </p:cNvSpPr>
          <p:nvPr>
            <p:ph type="sldNum" sz="quarter" idx="4"/>
          </p:nvPr>
        </p:nvSpPr>
        <p:spPr/>
        <p:txBody>
          <a:bodyPr/>
          <a:lstStyle/>
          <a:p>
            <a:fld id="{7964042D-3598-F344-A676-FAE911690EEC}" type="slidenum">
              <a:rPr lang="en-US" smtClean="0"/>
              <a:pPr/>
              <a:t>50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10" name="Rectangle 3"/>
          <p:cNvSpPr txBox="1">
            <a:spLocks noChangeArrowheads="1"/>
          </p:cNvSpPr>
          <p:nvPr/>
        </p:nvSpPr>
        <p:spPr>
          <a:xfrm>
            <a:off x="228601" y="1337044"/>
            <a:ext cx="7705724" cy="4305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The definition – “A prescription drug that is invented by a manufacturer and is sold under the manufacturer’s chosen name” – most likely corresponds to which drug category?</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Specialty Generic</a:t>
            </a: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Preferred Brand</a:t>
            </a: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Generic</a:t>
            </a: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None of the Above</a:t>
            </a:r>
          </a:p>
        </p:txBody>
      </p:sp>
    </p:spTree>
    <p:custDataLst>
      <p:tags r:id="rId1"/>
    </p:custDataLst>
    <p:extLst>
      <p:ext uri="{BB962C8B-B14F-4D97-AF65-F5344CB8AC3E}">
        <p14:creationId xmlns:p14="http://schemas.microsoft.com/office/powerpoint/2010/main" val="2103986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#1</a:t>
            </a:r>
          </a:p>
        </p:txBody>
      </p:sp>
      <p:sp>
        <p:nvSpPr>
          <p:cNvPr id="5" name="Slide Number Placeholder 4"/>
          <p:cNvSpPr>
            <a:spLocks noGrp="1"/>
          </p:cNvSpPr>
          <p:nvPr>
            <p:ph type="sldNum" sz="quarter" idx="4"/>
          </p:nvPr>
        </p:nvSpPr>
        <p:spPr/>
        <p:txBody>
          <a:bodyPr/>
          <a:lstStyle/>
          <a:p>
            <a:fld id="{7964042D-3598-F344-A676-FAE911690EEC}" type="slidenum">
              <a:rPr lang="en-US" smtClean="0"/>
              <a:pPr/>
              <a:t>51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11" name="Rectangle 3"/>
          <p:cNvSpPr txBox="1">
            <a:spLocks noChangeArrowheads="1"/>
          </p:cNvSpPr>
          <p:nvPr/>
        </p:nvSpPr>
        <p:spPr>
          <a:xfrm>
            <a:off x="228600" y="1337044"/>
            <a:ext cx="7467599" cy="43050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The definition – “A prescription drug that is invented by a manufacturer and is sold under the manufacturer’s chosen name” – most likely corresponds to which drug category?</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Specialty Generic</a:t>
            </a: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Preferred Brand</a:t>
            </a: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Generic</a:t>
            </a:r>
          </a:p>
          <a:p>
            <a:pPr marL="342900" marR="0" lvl="0" indent="-342900"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None of the Above</a:t>
            </a:r>
          </a:p>
        </p:txBody>
      </p:sp>
    </p:spTree>
    <p:custDataLst>
      <p:tags r:id="rId1"/>
    </p:custDataLst>
    <p:extLst>
      <p:ext uri="{BB962C8B-B14F-4D97-AF65-F5344CB8AC3E}">
        <p14:creationId xmlns:p14="http://schemas.microsoft.com/office/powerpoint/2010/main" val="3704963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#2</a:t>
            </a:r>
          </a:p>
        </p:txBody>
      </p:sp>
      <p:sp>
        <p:nvSpPr>
          <p:cNvPr id="5" name="Slide Number Placeholder 4"/>
          <p:cNvSpPr>
            <a:spLocks noGrp="1"/>
          </p:cNvSpPr>
          <p:nvPr>
            <p:ph type="sldNum" sz="quarter" idx="4"/>
          </p:nvPr>
        </p:nvSpPr>
        <p:spPr/>
        <p:txBody>
          <a:bodyPr/>
          <a:lstStyle/>
          <a:p>
            <a:fld id="{7964042D-3598-F344-A676-FAE911690EEC}" type="slidenum">
              <a:rPr lang="en-US" smtClean="0"/>
              <a:pPr/>
              <a:t>52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10" name="Rectangle 8"/>
          <p:cNvSpPr txBox="1">
            <a:spLocks noChangeArrowheads="1"/>
          </p:cNvSpPr>
          <p:nvPr/>
        </p:nvSpPr>
        <p:spPr>
          <a:xfrm>
            <a:off x="228600" y="1337044"/>
            <a:ext cx="8191499" cy="389218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tab pos="342900" algn="l"/>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Which statement is not accurate?</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342900" algn="l"/>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Drugs on our plans are organized into different drug tiers.</a:t>
            </a: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Your cost depends on which drug tier your drug is found in.</a:t>
            </a: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Generic prescription drugs will typically cost you less than drugs that are considered Brand drugs. </a:t>
            </a: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All of the above are accurate</a:t>
            </a:r>
          </a:p>
        </p:txBody>
      </p:sp>
    </p:spTree>
    <p:custDataLst>
      <p:tags r:id="rId1"/>
    </p:custDataLst>
    <p:extLst>
      <p:ext uri="{BB962C8B-B14F-4D97-AF65-F5344CB8AC3E}">
        <p14:creationId xmlns:p14="http://schemas.microsoft.com/office/powerpoint/2010/main" val="2876743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#2</a:t>
            </a:r>
          </a:p>
        </p:txBody>
      </p:sp>
      <p:sp>
        <p:nvSpPr>
          <p:cNvPr id="5" name="Slide Number Placeholder 4"/>
          <p:cNvSpPr>
            <a:spLocks noGrp="1"/>
          </p:cNvSpPr>
          <p:nvPr>
            <p:ph type="sldNum" sz="quarter" idx="4"/>
          </p:nvPr>
        </p:nvSpPr>
        <p:spPr/>
        <p:txBody>
          <a:bodyPr/>
          <a:lstStyle/>
          <a:p>
            <a:fld id="{7964042D-3598-F344-A676-FAE911690EEC}" type="slidenum">
              <a:rPr lang="en-US" smtClean="0"/>
              <a:pPr/>
              <a:t>53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10" name="Rectangle 8"/>
          <p:cNvSpPr txBox="1">
            <a:spLocks noChangeArrowheads="1"/>
          </p:cNvSpPr>
          <p:nvPr/>
        </p:nvSpPr>
        <p:spPr>
          <a:xfrm>
            <a:off x="228600" y="1337044"/>
            <a:ext cx="8191499" cy="4305003"/>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tab pos="342900" algn="l"/>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Which statement is not accurate?</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342900" algn="l"/>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Drugs on our plans are organized into different drug tiers.</a:t>
            </a: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Your cost depends on which drug tier your drug is found in.</a:t>
            </a: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Generic prescription drugs will typically cost you less than drugs that are considered Brand drugs. </a:t>
            </a:r>
          </a:p>
          <a:p>
            <a:pPr marL="349250" marR="0" lvl="0" indent="-347663" algn="l" defTabSz="914400" rtl="0" eaLnBrk="1" fontAlgn="auto" latinLnBrk="0" hangingPunct="1">
              <a:lnSpc>
                <a:spcPct val="100000"/>
              </a:lnSpc>
              <a:spcBef>
                <a:spcPct val="20000"/>
              </a:spcBef>
              <a:spcAft>
                <a:spcPts val="600"/>
              </a:spcAft>
              <a:buClrTx/>
              <a:buSzTx/>
              <a:buFontTx/>
              <a:buAutoNum type="alphaUcPeriod"/>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All of the above are accurate</a:t>
            </a:r>
          </a:p>
        </p:txBody>
      </p:sp>
    </p:spTree>
    <p:custDataLst>
      <p:tags r:id="rId1"/>
    </p:custDataLst>
    <p:extLst>
      <p:ext uri="{BB962C8B-B14F-4D97-AF65-F5344CB8AC3E}">
        <p14:creationId xmlns:p14="http://schemas.microsoft.com/office/powerpoint/2010/main" val="260081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Low-Income Assistance</a:t>
            </a:r>
          </a:p>
        </p:txBody>
      </p:sp>
      <p:sp>
        <p:nvSpPr>
          <p:cNvPr id="8" name="Content Placeholder 7"/>
          <p:cNvSpPr>
            <a:spLocks noGrp="1"/>
          </p:cNvSpPr>
          <p:nvPr>
            <p:ph idx="1"/>
          </p:nvPr>
        </p:nvSpPr>
        <p:spPr>
          <a:xfrm>
            <a:off x="438149" y="1144318"/>
            <a:ext cx="11049001" cy="5093195"/>
          </a:xfrm>
        </p:spPr>
        <p:txBody>
          <a:bodyPr/>
          <a:lstStyle/>
          <a:p>
            <a:pPr lvl="0">
              <a:spcBef>
                <a:spcPct val="20000"/>
              </a:spcBef>
              <a:spcAft>
                <a:spcPts val="1800"/>
              </a:spcAft>
            </a:pPr>
            <a:r>
              <a:rPr lang="en-US" sz="2400" dirty="0">
                <a:solidFill>
                  <a:prstClr val="black"/>
                </a:solidFill>
              </a:rPr>
              <a:t>Low-Income Assistance or Extra Help is offered by the Social Security Administration. It provides beneficiaries, with limited income and resources, financial assistance towards the cost of paying plan premiums and may assist with deductibles and co-payments.</a:t>
            </a:r>
          </a:p>
          <a:p>
            <a:pPr lvl="0">
              <a:spcBef>
                <a:spcPct val="20000"/>
              </a:spcBef>
              <a:spcAft>
                <a:spcPts val="1800"/>
              </a:spcAft>
            </a:pPr>
            <a:r>
              <a:rPr lang="en-US" sz="2400" dirty="0">
                <a:solidFill>
                  <a:prstClr val="black"/>
                </a:solidFill>
              </a:rPr>
              <a:t>Some beneficiaries automatically qualify and do not need to apply.  Those who do not automatically qualify will need to contact the Social Security Administration.</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54</a:t>
            </a:fld>
            <a:endParaRPr lang="en-US" dirty="0"/>
          </a:p>
        </p:txBody>
      </p:sp>
    </p:spTree>
    <p:custDataLst>
      <p:tags r:id="rId1"/>
    </p:custDataLst>
    <p:extLst>
      <p:ext uri="{BB962C8B-B14F-4D97-AF65-F5344CB8AC3E}">
        <p14:creationId xmlns:p14="http://schemas.microsoft.com/office/powerpoint/2010/main" val="2012857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Low-Income Assistance (cont.)</a:t>
            </a:r>
          </a:p>
        </p:txBody>
      </p:sp>
      <p:sp>
        <p:nvSpPr>
          <p:cNvPr id="5" name="Slide Number Placeholder 4"/>
          <p:cNvSpPr>
            <a:spLocks noGrp="1"/>
          </p:cNvSpPr>
          <p:nvPr>
            <p:ph type="sldNum" sz="quarter" idx="4"/>
          </p:nvPr>
        </p:nvSpPr>
        <p:spPr/>
        <p:txBody>
          <a:bodyPr/>
          <a:lstStyle/>
          <a:p>
            <a:fld id="{7964042D-3598-F344-A676-FAE911690EEC}" type="slidenum">
              <a:rPr lang="en-US" smtClean="0"/>
              <a:pPr/>
              <a:t>55</a:t>
            </a:fld>
            <a:endParaRPr lang="en-US" dirty="0"/>
          </a:p>
        </p:txBody>
      </p:sp>
      <p:sp>
        <p:nvSpPr>
          <p:cNvPr id="8" name="Content Placeholder 7"/>
          <p:cNvSpPr>
            <a:spLocks noGrp="1"/>
          </p:cNvSpPr>
          <p:nvPr>
            <p:ph idx="1"/>
          </p:nvPr>
        </p:nvSpPr>
        <p:spPr>
          <a:xfrm>
            <a:off x="266701" y="1144318"/>
            <a:ext cx="11315700" cy="5093195"/>
          </a:xfrm>
        </p:spPr>
        <p:txBody>
          <a:bodyPr/>
          <a:lstStyle/>
          <a:p>
            <a:pPr lvl="0">
              <a:spcBef>
                <a:spcPts val="600"/>
              </a:spcBef>
              <a:spcAft>
                <a:spcPts val="1200"/>
              </a:spcAft>
            </a:pPr>
            <a:r>
              <a:rPr lang="en-US" sz="2400" dirty="0">
                <a:solidFill>
                  <a:prstClr val="black"/>
                </a:solidFill>
              </a:rPr>
              <a:t>To qualify for Extra Help, annual income may not exceed 150% of the Federal Poverty Level (FPL). The FPL varies geographically and is higher for both Hawaii and Alaska as compared to the other states.  </a:t>
            </a:r>
          </a:p>
          <a:p>
            <a:pPr lvl="0">
              <a:spcBef>
                <a:spcPts val="600"/>
              </a:spcBef>
              <a:spcAft>
                <a:spcPts val="1200"/>
              </a:spcAft>
            </a:pPr>
            <a:r>
              <a:rPr lang="en-US" sz="2400" dirty="0">
                <a:solidFill>
                  <a:prstClr val="black"/>
                </a:solidFill>
              </a:rPr>
              <a:t>The Social Security Administration offers 4 levels of low-income assistance based on Federal Poverty Level data.</a:t>
            </a:r>
          </a:p>
          <a:p>
            <a:pPr lvl="0">
              <a:spcBef>
                <a:spcPts val="600"/>
              </a:spcBef>
              <a:spcAft>
                <a:spcPts val="1200"/>
              </a:spcAft>
            </a:pPr>
            <a:r>
              <a:rPr lang="en-US" sz="2400" dirty="0">
                <a:solidFill>
                  <a:prstClr val="black"/>
                </a:solidFill>
              </a:rPr>
              <a:t>Once a beneficiary qualifies for low-income assistance, they will receive a “low-income subsidy” until such time as they fail to meet the qualifications.</a:t>
            </a:r>
          </a:p>
          <a:p>
            <a:pPr lvl="0">
              <a:spcBef>
                <a:spcPts val="600"/>
              </a:spcBef>
              <a:spcAft>
                <a:spcPts val="1200"/>
              </a:spcAft>
            </a:pPr>
            <a:r>
              <a:rPr lang="en-US" sz="2400" dirty="0">
                <a:solidFill>
                  <a:prstClr val="black"/>
                </a:solidFill>
              </a:rPr>
              <a:t>Qualifications for low-income assistance are reviewed on an annual basis.</a:t>
            </a:r>
            <a:endParaRPr lang="en-US" sz="2400" strike="sngStrike" dirty="0">
              <a:solidFill>
                <a:prstClr val="black"/>
              </a:solidFill>
            </a:endParaRPr>
          </a:p>
          <a:p>
            <a:endParaRPr lang="en-US" sz="1800" dirty="0"/>
          </a:p>
        </p:txBody>
      </p:sp>
    </p:spTree>
    <p:custDataLst>
      <p:tags r:id="rId1"/>
    </p:custDataLst>
    <p:extLst>
      <p:ext uri="{BB962C8B-B14F-4D97-AF65-F5344CB8AC3E}">
        <p14:creationId xmlns:p14="http://schemas.microsoft.com/office/powerpoint/2010/main" val="864119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Applying for extra help</a:t>
            </a:r>
          </a:p>
        </p:txBody>
      </p:sp>
      <p:sp>
        <p:nvSpPr>
          <p:cNvPr id="8" name="Content Placeholder 7"/>
          <p:cNvSpPr>
            <a:spLocks noGrp="1"/>
          </p:cNvSpPr>
          <p:nvPr>
            <p:ph idx="1"/>
          </p:nvPr>
        </p:nvSpPr>
        <p:spPr>
          <a:xfrm>
            <a:off x="266700" y="1144318"/>
            <a:ext cx="11144250" cy="5093195"/>
          </a:xfrm>
        </p:spPr>
        <p:txBody>
          <a:bodyPr/>
          <a:lstStyle/>
          <a:p>
            <a:pPr lvl="0">
              <a:spcBef>
                <a:spcPct val="20000"/>
              </a:spcBef>
              <a:spcAft>
                <a:spcPts val="1200"/>
              </a:spcAft>
              <a:defRPr/>
            </a:pPr>
            <a:r>
              <a:rPr lang="en-US" sz="2400" dirty="0">
                <a:solidFill>
                  <a:prstClr val="black"/>
                </a:solidFill>
              </a:rPr>
              <a:t>Encourage Individuals with Limited Income / Resources to apply to the State Medicaid or Social Security Administration Office </a:t>
            </a:r>
          </a:p>
          <a:p>
            <a:pPr marL="346075" lvl="0" indent="-287338">
              <a:spcBef>
                <a:spcPts val="600"/>
              </a:spcBef>
              <a:spcAft>
                <a:spcPts val="1200"/>
              </a:spcAft>
              <a:buFont typeface="Arial" panose="020B0604020202020204" pitchFamily="34" charset="0"/>
              <a:buChar char="•"/>
              <a:defRPr/>
            </a:pPr>
            <a:r>
              <a:rPr lang="en-US" sz="2400" dirty="0">
                <a:solidFill>
                  <a:prstClr val="black"/>
                </a:solidFill>
              </a:rPr>
              <a:t>Beneficiaries may apply at any time</a:t>
            </a:r>
          </a:p>
          <a:p>
            <a:pPr marL="346075" lvl="0" indent="-287338">
              <a:spcBef>
                <a:spcPts val="600"/>
              </a:spcBef>
              <a:spcAft>
                <a:spcPts val="1200"/>
              </a:spcAft>
              <a:buFont typeface="Arial" panose="020B0604020202020204" pitchFamily="34" charset="0"/>
              <a:buChar char="•"/>
              <a:defRPr/>
            </a:pPr>
            <a:r>
              <a:rPr lang="en-US" sz="2400" dirty="0">
                <a:solidFill>
                  <a:prstClr val="black"/>
                </a:solidFill>
              </a:rPr>
              <a:t>Tell beneficiaries to call 1-800-MEDICARE (1-800-633-4227) and say “Medicaid” for the State Medicaid office phone number</a:t>
            </a:r>
          </a:p>
          <a:p>
            <a:pPr marL="346075" lvl="0" indent="-287338">
              <a:spcBef>
                <a:spcPts val="600"/>
              </a:spcBef>
              <a:spcAft>
                <a:spcPts val="1200"/>
              </a:spcAft>
              <a:buFont typeface="Arial" panose="020B0604020202020204" pitchFamily="34" charset="0"/>
              <a:buChar char="•"/>
              <a:defRPr/>
            </a:pPr>
            <a:r>
              <a:rPr lang="en-US" sz="2400" dirty="0">
                <a:solidFill>
                  <a:prstClr val="black"/>
                </a:solidFill>
              </a:rPr>
              <a:t>If beneficiaries apply to the State Medicaid office for Part D help, the State Medicaid office also will check for eligibility for other low-income assistance programs</a:t>
            </a:r>
          </a:p>
          <a:p>
            <a:pPr marL="346075" lvl="0" indent="-287338">
              <a:spcBef>
                <a:spcPts val="600"/>
              </a:spcBef>
              <a:spcAft>
                <a:spcPts val="1200"/>
              </a:spcAft>
              <a:buFont typeface="Arial" panose="020B0604020202020204" pitchFamily="34" charset="0"/>
              <a:buChar char="•"/>
              <a:defRPr/>
            </a:pPr>
            <a:r>
              <a:rPr lang="en-US" sz="2400" dirty="0">
                <a:solidFill>
                  <a:prstClr val="black"/>
                </a:solidFill>
              </a:rPr>
              <a:t>Beneficiaries may call the SSA at 1-800-772-1213 or apply online at: </a:t>
            </a:r>
            <a:r>
              <a:rPr lang="en-US" sz="2400" dirty="0">
                <a:solidFill>
                  <a:prstClr val="black"/>
                </a:solidFill>
                <a:hlinkClick r:id="rId3"/>
              </a:rPr>
              <a:t>www.socialsecurity.gov/prescriptionhelp</a:t>
            </a:r>
            <a:r>
              <a:rPr lang="en-US" sz="2400" dirty="0">
                <a:solidFill>
                  <a:prstClr val="black"/>
                </a:solidFill>
              </a:rPr>
              <a:t> </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56</a:t>
            </a:fld>
            <a:endParaRPr lang="en-US" dirty="0"/>
          </a:p>
        </p:txBody>
      </p:sp>
    </p:spTree>
    <p:custDataLst>
      <p:tags r:id="rId1"/>
    </p:custDataLst>
    <p:extLst>
      <p:ext uri="{BB962C8B-B14F-4D97-AF65-F5344CB8AC3E}">
        <p14:creationId xmlns:p14="http://schemas.microsoft.com/office/powerpoint/2010/main" val="3218921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Disenrollment vs. Cancellation? </a:t>
            </a:r>
          </a:p>
        </p:txBody>
      </p:sp>
      <p:sp>
        <p:nvSpPr>
          <p:cNvPr id="8" name="Content Placeholder 7"/>
          <p:cNvSpPr>
            <a:spLocks noGrp="1"/>
          </p:cNvSpPr>
          <p:nvPr>
            <p:ph idx="1"/>
          </p:nvPr>
        </p:nvSpPr>
        <p:spPr>
          <a:xfrm>
            <a:off x="266700" y="1047750"/>
            <a:ext cx="11636829" cy="5151663"/>
          </a:xfrm>
        </p:spPr>
        <p:txBody>
          <a:bodyPr/>
          <a:lstStyle/>
          <a:p>
            <a:pPr lvl="0">
              <a:spcBef>
                <a:spcPts val="0"/>
              </a:spcBef>
              <a:spcAft>
                <a:spcPts val="600"/>
              </a:spcAft>
            </a:pPr>
            <a:r>
              <a:rPr lang="en-US" sz="2200" dirty="0">
                <a:solidFill>
                  <a:prstClr val="black"/>
                </a:solidFill>
              </a:rPr>
              <a:t>A </a:t>
            </a:r>
            <a:r>
              <a:rPr lang="en-US" sz="2200" b="1" dirty="0">
                <a:solidFill>
                  <a:prstClr val="black"/>
                </a:solidFill>
              </a:rPr>
              <a:t>disenrollment</a:t>
            </a:r>
            <a:r>
              <a:rPr lang="en-US" sz="2200" dirty="0">
                <a:solidFill>
                  <a:prstClr val="black"/>
                </a:solidFill>
              </a:rPr>
              <a:t> applies if coverage ends </a:t>
            </a:r>
            <a:r>
              <a:rPr lang="en-US" sz="2200" u="sng" dirty="0">
                <a:solidFill>
                  <a:prstClr val="black"/>
                </a:solidFill>
              </a:rPr>
              <a:t>after</a:t>
            </a:r>
            <a:r>
              <a:rPr lang="en-US" sz="2200" dirty="0">
                <a:solidFill>
                  <a:prstClr val="black"/>
                </a:solidFill>
              </a:rPr>
              <a:t> a member’s effective date.  Disenrollment can be voluntary or involuntary.</a:t>
            </a:r>
          </a:p>
          <a:p>
            <a:pPr marL="342900" lvl="0" indent="-342900">
              <a:spcBef>
                <a:spcPct val="20000"/>
              </a:spcBef>
              <a:spcAft>
                <a:spcPts val="600"/>
              </a:spcAft>
              <a:buFont typeface="Arial" panose="020B0604020202020204" pitchFamily="34" charset="0"/>
              <a:buChar char="•"/>
            </a:pPr>
            <a:r>
              <a:rPr lang="en-US" sz="2200" dirty="0">
                <a:solidFill>
                  <a:prstClr val="black"/>
                </a:solidFill>
              </a:rPr>
              <a:t>Voluntary disenrollments are initiated by the member and can generally only occur during specific periods such as AEP or OEP (OEP for MA/MA-PD plans only).</a:t>
            </a:r>
          </a:p>
          <a:p>
            <a:pPr marL="342900" lvl="0" indent="-342900">
              <a:spcBef>
                <a:spcPts val="0"/>
              </a:spcBef>
              <a:spcAft>
                <a:spcPts val="600"/>
              </a:spcAft>
              <a:buFont typeface="Arial" panose="020B0604020202020204" pitchFamily="34" charset="0"/>
              <a:buChar char="•"/>
            </a:pPr>
            <a:r>
              <a:rPr lang="en-US" sz="2200" dirty="0">
                <a:solidFill>
                  <a:prstClr val="black"/>
                </a:solidFill>
              </a:rPr>
              <a:t>Eligible members can disenroll voluntarily by submitting a written request to the plan. Disenrollment requests cannot be taken verbally.</a:t>
            </a:r>
          </a:p>
          <a:p>
            <a:pPr lvl="0">
              <a:spcBef>
                <a:spcPts val="1200"/>
              </a:spcBef>
              <a:spcAft>
                <a:spcPts val="600"/>
              </a:spcAft>
            </a:pPr>
            <a:r>
              <a:rPr lang="en-US" sz="2200" dirty="0">
                <a:solidFill>
                  <a:prstClr val="black"/>
                </a:solidFill>
              </a:rPr>
              <a:t>A </a:t>
            </a:r>
            <a:r>
              <a:rPr lang="en-US" sz="2200" b="1" dirty="0">
                <a:solidFill>
                  <a:prstClr val="black"/>
                </a:solidFill>
              </a:rPr>
              <a:t>cancellation</a:t>
            </a:r>
            <a:r>
              <a:rPr lang="en-US" sz="2200" dirty="0">
                <a:solidFill>
                  <a:prstClr val="black"/>
                </a:solidFill>
              </a:rPr>
              <a:t> applies if a request is received </a:t>
            </a:r>
            <a:r>
              <a:rPr lang="en-US" sz="2200" u="sng" dirty="0">
                <a:solidFill>
                  <a:prstClr val="black"/>
                </a:solidFill>
              </a:rPr>
              <a:t>prior</a:t>
            </a:r>
            <a:r>
              <a:rPr lang="en-US" sz="2200" dirty="0">
                <a:solidFill>
                  <a:prstClr val="black"/>
                </a:solidFill>
              </a:rPr>
              <a:t> to a member’s effective date or by the date on their Outbound Enrollment Verification (OEV) letter.</a:t>
            </a:r>
          </a:p>
          <a:p>
            <a:pPr marL="342900" lvl="0" indent="-342900">
              <a:spcBef>
                <a:spcPts val="0"/>
              </a:spcBef>
              <a:spcAft>
                <a:spcPts val="600"/>
              </a:spcAft>
              <a:buFont typeface="Arial" panose="020B0604020202020204" pitchFamily="34" charset="0"/>
              <a:buChar char="•"/>
            </a:pPr>
            <a:r>
              <a:rPr lang="en-US" sz="2200" dirty="0">
                <a:solidFill>
                  <a:prstClr val="black"/>
                </a:solidFill>
              </a:rPr>
              <a:t>Cancellation requests are initiated by the member and can be received either verbally or in writing.  </a:t>
            </a:r>
          </a:p>
          <a:p>
            <a:pPr marL="342900" lvl="0" indent="-342900">
              <a:spcBef>
                <a:spcPts val="0"/>
              </a:spcBef>
              <a:spcAft>
                <a:spcPts val="600"/>
              </a:spcAft>
              <a:buFont typeface="Arial" panose="020B0604020202020204" pitchFamily="34" charset="0"/>
              <a:buChar char="•"/>
            </a:pPr>
            <a:r>
              <a:rPr lang="en-US" sz="2200" dirty="0">
                <a:solidFill>
                  <a:prstClr val="black"/>
                </a:solidFill>
              </a:rPr>
              <a:t>OEV letters will also advise the last day a member may cancel their plan.  Applications received at the end of the month do get 7 days to be cancelled after they are processed allowing for some cancellations to be accepted after the first. </a:t>
            </a:r>
          </a:p>
          <a:p>
            <a:endParaRPr lang="en-US" sz="22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57</a:t>
            </a:fld>
            <a:endParaRPr lang="en-US" dirty="0"/>
          </a:p>
        </p:txBody>
      </p:sp>
    </p:spTree>
    <p:custDataLst>
      <p:tags r:id="rId1"/>
    </p:custDataLst>
    <p:extLst>
      <p:ext uri="{BB962C8B-B14F-4D97-AF65-F5344CB8AC3E}">
        <p14:creationId xmlns:p14="http://schemas.microsoft.com/office/powerpoint/2010/main" val="3765723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Voluntary Disenrollment</a:t>
            </a:r>
          </a:p>
        </p:txBody>
      </p:sp>
      <p:sp>
        <p:nvSpPr>
          <p:cNvPr id="8" name="Content Placeholder 7"/>
          <p:cNvSpPr>
            <a:spLocks noGrp="1"/>
          </p:cNvSpPr>
          <p:nvPr>
            <p:ph idx="1"/>
          </p:nvPr>
        </p:nvSpPr>
        <p:spPr>
          <a:xfrm>
            <a:off x="266700" y="1144318"/>
            <a:ext cx="11630025" cy="5093195"/>
          </a:xfrm>
        </p:spPr>
        <p:txBody>
          <a:bodyPr/>
          <a:lstStyle/>
          <a:p>
            <a:pPr lvl="0">
              <a:spcBef>
                <a:spcPct val="20000"/>
              </a:spcBef>
              <a:spcAft>
                <a:spcPts val="1200"/>
              </a:spcAft>
              <a:tabLst>
                <a:tab pos="174625" algn="l"/>
              </a:tabLst>
              <a:defRPr/>
            </a:pPr>
            <a:r>
              <a:rPr lang="en-US" sz="2400" dirty="0">
                <a:solidFill>
                  <a:prstClr val="black"/>
                </a:solidFill>
              </a:rPr>
              <a:t>Members can disenroll voluntarily by enrolling into another plan (MA, MA-PD, or PDP).  </a:t>
            </a:r>
          </a:p>
          <a:p>
            <a:pPr marL="344487" lvl="0" indent="-342900">
              <a:spcBef>
                <a:spcPct val="20000"/>
              </a:spcBef>
              <a:spcAft>
                <a:spcPts val="1200"/>
              </a:spcAft>
              <a:buFont typeface="Arial" panose="020B0604020202020204" pitchFamily="34" charset="0"/>
              <a:buChar char="•"/>
              <a:defRPr/>
            </a:pPr>
            <a:r>
              <a:rPr lang="en-US" sz="2400" dirty="0">
                <a:solidFill>
                  <a:prstClr val="black"/>
                </a:solidFill>
              </a:rPr>
              <a:t>When </a:t>
            </a:r>
            <a:r>
              <a:rPr lang="en-US" sz="2400" dirty="0" err="1">
                <a:solidFill>
                  <a:prstClr val="black"/>
                </a:solidFill>
              </a:rPr>
              <a:t>disenrolling</a:t>
            </a:r>
            <a:r>
              <a:rPr lang="en-US" sz="2400" dirty="0">
                <a:solidFill>
                  <a:prstClr val="black"/>
                </a:solidFill>
              </a:rPr>
              <a:t> from the current plan to enroll into another MA, MA-PD or PDP plan, the member’s enrollment in the new plan generates automatic disenrollment from their current plan.</a:t>
            </a:r>
          </a:p>
          <a:p>
            <a:pPr marL="344487" lvl="0" indent="-342900">
              <a:spcBef>
                <a:spcPct val="20000"/>
              </a:spcBef>
              <a:spcAft>
                <a:spcPts val="1200"/>
              </a:spcAft>
              <a:buFont typeface="Arial" panose="020B0604020202020204" pitchFamily="34" charset="0"/>
              <a:buChar char="•"/>
              <a:defRPr/>
            </a:pPr>
            <a:r>
              <a:rPr lang="en-US" sz="2400" dirty="0">
                <a:solidFill>
                  <a:prstClr val="black"/>
                </a:solidFill>
              </a:rPr>
              <a:t>When </a:t>
            </a:r>
            <a:r>
              <a:rPr lang="en-US" sz="2400" dirty="0" err="1">
                <a:solidFill>
                  <a:prstClr val="black"/>
                </a:solidFill>
              </a:rPr>
              <a:t>disenrolling</a:t>
            </a:r>
            <a:r>
              <a:rPr lang="en-US" sz="2400" dirty="0">
                <a:solidFill>
                  <a:prstClr val="black"/>
                </a:solidFill>
              </a:rPr>
              <a:t> from a MA/MA-PD plan to enroll in a Medicare Supplement program, it is important NOT to drop current coverage until enrollment in the Medicare Supplement coverage has been confirmed.</a:t>
            </a:r>
          </a:p>
          <a:p>
            <a:endParaRPr lang="en-US" sz="18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58</a:t>
            </a:fld>
            <a:endParaRPr lang="en-US" dirty="0"/>
          </a:p>
        </p:txBody>
      </p:sp>
    </p:spTree>
    <p:custDataLst>
      <p:tags r:id="rId1"/>
    </p:custDataLst>
    <p:extLst>
      <p:ext uri="{BB962C8B-B14F-4D97-AF65-F5344CB8AC3E}">
        <p14:creationId xmlns:p14="http://schemas.microsoft.com/office/powerpoint/2010/main" val="299287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Involuntary Disenrollment</a:t>
            </a:r>
          </a:p>
        </p:txBody>
      </p:sp>
      <p:sp>
        <p:nvSpPr>
          <p:cNvPr id="8" name="Content Placeholder 7"/>
          <p:cNvSpPr>
            <a:spLocks noGrp="1"/>
          </p:cNvSpPr>
          <p:nvPr>
            <p:ph idx="1"/>
          </p:nvPr>
        </p:nvSpPr>
        <p:spPr>
          <a:xfrm>
            <a:off x="266700" y="1087168"/>
            <a:ext cx="11306175" cy="5093195"/>
          </a:xfrm>
        </p:spPr>
        <p:txBody>
          <a:bodyPr/>
          <a:lstStyle/>
          <a:p>
            <a:pPr lvl="0">
              <a:lnSpc>
                <a:spcPct val="120000"/>
              </a:lnSpc>
              <a:spcBef>
                <a:spcPts val="0"/>
              </a:spcBef>
              <a:spcAft>
                <a:spcPts val="600"/>
              </a:spcAft>
              <a:tabLst>
                <a:tab pos="631825" algn="l"/>
              </a:tabLst>
            </a:pPr>
            <a:r>
              <a:rPr lang="en-US" sz="2400" dirty="0">
                <a:solidFill>
                  <a:prstClr val="black"/>
                </a:solidFill>
              </a:rPr>
              <a:t>Involuntary disenrollments are mandated by CMS and completed by the plan.  Involuntary disenrollment may automatically occur for the following reasons:</a:t>
            </a:r>
            <a:endParaRPr lang="en-US" sz="2400" strike="sngStrike" dirty="0">
              <a:solidFill>
                <a:prstClr val="black"/>
              </a:solidFill>
            </a:endParaRPr>
          </a:p>
          <a:p>
            <a:pPr marL="457200" lvl="2" indent="-346075">
              <a:spcBef>
                <a:spcPts val="600"/>
              </a:spcBef>
              <a:spcAft>
                <a:spcPts val="600"/>
              </a:spcAft>
              <a:buFont typeface="Arial" panose="020B0604020202020204" pitchFamily="34" charset="0"/>
              <a:buChar char="•"/>
            </a:pPr>
            <a:r>
              <a:rPr lang="en-US" sz="2400" dirty="0">
                <a:solidFill>
                  <a:prstClr val="black"/>
                </a:solidFill>
              </a:rPr>
              <a:t>Incarceration</a:t>
            </a:r>
          </a:p>
          <a:p>
            <a:pPr marL="457200" lvl="2" indent="-346075">
              <a:spcBef>
                <a:spcPts val="600"/>
              </a:spcBef>
              <a:spcAft>
                <a:spcPts val="600"/>
              </a:spcAft>
              <a:buFont typeface="Arial" panose="020B0604020202020204" pitchFamily="34" charset="0"/>
              <a:buChar char="•"/>
            </a:pPr>
            <a:r>
              <a:rPr lang="en-US" sz="2400" dirty="0">
                <a:solidFill>
                  <a:prstClr val="black"/>
                </a:solidFill>
              </a:rPr>
              <a:t>Moving out of plan service area</a:t>
            </a:r>
          </a:p>
          <a:p>
            <a:pPr marL="457200" lvl="2" indent="-346075">
              <a:spcBef>
                <a:spcPts val="600"/>
              </a:spcBef>
              <a:spcAft>
                <a:spcPts val="600"/>
              </a:spcAft>
              <a:buFont typeface="Arial" panose="020B0604020202020204" pitchFamily="34" charset="0"/>
              <a:buChar char="•"/>
            </a:pPr>
            <a:r>
              <a:rPr lang="en-US" sz="2400" dirty="0">
                <a:solidFill>
                  <a:prstClr val="black"/>
                </a:solidFill>
              </a:rPr>
              <a:t>Member’s temporary absence from service area exceeds </a:t>
            </a:r>
            <a:r>
              <a:rPr lang="en-US" sz="2400" b="1" dirty="0">
                <a:solidFill>
                  <a:prstClr val="black"/>
                </a:solidFill>
              </a:rPr>
              <a:t>twelve</a:t>
            </a:r>
            <a:r>
              <a:rPr lang="en-US" sz="2400" dirty="0">
                <a:solidFill>
                  <a:prstClr val="black"/>
                </a:solidFill>
              </a:rPr>
              <a:t> consecutive months on a Prescription Drug Plan (PDP)</a:t>
            </a:r>
          </a:p>
          <a:p>
            <a:pPr marL="457200" lvl="2" indent="-346075">
              <a:spcBef>
                <a:spcPts val="600"/>
              </a:spcBef>
              <a:spcAft>
                <a:spcPts val="600"/>
              </a:spcAft>
              <a:buFont typeface="Arial" panose="020B0604020202020204" pitchFamily="34" charset="0"/>
              <a:buChar char="•"/>
            </a:pPr>
            <a:r>
              <a:rPr lang="en-US" sz="2400" dirty="0">
                <a:solidFill>
                  <a:prstClr val="black"/>
                </a:solidFill>
              </a:rPr>
              <a:t>Loss of entitlement to either Medicare Part A or Part B</a:t>
            </a:r>
          </a:p>
          <a:p>
            <a:pPr marL="457200" lvl="2" indent="-346075">
              <a:spcBef>
                <a:spcPts val="600"/>
              </a:spcBef>
              <a:spcAft>
                <a:spcPts val="600"/>
              </a:spcAft>
              <a:buFont typeface="Arial" panose="020B0604020202020204" pitchFamily="34" charset="0"/>
              <a:buChar char="•"/>
            </a:pPr>
            <a:r>
              <a:rPr lang="en-US" sz="2400" dirty="0">
                <a:solidFill>
                  <a:prstClr val="black"/>
                </a:solidFill>
              </a:rPr>
              <a:t>Loss of special needs status</a:t>
            </a:r>
          </a:p>
          <a:p>
            <a:pPr marL="457200" lvl="2" indent="-346075">
              <a:spcBef>
                <a:spcPts val="600"/>
              </a:spcBef>
              <a:spcAft>
                <a:spcPts val="600"/>
              </a:spcAft>
              <a:buFont typeface="Arial" panose="020B0604020202020204" pitchFamily="34" charset="0"/>
              <a:buChar char="•"/>
            </a:pPr>
            <a:r>
              <a:rPr lang="en-US" sz="2400" dirty="0">
                <a:solidFill>
                  <a:prstClr val="black"/>
                </a:solidFill>
              </a:rPr>
              <a:t>Death</a:t>
            </a:r>
          </a:p>
          <a:p>
            <a:pPr marL="457200" lvl="2" indent="-346075">
              <a:spcBef>
                <a:spcPts val="600"/>
              </a:spcBef>
              <a:spcAft>
                <a:spcPts val="600"/>
              </a:spcAft>
              <a:buFont typeface="Arial" panose="020B0604020202020204" pitchFamily="34" charset="0"/>
              <a:buChar char="•"/>
            </a:pPr>
            <a:r>
              <a:rPr lang="en-US" sz="2400" dirty="0">
                <a:solidFill>
                  <a:prstClr val="black"/>
                </a:solidFill>
              </a:rPr>
              <a:t>Member not lawfully present in the United States</a:t>
            </a:r>
          </a:p>
          <a:p>
            <a:pPr lvl="0">
              <a:spcBef>
                <a:spcPct val="20000"/>
              </a:spcBef>
              <a:spcAft>
                <a:spcPts val="1200"/>
              </a:spcAft>
              <a:tabLst>
                <a:tab pos="631825" algn="l"/>
              </a:tabLst>
            </a:pPr>
            <a:endParaRPr lang="en-US" sz="2400" dirty="0">
              <a:solidFill>
                <a:prstClr val="black"/>
              </a:solidFill>
            </a:endParaRPr>
          </a:p>
          <a:p>
            <a:endParaRPr lang="en-US" sz="24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59</a:t>
            </a:fld>
            <a:endParaRPr lang="en-US" dirty="0"/>
          </a:p>
        </p:txBody>
      </p:sp>
    </p:spTree>
    <p:custDataLst>
      <p:tags r:id="rId1"/>
    </p:custDataLst>
    <p:extLst>
      <p:ext uri="{BB962C8B-B14F-4D97-AF65-F5344CB8AC3E}">
        <p14:creationId xmlns:p14="http://schemas.microsoft.com/office/powerpoint/2010/main" val="160224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Eligibility Criteria</a:t>
            </a:r>
          </a:p>
        </p:txBody>
      </p:sp>
      <p:sp>
        <p:nvSpPr>
          <p:cNvPr id="8" name="Content Placeholder 7"/>
          <p:cNvSpPr>
            <a:spLocks noGrp="1"/>
          </p:cNvSpPr>
          <p:nvPr>
            <p:ph idx="1"/>
          </p:nvPr>
        </p:nvSpPr>
        <p:spPr>
          <a:xfrm>
            <a:off x="266700" y="1144318"/>
            <a:ext cx="11636829" cy="5093195"/>
          </a:xfrm>
        </p:spPr>
        <p:txBody>
          <a:bodyPr/>
          <a:lstStyle/>
          <a:p>
            <a:pPr marL="342900" lvl="0">
              <a:spcBef>
                <a:spcPct val="20000"/>
              </a:spcBef>
              <a:spcAft>
                <a:spcPts val="600"/>
              </a:spcAft>
              <a:defRPr/>
            </a:pPr>
            <a:r>
              <a:rPr lang="en-US" sz="2400" dirty="0">
                <a:solidFill>
                  <a:prstClr val="black"/>
                </a:solidFill>
              </a:rPr>
              <a:t>To be eligible for a Stand alone Part D plan, the enrollee must:</a:t>
            </a:r>
          </a:p>
          <a:p>
            <a:pPr marL="742950" lvl="1" indent="-285750">
              <a:spcBef>
                <a:spcPts val="1800"/>
              </a:spcBef>
              <a:spcAft>
                <a:spcPts val="600"/>
              </a:spcAft>
              <a:buSzPct val="100000"/>
              <a:buFont typeface="Arial" panose="020B0604020202020204" pitchFamily="34" charset="0"/>
              <a:buChar char="•"/>
              <a:tabLst>
                <a:tab pos="623888" algn="l"/>
              </a:tabLst>
              <a:defRPr/>
            </a:pPr>
            <a:r>
              <a:rPr lang="en-US" sz="2400" dirty="0">
                <a:solidFill>
                  <a:prstClr val="black"/>
                </a:solidFill>
              </a:rPr>
              <a:t>Be entitled to Part A and/or enrolled in Part B</a:t>
            </a:r>
          </a:p>
          <a:p>
            <a:pPr marL="742950" lvl="1" indent="-285750">
              <a:spcBef>
                <a:spcPts val="1800"/>
              </a:spcBef>
              <a:spcAft>
                <a:spcPts val="600"/>
              </a:spcAft>
              <a:buSzPct val="100000"/>
              <a:buFont typeface="Arial" panose="020B0604020202020204" pitchFamily="34" charset="0"/>
              <a:buChar char="•"/>
              <a:tabLst>
                <a:tab pos="623888" algn="l"/>
              </a:tabLst>
              <a:defRPr/>
            </a:pPr>
            <a:r>
              <a:rPr lang="en-US" sz="2400" dirty="0">
                <a:solidFill>
                  <a:prstClr val="black"/>
                </a:solidFill>
              </a:rPr>
              <a:t>Be a US citizen or lawfully present in the US</a:t>
            </a:r>
          </a:p>
          <a:p>
            <a:pPr marL="742950" lvl="1" indent="-285750">
              <a:spcBef>
                <a:spcPts val="1800"/>
              </a:spcBef>
              <a:spcAft>
                <a:spcPts val="600"/>
              </a:spcAft>
              <a:buSzPct val="100000"/>
              <a:buFont typeface="Arial" panose="020B0604020202020204" pitchFamily="34" charset="0"/>
              <a:buChar char="•"/>
              <a:tabLst>
                <a:tab pos="623888" algn="l"/>
              </a:tabLst>
              <a:defRPr/>
            </a:pPr>
            <a:r>
              <a:rPr lang="en-US" sz="2400" dirty="0">
                <a:solidFill>
                  <a:prstClr val="black"/>
                </a:solidFill>
              </a:rPr>
              <a:t>Reside in the drug plan’s service area</a:t>
            </a:r>
          </a:p>
          <a:p>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6</a:t>
            </a:fld>
            <a:endParaRPr lang="en-US" dirty="0"/>
          </a:p>
        </p:txBody>
      </p:sp>
    </p:spTree>
    <p:custDataLst>
      <p:tags r:id="rId1"/>
    </p:custDataLst>
    <p:extLst>
      <p:ext uri="{BB962C8B-B14F-4D97-AF65-F5344CB8AC3E}">
        <p14:creationId xmlns:p14="http://schemas.microsoft.com/office/powerpoint/2010/main" val="2713345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Involuntary Disenrollment (cont.)</a:t>
            </a:r>
          </a:p>
        </p:txBody>
      </p:sp>
      <p:sp>
        <p:nvSpPr>
          <p:cNvPr id="8" name="Content Placeholder 7"/>
          <p:cNvSpPr>
            <a:spLocks noGrp="1"/>
          </p:cNvSpPr>
          <p:nvPr>
            <p:ph idx="1"/>
          </p:nvPr>
        </p:nvSpPr>
        <p:spPr>
          <a:xfrm>
            <a:off x="342900" y="1144318"/>
            <a:ext cx="11268075" cy="5093195"/>
          </a:xfrm>
        </p:spPr>
        <p:txBody>
          <a:bodyPr/>
          <a:lstStyle/>
          <a:p>
            <a:pPr marL="457200" lvl="2" indent="-346075">
              <a:spcBef>
                <a:spcPts val="600"/>
              </a:spcBef>
              <a:spcAft>
                <a:spcPts val="600"/>
              </a:spcAft>
              <a:buFont typeface="Arial" panose="020B0604020202020204" pitchFamily="34" charset="0"/>
              <a:buChar char="•"/>
              <a:defRPr/>
            </a:pPr>
            <a:r>
              <a:rPr lang="en-US" sz="2400" dirty="0">
                <a:solidFill>
                  <a:prstClr val="black"/>
                </a:solidFill>
              </a:rPr>
              <a:t>Member provides fraudulent information on an application form</a:t>
            </a:r>
          </a:p>
          <a:p>
            <a:pPr marL="457200" lvl="2" indent="-346075">
              <a:spcBef>
                <a:spcPts val="600"/>
              </a:spcBef>
              <a:spcAft>
                <a:spcPts val="600"/>
              </a:spcAft>
              <a:buFont typeface="Arial" panose="020B0604020202020204" pitchFamily="34" charset="0"/>
              <a:buChar char="•"/>
              <a:defRPr/>
            </a:pPr>
            <a:r>
              <a:rPr lang="en-US" sz="2400" dirty="0">
                <a:solidFill>
                  <a:prstClr val="black"/>
                </a:solidFill>
              </a:rPr>
              <a:t>Member permits abuse of an enrollment card in the PDP plan</a:t>
            </a:r>
          </a:p>
          <a:p>
            <a:pPr marL="457200" lvl="2" indent="-346075">
              <a:spcBef>
                <a:spcPts val="600"/>
              </a:spcBef>
              <a:spcAft>
                <a:spcPts val="600"/>
              </a:spcAft>
              <a:buFont typeface="Arial" panose="020B0604020202020204" pitchFamily="34" charset="0"/>
              <a:buChar char="•"/>
              <a:defRPr/>
            </a:pPr>
            <a:r>
              <a:rPr lang="en-US" sz="2400" dirty="0">
                <a:solidFill>
                  <a:prstClr val="black"/>
                </a:solidFill>
              </a:rPr>
              <a:t>Member has not paid the plan premium within the allotted time frame</a:t>
            </a:r>
          </a:p>
          <a:p>
            <a:pPr lvl="0">
              <a:spcBef>
                <a:spcPct val="20000"/>
              </a:spcBef>
              <a:spcAft>
                <a:spcPts val="1200"/>
              </a:spcAft>
              <a:buClr>
                <a:srgbClr val="0000FF"/>
              </a:buClr>
              <a:defRPr/>
            </a:pPr>
            <a:endParaRPr lang="en-US" sz="1100" dirty="0">
              <a:solidFill>
                <a:prstClr val="black"/>
              </a:solidFill>
            </a:endParaRPr>
          </a:p>
          <a:p>
            <a:pPr lvl="0">
              <a:spcBef>
                <a:spcPct val="20000"/>
              </a:spcBef>
              <a:spcAft>
                <a:spcPts val="1200"/>
              </a:spcAft>
              <a:buClr>
                <a:srgbClr val="0000FF"/>
              </a:buClr>
              <a:defRPr/>
            </a:pPr>
            <a:r>
              <a:rPr lang="en-US" sz="2400" dirty="0">
                <a:solidFill>
                  <a:prstClr val="black"/>
                </a:solidFill>
              </a:rPr>
              <a:t>NOTE:  if a member does not pay their premium, a 2-month grace period will be granted.  After the grace period, if the premium remains unpaid, the member will be </a:t>
            </a:r>
            <a:r>
              <a:rPr lang="en-US" sz="2400" dirty="0" err="1">
                <a:solidFill>
                  <a:prstClr val="black"/>
                </a:solidFill>
              </a:rPr>
              <a:t>disenrolled</a:t>
            </a:r>
            <a:r>
              <a:rPr lang="en-US" sz="2400" dirty="0">
                <a:solidFill>
                  <a:prstClr val="black"/>
                </a:solidFill>
              </a:rPr>
              <a:t> from the plan.</a:t>
            </a:r>
          </a:p>
          <a:p>
            <a:pPr lvl="0">
              <a:spcBef>
                <a:spcPct val="20000"/>
              </a:spcBef>
              <a:spcAft>
                <a:spcPts val="1200"/>
              </a:spcAft>
              <a:buClr>
                <a:srgbClr val="0000FF"/>
              </a:buClr>
              <a:defRPr/>
            </a:pPr>
            <a:r>
              <a:rPr lang="en-US" sz="2400" dirty="0">
                <a:solidFill>
                  <a:prstClr val="black"/>
                </a:solidFill>
              </a:rPr>
              <a:t>If the member wants to reinstate their plan, they will need to pay all back premiums and meet the requirements for “good cause” reinstatement before being re-enrolled (pursuant to 42 CFR § 423.44(d)(1)(vi)).</a:t>
            </a:r>
          </a:p>
          <a:p>
            <a:endParaRPr lang="en-US" sz="2400"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60</a:t>
            </a:fld>
            <a:endParaRPr lang="en-US" dirty="0"/>
          </a:p>
        </p:txBody>
      </p:sp>
    </p:spTree>
    <p:custDataLst>
      <p:tags r:id="rId1"/>
    </p:custDataLst>
    <p:extLst>
      <p:ext uri="{BB962C8B-B14F-4D97-AF65-F5344CB8AC3E}">
        <p14:creationId xmlns:p14="http://schemas.microsoft.com/office/powerpoint/2010/main" val="677397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Summary of Disenrollment</a:t>
            </a:r>
          </a:p>
        </p:txBody>
      </p:sp>
      <p:sp>
        <p:nvSpPr>
          <p:cNvPr id="8" name="Content Placeholder 7"/>
          <p:cNvSpPr>
            <a:spLocks noGrp="1"/>
          </p:cNvSpPr>
          <p:nvPr>
            <p:ph idx="1"/>
          </p:nvPr>
        </p:nvSpPr>
        <p:spPr>
          <a:xfrm>
            <a:off x="314325" y="1144318"/>
            <a:ext cx="11420475" cy="5093195"/>
          </a:xfrm>
        </p:spPr>
        <p:txBody>
          <a:bodyPr/>
          <a:lstStyle/>
          <a:p>
            <a:pPr lvl="0">
              <a:spcBef>
                <a:spcPts val="0"/>
              </a:spcBef>
              <a:spcAft>
                <a:spcPts val="1200"/>
              </a:spcAft>
            </a:pPr>
            <a:r>
              <a:rPr lang="en-US" sz="2400" dirty="0">
                <a:solidFill>
                  <a:prstClr val="black"/>
                </a:solidFill>
              </a:rPr>
              <a:t>A disenrollment applies if a member wants to end coverage any time </a:t>
            </a:r>
            <a:r>
              <a:rPr lang="en-US" sz="2400" u="sng" dirty="0">
                <a:solidFill>
                  <a:prstClr val="black"/>
                </a:solidFill>
              </a:rPr>
              <a:t>after</a:t>
            </a:r>
            <a:r>
              <a:rPr lang="en-US" sz="2400" dirty="0">
                <a:solidFill>
                  <a:prstClr val="black"/>
                </a:solidFill>
              </a:rPr>
              <a:t> their effective date. </a:t>
            </a:r>
          </a:p>
          <a:p>
            <a:pPr lvl="0">
              <a:spcBef>
                <a:spcPts val="0"/>
              </a:spcBef>
              <a:spcAft>
                <a:spcPts val="1200"/>
              </a:spcAft>
            </a:pPr>
            <a:r>
              <a:rPr lang="en-US" sz="2400" dirty="0">
                <a:solidFill>
                  <a:prstClr val="black"/>
                </a:solidFill>
              </a:rPr>
              <a:t>There are two types of disenrollment: voluntary and involuntary.</a:t>
            </a:r>
          </a:p>
          <a:p>
            <a:pPr lvl="0">
              <a:spcBef>
                <a:spcPts val="0"/>
              </a:spcBef>
              <a:spcAft>
                <a:spcPts val="1200"/>
              </a:spcAft>
            </a:pPr>
            <a:r>
              <a:rPr lang="en-US" sz="2400" dirty="0">
                <a:solidFill>
                  <a:prstClr val="black"/>
                </a:solidFill>
              </a:rPr>
              <a:t>Voluntary disenrollments are member initiated. Involuntary disenrollments are mandated by CMS and completed by the plan.</a:t>
            </a:r>
          </a:p>
          <a:p>
            <a:pPr lvl="0">
              <a:spcBef>
                <a:spcPts val="0"/>
              </a:spcBef>
              <a:spcAft>
                <a:spcPts val="1200"/>
              </a:spcAft>
            </a:pPr>
            <a:r>
              <a:rPr lang="en-US" sz="2400" dirty="0">
                <a:solidFill>
                  <a:prstClr val="black"/>
                </a:solidFill>
              </a:rPr>
              <a:t>Examples of involuntary disenrollment include (but are not limited to) a permanent change of address in which the member is no longer residing in the service area, death, non-payment of premiums and misuse of the plan identification card. </a:t>
            </a:r>
          </a:p>
          <a:p>
            <a:pPr lvl="0">
              <a:spcBef>
                <a:spcPts val="0"/>
              </a:spcBef>
              <a:spcAft>
                <a:spcPts val="1200"/>
              </a:spcAft>
            </a:pPr>
            <a:r>
              <a:rPr lang="en-US" sz="2400" b="1" dirty="0">
                <a:solidFill>
                  <a:prstClr val="black"/>
                </a:solidFill>
              </a:rPr>
              <a:t>Members are </a:t>
            </a:r>
            <a:r>
              <a:rPr lang="en-US" sz="2400" b="1" dirty="0" err="1">
                <a:solidFill>
                  <a:prstClr val="black"/>
                </a:solidFill>
              </a:rPr>
              <a:t>disenrolled</a:t>
            </a:r>
            <a:r>
              <a:rPr lang="en-US" sz="2400" b="1" dirty="0">
                <a:solidFill>
                  <a:prstClr val="black"/>
                </a:solidFill>
              </a:rPr>
              <a:t> at the end of the month. There are no partial or mid-month disenrollments.</a:t>
            </a:r>
            <a:endParaRPr lang="en-US" sz="2400" dirty="0">
              <a:solidFill>
                <a:prstClr val="black"/>
              </a:solidFill>
            </a:endParaRPr>
          </a:p>
        </p:txBody>
      </p:sp>
      <p:sp>
        <p:nvSpPr>
          <p:cNvPr id="5" name="Slide Number Placeholder 4"/>
          <p:cNvSpPr>
            <a:spLocks noGrp="1"/>
          </p:cNvSpPr>
          <p:nvPr>
            <p:ph type="sldNum" sz="quarter" idx="4"/>
          </p:nvPr>
        </p:nvSpPr>
        <p:spPr/>
        <p:txBody>
          <a:bodyPr/>
          <a:lstStyle/>
          <a:p>
            <a:fld id="{7964042D-3598-F344-A676-FAE911690EEC}" type="slidenum">
              <a:rPr lang="en-US" smtClean="0"/>
              <a:pPr/>
              <a:t>61</a:t>
            </a:fld>
            <a:endParaRPr lang="en-US" dirty="0"/>
          </a:p>
        </p:txBody>
      </p:sp>
    </p:spTree>
    <p:custDataLst>
      <p:tags r:id="rId1"/>
    </p:custDataLst>
    <p:extLst>
      <p:ext uri="{BB962C8B-B14F-4D97-AF65-F5344CB8AC3E}">
        <p14:creationId xmlns:p14="http://schemas.microsoft.com/office/powerpoint/2010/main" val="2098954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#1</a:t>
            </a:r>
          </a:p>
        </p:txBody>
      </p:sp>
      <p:sp>
        <p:nvSpPr>
          <p:cNvPr id="5" name="Slide Number Placeholder 4"/>
          <p:cNvSpPr>
            <a:spLocks noGrp="1"/>
          </p:cNvSpPr>
          <p:nvPr>
            <p:ph type="sldNum" sz="quarter" idx="4"/>
          </p:nvPr>
        </p:nvSpPr>
        <p:spPr/>
        <p:txBody>
          <a:bodyPr/>
          <a:lstStyle/>
          <a:p>
            <a:fld id="{7964042D-3598-F344-A676-FAE911690EEC}" type="slidenum">
              <a:rPr lang="en-US" smtClean="0"/>
              <a:pPr/>
              <a:t>62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9" name="Rectangle 3"/>
          <p:cNvSpPr txBox="1">
            <a:spLocks noChangeArrowheads="1"/>
          </p:cNvSpPr>
          <p:nvPr/>
        </p:nvSpPr>
        <p:spPr>
          <a:xfrm>
            <a:off x="276225" y="1337044"/>
            <a:ext cx="8248650" cy="445415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1200"/>
              </a:spcAft>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spcBef>
                <a:spcPct val="20000"/>
              </a:spcBef>
              <a:spcAft>
                <a:spcPts val="600"/>
              </a:spcAft>
              <a:buFont typeface="Arial" panose="020B0604020202020204" pitchFamily="34" charset="0"/>
              <a:buNone/>
              <a:defRPr sz="2200" kern="1200">
                <a:solidFill>
                  <a:schemeClr val="tx1"/>
                </a:solidFill>
                <a:latin typeface="+mn-lt"/>
                <a:ea typeface="+mn-ea"/>
                <a:cs typeface="+mn-cs"/>
              </a:defRPr>
            </a:lvl2pPr>
            <a:lvl3pPr marL="914400" indent="0" algn="l" defTabSz="914400" rtl="0" eaLnBrk="1" latinLnBrk="0" hangingPunct="1">
              <a:spcBef>
                <a:spcPct val="20000"/>
              </a:spcBef>
              <a:spcAft>
                <a:spcPts val="6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spcAft>
                <a:spcPts val="600"/>
              </a:spcAft>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2400"/>
              </a:spcAft>
              <a:buClrTx/>
              <a:buSzTx/>
              <a:buFont typeface="Arial" panose="020B0604020202020204" pitchFamily="34" charset="0"/>
              <a:buNone/>
              <a:tabLst>
                <a:tab pos="276225" algn="l"/>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Which of the following situations does NOT describe a reason for involuntary disenrollment?</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Member is incarcerated </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Provides fraudulent information on an application form</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Member enrolls in a different plan with Part D coverage</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Member permanently moves from plan service area</a:t>
            </a:r>
          </a:p>
          <a:p>
            <a:pPr marL="0" marR="0" lvl="0" indent="0" algn="l" defTabSz="914400" rtl="0" eaLnBrk="1" fontAlgn="auto" latinLnBrk="0" hangingPunct="1">
              <a:lnSpc>
                <a:spcPct val="100000"/>
              </a:lnSpc>
              <a:spcBef>
                <a:spcPct val="20000"/>
              </a:spcBef>
              <a:spcAft>
                <a:spcPts val="1200"/>
              </a:spcAft>
              <a:buClrTx/>
              <a:buSzTx/>
              <a:buFont typeface="Arial" panose="020B0604020202020204" pitchFamily="34" charset="0"/>
              <a:buNone/>
              <a:tabLst>
                <a:tab pos="276225" algn="l"/>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54334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#1</a:t>
            </a:r>
          </a:p>
        </p:txBody>
      </p:sp>
      <p:sp>
        <p:nvSpPr>
          <p:cNvPr id="5" name="Slide Number Placeholder 4"/>
          <p:cNvSpPr>
            <a:spLocks noGrp="1"/>
          </p:cNvSpPr>
          <p:nvPr>
            <p:ph type="sldNum" sz="quarter" idx="4"/>
          </p:nvPr>
        </p:nvSpPr>
        <p:spPr/>
        <p:txBody>
          <a:bodyPr/>
          <a:lstStyle/>
          <a:p>
            <a:fld id="{7964042D-3598-F344-A676-FAE911690EEC}" type="slidenum">
              <a:rPr lang="en-US" smtClean="0"/>
              <a:pPr/>
              <a:t>63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8" name="Rectangle 3"/>
          <p:cNvSpPr txBox="1">
            <a:spLocks noChangeArrowheads="1"/>
          </p:cNvSpPr>
          <p:nvPr/>
        </p:nvSpPr>
        <p:spPr>
          <a:xfrm>
            <a:off x="276225" y="1337044"/>
            <a:ext cx="8248650" cy="445415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1200"/>
              </a:spcAft>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spcBef>
                <a:spcPct val="20000"/>
              </a:spcBef>
              <a:spcAft>
                <a:spcPts val="600"/>
              </a:spcAft>
              <a:buFont typeface="Arial" panose="020B0604020202020204" pitchFamily="34" charset="0"/>
              <a:buNone/>
              <a:defRPr sz="2200" kern="1200">
                <a:solidFill>
                  <a:schemeClr val="tx1"/>
                </a:solidFill>
                <a:latin typeface="+mn-lt"/>
                <a:ea typeface="+mn-ea"/>
                <a:cs typeface="+mn-cs"/>
              </a:defRPr>
            </a:lvl2pPr>
            <a:lvl3pPr marL="914400" indent="0" algn="l" defTabSz="914400" rtl="0" eaLnBrk="1" latinLnBrk="0" hangingPunct="1">
              <a:spcBef>
                <a:spcPct val="20000"/>
              </a:spcBef>
              <a:spcAft>
                <a:spcPts val="6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spcBef>
                <a:spcPct val="20000"/>
              </a:spcBef>
              <a:spcAft>
                <a:spcPts val="600"/>
              </a:spcAft>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2400"/>
              </a:spcAft>
              <a:buClrTx/>
              <a:buSzTx/>
              <a:buFont typeface="Arial" panose="020B0604020202020204" pitchFamily="34" charset="0"/>
              <a:buNone/>
              <a:tabLst>
                <a:tab pos="276225" algn="l"/>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Which of the following situations does NOT describe a reason for involuntary disenrollment?</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Member is incarcerated </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Provides fraudulent information on an application form</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Member enrolls in a different plan with Part D coverage</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Member permanently moves from plan service area</a:t>
            </a:r>
          </a:p>
          <a:p>
            <a:pPr marL="0" marR="0" lvl="0" indent="0" algn="l" defTabSz="914400" rtl="0" eaLnBrk="1" fontAlgn="auto" latinLnBrk="0" hangingPunct="1">
              <a:lnSpc>
                <a:spcPct val="100000"/>
              </a:lnSpc>
              <a:spcBef>
                <a:spcPct val="20000"/>
              </a:spcBef>
              <a:spcAft>
                <a:spcPts val="1200"/>
              </a:spcAft>
              <a:buClrTx/>
              <a:buSzTx/>
              <a:buFont typeface="Arial" panose="020B0604020202020204" pitchFamily="34" charset="0"/>
              <a:buNone/>
              <a:tabLst>
                <a:tab pos="276225" algn="l"/>
              </a:tabLst>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53763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Question #2</a:t>
            </a:r>
          </a:p>
        </p:txBody>
      </p:sp>
      <p:sp>
        <p:nvSpPr>
          <p:cNvPr id="5" name="Slide Number Placeholder 4"/>
          <p:cNvSpPr>
            <a:spLocks noGrp="1"/>
          </p:cNvSpPr>
          <p:nvPr>
            <p:ph type="sldNum" sz="quarter" idx="4"/>
          </p:nvPr>
        </p:nvSpPr>
        <p:spPr/>
        <p:txBody>
          <a:bodyPr/>
          <a:lstStyle/>
          <a:p>
            <a:fld id="{7964042D-3598-F344-A676-FAE911690EEC}" type="slidenum">
              <a:rPr lang="en-US" smtClean="0"/>
              <a:pPr/>
              <a:t>64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9" name="Rectangle 3"/>
          <p:cNvSpPr txBox="1">
            <a:spLocks noChangeArrowheads="1"/>
          </p:cNvSpPr>
          <p:nvPr/>
        </p:nvSpPr>
        <p:spPr>
          <a:xfrm>
            <a:off x="276224" y="1333500"/>
            <a:ext cx="7839075"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tab pos="276225" algn="l"/>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Select the statement about disenrollment that is NOT true.</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276225" algn="l"/>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Voluntary disenrollments are member initiated</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Involuntary disenrollments are mandated by CMS and completed by the plan</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Members can be </a:t>
            </a:r>
            <a:r>
              <a:rPr kumimoji="0" lang="en-US" sz="2400" b="0" i="0" u="none" strike="noStrike" kern="1200" cap="none" spc="0" normalizeH="0" baseline="0" noProof="0" dirty="0" err="1">
                <a:ln>
                  <a:noFill/>
                </a:ln>
                <a:solidFill>
                  <a:sysClr val="windowText" lastClr="000000"/>
                </a:solidFill>
                <a:effectLst/>
                <a:uLnTx/>
                <a:uFillTx/>
                <a:latin typeface="Calibri"/>
                <a:ea typeface="+mn-ea"/>
                <a:cs typeface="+mn-cs"/>
              </a:rPr>
              <a:t>disenrolled</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 at mid-month</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Providing fraudulent information on an application form is a reason for disenrollment</a:t>
            </a:r>
          </a:p>
        </p:txBody>
      </p:sp>
    </p:spTree>
    <p:custDataLst>
      <p:tags r:id="rId1"/>
    </p:custDataLst>
    <p:extLst>
      <p:ext uri="{BB962C8B-B14F-4D97-AF65-F5344CB8AC3E}">
        <p14:creationId xmlns:p14="http://schemas.microsoft.com/office/powerpoint/2010/main" val="2985252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Feedback Question #2</a:t>
            </a:r>
          </a:p>
        </p:txBody>
      </p:sp>
      <p:sp>
        <p:nvSpPr>
          <p:cNvPr id="5" name="Slide Number Placeholder 4"/>
          <p:cNvSpPr>
            <a:spLocks noGrp="1"/>
          </p:cNvSpPr>
          <p:nvPr>
            <p:ph type="sldNum" sz="quarter" idx="4"/>
          </p:nvPr>
        </p:nvSpPr>
        <p:spPr/>
        <p:txBody>
          <a:bodyPr/>
          <a:lstStyle/>
          <a:p>
            <a:fld id="{7964042D-3598-F344-A676-FAE911690EEC}" type="slidenum">
              <a:rPr lang="en-US" smtClean="0"/>
              <a:pPr/>
              <a:t>65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141" y="2318484"/>
            <a:ext cx="2744862" cy="2744862"/>
          </a:xfrm>
          <a:prstGeom prst="rect">
            <a:avLst/>
          </a:prstGeom>
        </p:spPr>
      </p:pic>
      <p:sp>
        <p:nvSpPr>
          <p:cNvPr id="8" name="Rectangle 3"/>
          <p:cNvSpPr txBox="1">
            <a:spLocks noChangeArrowheads="1"/>
          </p:cNvSpPr>
          <p:nvPr/>
        </p:nvSpPr>
        <p:spPr>
          <a:xfrm>
            <a:off x="276224" y="1333500"/>
            <a:ext cx="7839075"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tab pos="276225" algn="l"/>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Select the statement about disenrollment that is NOT true.</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276225" algn="l"/>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Voluntary disenrollments are member initiated</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Involuntary disenrollments are mandated by CMS and completed by the plan</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Members can be </a:t>
            </a:r>
            <a:r>
              <a:rPr kumimoji="0" lang="en-US" sz="2400" b="0" i="0" u="none" strike="noStrike" kern="1200" cap="none" spc="0" normalizeH="0" baseline="0" noProof="0" dirty="0" err="1">
                <a:ln>
                  <a:noFill/>
                </a:ln>
                <a:solidFill>
                  <a:srgbClr val="FF0000"/>
                </a:solidFill>
                <a:effectLst/>
                <a:uLnTx/>
                <a:uFillTx/>
                <a:latin typeface="Calibri"/>
                <a:ea typeface="+mn-ea"/>
                <a:cs typeface="+mn-cs"/>
              </a:rPr>
              <a:t>disenrolled</a:t>
            </a:r>
            <a:r>
              <a:rPr kumimoji="0" lang="en-US" sz="2400" b="0" i="0" u="none" strike="noStrike" kern="1200" cap="none" spc="0" normalizeH="0" baseline="0" noProof="0" dirty="0">
                <a:ln>
                  <a:noFill/>
                </a:ln>
                <a:solidFill>
                  <a:srgbClr val="FF0000"/>
                </a:solidFill>
                <a:effectLst/>
                <a:uLnTx/>
                <a:uFillTx/>
                <a:latin typeface="Calibri"/>
                <a:ea typeface="+mn-ea"/>
                <a:cs typeface="+mn-cs"/>
              </a:rPr>
              <a:t> at mid-month</a:t>
            </a:r>
          </a:p>
          <a:p>
            <a:pPr marL="342900" marR="0" lvl="0" indent="-341313" algn="l" defTabSz="914400" rtl="0" eaLnBrk="1" fontAlgn="auto" latinLnBrk="0" hangingPunct="1">
              <a:lnSpc>
                <a:spcPct val="100000"/>
              </a:lnSpc>
              <a:spcBef>
                <a:spcPct val="20000"/>
              </a:spcBef>
              <a:spcAft>
                <a:spcPts val="600"/>
              </a:spcAft>
              <a:buClrTx/>
              <a:buSzTx/>
              <a:buFont typeface="Wingdings" pitchFamily="2" charset="2"/>
              <a:buAutoNum type="alphaUcPeriod"/>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Providing fraudulent information on an application form is a reason for disenrollment</a:t>
            </a:r>
          </a:p>
        </p:txBody>
      </p:sp>
    </p:spTree>
    <p:custDataLst>
      <p:tags r:id="rId1"/>
    </p:custDataLst>
    <p:extLst>
      <p:ext uri="{BB962C8B-B14F-4D97-AF65-F5344CB8AC3E}">
        <p14:creationId xmlns:p14="http://schemas.microsoft.com/office/powerpoint/2010/main" val="1470115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Blue Cross and Blue Shield of Kansas Part D Assessment</a:t>
            </a:r>
          </a:p>
        </p:txBody>
      </p:sp>
      <p:sp>
        <p:nvSpPr>
          <p:cNvPr id="5" name="Slide Number Placeholder 4"/>
          <p:cNvSpPr>
            <a:spLocks noGrp="1"/>
          </p:cNvSpPr>
          <p:nvPr>
            <p:ph type="sldNum" sz="quarter" idx="4"/>
          </p:nvPr>
        </p:nvSpPr>
        <p:spPr/>
        <p:txBody>
          <a:bodyPr/>
          <a:lstStyle/>
          <a:p>
            <a:fld id="{7964042D-3598-F344-A676-FAE911690EEC}" type="slidenum">
              <a:rPr lang="en-US" smtClean="0"/>
              <a:pPr/>
              <a:t>66</a:t>
            </a:fld>
            <a:endParaRPr lang="en-US" dirty="0"/>
          </a:p>
        </p:txBody>
      </p:sp>
      <p:sp>
        <p:nvSpPr>
          <p:cNvPr id="11" name="Rectangle 3"/>
          <p:cNvSpPr txBox="1">
            <a:spLocks noChangeArrowheads="1"/>
          </p:cNvSpPr>
          <p:nvPr/>
        </p:nvSpPr>
        <p:spPr>
          <a:xfrm>
            <a:off x="266700" y="915463"/>
            <a:ext cx="11542868" cy="967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anose="020B0604020202020204"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An assessment will be given to test your knowledge on the information presented.  A score of 90% or above on the assessment is required to successfully pass this module.</a:t>
            </a:r>
          </a:p>
        </p:txBody>
      </p:sp>
      <p:pic>
        <p:nvPicPr>
          <p:cNvPr id="8" name="Picture 7">
            <a:extLst>
              <a:ext uri="{FF2B5EF4-FFF2-40B4-BE49-F238E27FC236}">
                <a16:creationId xmlns:a16="http://schemas.microsoft.com/office/drawing/2014/main" id="{8E272648-DE18-4CB2-8D33-DE05525720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025" y="2865115"/>
            <a:ext cx="3507950" cy="803150"/>
          </a:xfrm>
          <a:prstGeom prst="rect">
            <a:avLst/>
          </a:prstGeom>
        </p:spPr>
      </p:pic>
      <p:sp>
        <p:nvSpPr>
          <p:cNvPr id="9" name="Text Box 5">
            <a:extLst>
              <a:ext uri="{FF2B5EF4-FFF2-40B4-BE49-F238E27FC236}">
                <a16:creationId xmlns:a16="http://schemas.microsoft.com/office/drawing/2014/main" id="{C0800DFC-EAED-4727-A4CA-8D17C466D78F}"/>
              </a:ext>
            </a:extLst>
          </p:cNvPr>
          <p:cNvSpPr txBox="1">
            <a:spLocks noChangeArrowheads="1"/>
          </p:cNvSpPr>
          <p:nvPr/>
        </p:nvSpPr>
        <p:spPr bwMode="auto">
          <a:xfrm>
            <a:off x="776288" y="4662840"/>
            <a:ext cx="10315575" cy="1087990"/>
          </a:xfrm>
          <a:prstGeom prst="rect">
            <a:avLst/>
          </a:prstGeom>
          <a:noFill/>
          <a:ln w="9525">
            <a:noFill/>
            <a:miter lim="800000"/>
            <a:headEnd/>
            <a:tailEnd/>
          </a:ln>
        </p:spPr>
        <p:txBody>
          <a:bodyPr wrap="square">
            <a:spAutoFit/>
          </a:bodyPr>
          <a:lstStyle/>
          <a:p>
            <a:pPr marL="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Blue Cross and Blue Shield of Kansas (BCBSKS) is a PDP plan with a Medicare contract. Enrollment in BCBSKS depends on contract renewal.</a:t>
            </a:r>
          </a:p>
          <a:p>
            <a:pPr marL="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BCBSKS is the legal entity that has contracted with the Centers for Medicare and Medicaid Services (CMS) to offer the Part D plans noted.</a:t>
            </a:r>
          </a:p>
          <a:p>
            <a:pPr marL="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BCBSKS serves all counties in Kansas, except Johnson and Wyandotte. BCBSKS is an independent licensee of the Blue Cross Blue Shield Association (Association). The Blue Cross Blue Shield names and symbols are registered marks of the Association.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9240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2025 Premium</a:t>
            </a:r>
            <a:r>
              <a:rPr lang="en-US" dirty="0">
                <a:solidFill>
                  <a:srgbClr val="FFFFFF"/>
                </a:solidFill>
              </a:rPr>
              <a:t>s</a:t>
            </a:r>
            <a:endParaRPr lang="en-US" dirty="0"/>
          </a:p>
        </p:txBody>
      </p:sp>
      <p:sp>
        <p:nvSpPr>
          <p:cNvPr id="5" name="Slide Number Placeholder 4"/>
          <p:cNvSpPr>
            <a:spLocks noGrp="1"/>
          </p:cNvSpPr>
          <p:nvPr>
            <p:ph type="sldNum" sz="quarter" idx="4"/>
          </p:nvPr>
        </p:nvSpPr>
        <p:spPr/>
        <p:txBody>
          <a:bodyPr/>
          <a:lstStyle/>
          <a:p>
            <a:fld id="{7964042D-3598-F344-A676-FAE911690EEC}" type="slidenum">
              <a:rPr lang="en-US" smtClean="0"/>
              <a:pPr/>
              <a:t>7</a:t>
            </a:fld>
            <a:endParaRPr lang="en-US" dirty="0"/>
          </a:p>
        </p:txBody>
      </p:sp>
      <p:sp>
        <p:nvSpPr>
          <p:cNvPr id="6" name="Text Box 21"/>
          <p:cNvSpPr txBox="1">
            <a:spLocks noChangeArrowheads="1"/>
          </p:cNvSpPr>
          <p:nvPr/>
        </p:nvSpPr>
        <p:spPr bwMode="auto">
          <a:xfrm>
            <a:off x="939799" y="5329526"/>
            <a:ext cx="8402977" cy="396875"/>
          </a:xfrm>
          <a:prstGeom prst="rect">
            <a:avLst/>
          </a:prstGeom>
          <a:noFill/>
          <a:ln w="19050">
            <a:noFill/>
            <a:miter lim="800000"/>
            <a:headEnd/>
            <a:tailEnd/>
          </a:ln>
        </p:spPr>
        <p:txBody>
          <a:bodyPr wrap="square">
            <a:spAutoFit/>
          </a:bodyPr>
          <a:lstStyle/>
          <a:p>
            <a:pPr>
              <a:spcBef>
                <a:spcPct val="50000"/>
              </a:spcBef>
            </a:pPr>
            <a:r>
              <a:rPr lang="en-US" sz="2000" dirty="0">
                <a:latin typeface="Calibri" panose="020F0502020204030204" pitchFamily="34" charset="0"/>
              </a:rPr>
              <a:t>*NOTE: Premiums may vary if member qualifies for Low Income Subsidy (LIS).</a:t>
            </a:r>
          </a:p>
        </p:txBody>
      </p:sp>
      <p:graphicFrame>
        <p:nvGraphicFramePr>
          <p:cNvPr id="9" name="Group 53"/>
          <p:cNvGraphicFramePr>
            <a:graphicFrameLocks/>
          </p:cNvGraphicFramePr>
          <p:nvPr>
            <p:extLst>
              <p:ext uri="{D42A27DB-BD31-4B8C-83A1-F6EECF244321}">
                <p14:modId xmlns:p14="http://schemas.microsoft.com/office/powerpoint/2010/main" val="950034730"/>
              </p:ext>
            </p:extLst>
          </p:nvPr>
        </p:nvGraphicFramePr>
        <p:xfrm>
          <a:off x="938306" y="1320801"/>
          <a:ext cx="10346933" cy="3807013"/>
        </p:xfrm>
        <a:graphic>
          <a:graphicData uri="http://schemas.openxmlformats.org/drawingml/2006/table">
            <a:tbl>
              <a:tblPr/>
              <a:tblGrid>
                <a:gridCol w="6082121">
                  <a:extLst>
                    <a:ext uri="{9D8B030D-6E8A-4147-A177-3AD203B41FA5}">
                      <a16:colId xmlns:a16="http://schemas.microsoft.com/office/drawing/2014/main" val="20000"/>
                    </a:ext>
                  </a:extLst>
                </a:gridCol>
                <a:gridCol w="4264812">
                  <a:extLst>
                    <a:ext uri="{9D8B030D-6E8A-4147-A177-3AD203B41FA5}">
                      <a16:colId xmlns:a16="http://schemas.microsoft.com/office/drawing/2014/main" val="20001"/>
                    </a:ext>
                  </a:extLst>
                </a:gridCol>
              </a:tblGrid>
              <a:tr h="1013352">
                <a:tc>
                  <a:txBody>
                    <a:bodyPr/>
                    <a:lstStyle/>
                    <a:p>
                      <a:pPr marL="1588" marR="0" lvl="0" indent="0" algn="l"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Arial" charset="0"/>
                        </a:rPr>
                        <a:t>Plan Name</a:t>
                      </a:r>
                    </a:p>
                  </a:txBody>
                  <a:tcPr marL="126985" marR="1269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1588"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1" i="0" u="none" strike="noStrike" cap="none" normalizeH="0" baseline="0" dirty="0">
                          <a:ln>
                            <a:noFill/>
                          </a:ln>
                          <a:solidFill>
                            <a:schemeClr val="tx1"/>
                          </a:solidFill>
                          <a:effectLst/>
                          <a:latin typeface="Calibri" panose="020F0502020204030204" pitchFamily="34" charset="0"/>
                          <a:cs typeface="Arial" charset="0"/>
                        </a:rPr>
                        <a:t>Premium* </a:t>
                      </a:r>
                    </a:p>
                  </a:txBody>
                  <a:tcPr marL="126985" marR="1269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937558">
                <a:tc>
                  <a:txBody>
                    <a:bodyPr/>
                    <a:lstStyle/>
                    <a:p>
                      <a:pPr marL="1588" marR="0" lvl="0" indent="0" algn="l"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0" i="0" u="none" strike="noStrike" cap="none" normalizeH="0" baseline="0" dirty="0">
                          <a:ln>
                            <a:noFill/>
                          </a:ln>
                          <a:solidFill>
                            <a:schemeClr val="tx1"/>
                          </a:solidFill>
                          <a:effectLst/>
                          <a:latin typeface="Calibri" panose="020F0502020204030204" pitchFamily="34" charset="0"/>
                          <a:cs typeface="Arial" charset="0"/>
                        </a:rPr>
                        <a:t>Blue </a:t>
                      </a:r>
                      <a:r>
                        <a:rPr kumimoji="0" lang="en-US" sz="2400" b="0" i="0" u="none" strike="noStrike" cap="none" normalizeH="0" baseline="0" dirty="0" err="1">
                          <a:ln>
                            <a:noFill/>
                          </a:ln>
                          <a:solidFill>
                            <a:schemeClr val="tx1"/>
                          </a:solidFill>
                          <a:effectLst/>
                          <a:latin typeface="Calibri" panose="020F0502020204030204" pitchFamily="34" charset="0"/>
                          <a:cs typeface="Arial" charset="0"/>
                        </a:rPr>
                        <a:t>MedicareRx</a:t>
                      </a:r>
                      <a:r>
                        <a:rPr kumimoji="0" lang="en-US" sz="2400" b="0" i="0" u="none" strike="noStrike" cap="none" normalizeH="0" baseline="0" dirty="0">
                          <a:ln>
                            <a:noFill/>
                          </a:ln>
                          <a:solidFill>
                            <a:schemeClr val="tx1"/>
                          </a:solidFill>
                          <a:effectLst/>
                          <a:latin typeface="Calibri" panose="020F0502020204030204" pitchFamily="34" charset="0"/>
                          <a:cs typeface="Arial" charset="0"/>
                        </a:rPr>
                        <a:t> Essentials (PDP)</a:t>
                      </a:r>
                    </a:p>
                  </a:txBody>
                  <a:tcPr marL="126985" marR="1269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1" i="0" u="none" strike="noStrike" cap="none" normalizeH="0" baseline="0" dirty="0">
                          <a:ln>
                            <a:noFill/>
                          </a:ln>
                          <a:solidFill>
                            <a:srgbClr val="00B050"/>
                          </a:solidFill>
                          <a:effectLst/>
                          <a:latin typeface="Calibri" panose="020F0502020204030204" pitchFamily="34" charset="0"/>
                          <a:cs typeface="Arial" charset="0"/>
                        </a:rPr>
                        <a:t>$</a:t>
                      </a:r>
                      <a:r>
                        <a:rPr kumimoji="0" lang="en-US" sz="2400" b="1" i="0" u="none" strike="noStrike" kern="1200" cap="none" normalizeH="0" baseline="0" dirty="0">
                          <a:ln>
                            <a:noFill/>
                          </a:ln>
                          <a:solidFill>
                            <a:srgbClr val="00B050"/>
                          </a:solidFill>
                          <a:effectLst/>
                          <a:latin typeface="Calibri" panose="020F0502020204030204" pitchFamily="34" charset="0"/>
                          <a:ea typeface="+mn-ea"/>
                          <a:cs typeface="Arial" charset="0"/>
                        </a:rPr>
                        <a:t>0.00</a:t>
                      </a:r>
                    </a:p>
                  </a:txBody>
                  <a:tcPr marL="126985" marR="1269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7558">
                <a:tc>
                  <a:txBody>
                    <a:bodyPr/>
                    <a:lstStyle/>
                    <a:p>
                      <a:pPr marL="1588" marR="0" lvl="0" indent="0" algn="l"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0" i="0" u="none" strike="noStrike" cap="none" normalizeH="0" baseline="0" dirty="0">
                          <a:ln>
                            <a:noFill/>
                          </a:ln>
                          <a:solidFill>
                            <a:schemeClr val="tx1"/>
                          </a:solidFill>
                          <a:effectLst/>
                          <a:latin typeface="Calibri" panose="020F0502020204030204" pitchFamily="34" charset="0"/>
                          <a:cs typeface="Arial" charset="0"/>
                        </a:rPr>
                        <a:t>Blue </a:t>
                      </a:r>
                      <a:r>
                        <a:rPr kumimoji="0" lang="en-US" sz="2400" b="0" i="0" u="none" strike="noStrike" cap="none" normalizeH="0" baseline="0" dirty="0" err="1">
                          <a:ln>
                            <a:noFill/>
                          </a:ln>
                          <a:solidFill>
                            <a:schemeClr val="tx1"/>
                          </a:solidFill>
                          <a:effectLst/>
                          <a:latin typeface="Calibri" panose="020F0502020204030204" pitchFamily="34" charset="0"/>
                          <a:cs typeface="Arial" charset="0"/>
                        </a:rPr>
                        <a:t>MedicareRX</a:t>
                      </a:r>
                      <a:r>
                        <a:rPr kumimoji="0" lang="en-US" sz="2400" b="0" i="0" u="none" strike="noStrike" cap="none" normalizeH="0" baseline="0" dirty="0">
                          <a:ln>
                            <a:noFill/>
                          </a:ln>
                          <a:solidFill>
                            <a:schemeClr val="tx1"/>
                          </a:solidFill>
                          <a:effectLst/>
                          <a:latin typeface="Calibri" panose="020F0502020204030204" pitchFamily="34" charset="0"/>
                          <a:cs typeface="Arial" charset="0"/>
                        </a:rPr>
                        <a:t> Value (PDP)</a:t>
                      </a:r>
                    </a:p>
                  </a:txBody>
                  <a:tcPr marL="126985" marR="1269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1" i="0" u="none" strike="noStrike" kern="1200" cap="none" normalizeH="0" baseline="0" dirty="0">
                          <a:ln>
                            <a:noFill/>
                          </a:ln>
                          <a:solidFill>
                            <a:srgbClr val="00B050"/>
                          </a:solidFill>
                          <a:effectLst/>
                          <a:latin typeface="Calibri" panose="020F0502020204030204" pitchFamily="34" charset="0"/>
                          <a:ea typeface="+mn-ea"/>
                          <a:cs typeface="Arial" charset="0"/>
                        </a:rPr>
                        <a:t>$39.60</a:t>
                      </a:r>
                    </a:p>
                  </a:txBody>
                  <a:tcPr marL="126985" marR="1269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8031050"/>
                  </a:ext>
                </a:extLst>
              </a:tr>
              <a:tr h="918545">
                <a:tc>
                  <a:txBody>
                    <a:bodyPr/>
                    <a:lstStyle/>
                    <a:p>
                      <a:pPr marL="1588" marR="0" lvl="0" indent="0" algn="l"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0" i="0" u="none" strike="noStrike" cap="none" normalizeH="0" baseline="0" dirty="0">
                          <a:ln>
                            <a:noFill/>
                          </a:ln>
                          <a:solidFill>
                            <a:schemeClr val="tx1"/>
                          </a:solidFill>
                          <a:effectLst/>
                          <a:latin typeface="Calibri" panose="020F0502020204030204" pitchFamily="34" charset="0"/>
                          <a:cs typeface="Arial" charset="0"/>
                        </a:rPr>
                        <a:t>Blue </a:t>
                      </a:r>
                      <a:r>
                        <a:rPr kumimoji="0" lang="en-US" sz="2400" b="0" i="0" u="none" strike="noStrike" cap="none" normalizeH="0" baseline="0" dirty="0" err="1">
                          <a:ln>
                            <a:noFill/>
                          </a:ln>
                          <a:solidFill>
                            <a:schemeClr val="tx1"/>
                          </a:solidFill>
                          <a:effectLst/>
                          <a:latin typeface="Calibri" panose="020F0502020204030204" pitchFamily="34" charset="0"/>
                          <a:cs typeface="Arial" charset="0"/>
                        </a:rPr>
                        <a:t>MedicareRx</a:t>
                      </a:r>
                      <a:r>
                        <a:rPr kumimoji="0" lang="en-US" sz="2400" b="0" i="0" u="none" strike="noStrike" cap="none" normalizeH="0" baseline="0" dirty="0">
                          <a:ln>
                            <a:noFill/>
                          </a:ln>
                          <a:solidFill>
                            <a:schemeClr val="tx1"/>
                          </a:solidFill>
                          <a:effectLst/>
                          <a:latin typeface="Calibri" panose="020F0502020204030204" pitchFamily="34" charset="0"/>
                          <a:cs typeface="Arial" charset="0"/>
                        </a:rPr>
                        <a:t> Plus (PDP)</a:t>
                      </a:r>
                    </a:p>
                  </a:txBody>
                  <a:tcPr marL="126985" marR="1269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588"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400" b="1" i="0" u="none" strike="noStrike" cap="none" normalizeH="0" baseline="0" dirty="0">
                          <a:ln>
                            <a:noFill/>
                          </a:ln>
                          <a:solidFill>
                            <a:schemeClr val="accent4"/>
                          </a:solidFill>
                          <a:effectLst/>
                          <a:latin typeface="Calibri" panose="020F0502020204030204" pitchFamily="34" charset="0"/>
                          <a:cs typeface="Arial" charset="0"/>
                        </a:rPr>
                        <a:t>$</a:t>
                      </a:r>
                      <a:r>
                        <a:rPr kumimoji="0" lang="en-US" sz="2400" b="1" i="0" u="none" strike="noStrike" kern="1200" cap="none" normalizeH="0" baseline="0" dirty="0">
                          <a:ln>
                            <a:noFill/>
                          </a:ln>
                          <a:solidFill>
                            <a:schemeClr val="accent4"/>
                          </a:solidFill>
                          <a:effectLst/>
                          <a:latin typeface="Calibri" panose="020F0502020204030204" pitchFamily="34" charset="0"/>
                          <a:ea typeface="+mn-ea"/>
                          <a:cs typeface="Arial" charset="0"/>
                        </a:rPr>
                        <a:t>61.60</a:t>
                      </a:r>
                      <a:endParaRPr kumimoji="0" lang="en-US" sz="2400" b="1" i="0" u="none" strike="sngStrike" kern="1200" cap="none" normalizeH="0" baseline="0" dirty="0">
                        <a:ln>
                          <a:noFill/>
                        </a:ln>
                        <a:solidFill>
                          <a:schemeClr val="accent4"/>
                        </a:solidFill>
                        <a:effectLst/>
                        <a:latin typeface="Calibri" panose="020F0502020204030204" pitchFamily="34" charset="0"/>
                        <a:ea typeface="+mn-ea"/>
                        <a:cs typeface="Arial" charset="0"/>
                      </a:endParaRPr>
                    </a:p>
                  </a:txBody>
                  <a:tcPr marL="126985" marR="1269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91362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Rules on Rates</a:t>
            </a:r>
          </a:p>
        </p:txBody>
      </p:sp>
      <p:sp>
        <p:nvSpPr>
          <p:cNvPr id="5" name="Slide Number Placeholder 4"/>
          <p:cNvSpPr>
            <a:spLocks noGrp="1"/>
          </p:cNvSpPr>
          <p:nvPr>
            <p:ph type="sldNum" sz="quarter" idx="4"/>
          </p:nvPr>
        </p:nvSpPr>
        <p:spPr/>
        <p:txBody>
          <a:bodyPr/>
          <a:lstStyle/>
          <a:p>
            <a:fld id="{7964042D-3598-F344-A676-FAE911690EEC}" type="slidenum">
              <a:rPr lang="en-US" smtClean="0"/>
              <a:pPr/>
              <a:t>8</a:t>
            </a:fld>
            <a:endParaRPr lang="en-US" dirty="0"/>
          </a:p>
        </p:txBody>
      </p:sp>
      <p:sp>
        <p:nvSpPr>
          <p:cNvPr id="8" name="Content Placeholder 7"/>
          <p:cNvSpPr>
            <a:spLocks noGrp="1"/>
          </p:cNvSpPr>
          <p:nvPr>
            <p:ph idx="1"/>
          </p:nvPr>
        </p:nvSpPr>
        <p:spPr>
          <a:xfrm>
            <a:off x="266700" y="1144318"/>
            <a:ext cx="11636829" cy="5093195"/>
          </a:xfrm>
        </p:spPr>
        <p:txBody>
          <a:bodyPr/>
          <a:lstStyle/>
          <a:p>
            <a:pPr marL="576263" lvl="1" indent="-285750">
              <a:lnSpc>
                <a:spcPct val="90000"/>
              </a:lnSpc>
              <a:spcBef>
                <a:spcPct val="20000"/>
              </a:spcBef>
              <a:spcAft>
                <a:spcPts val="900"/>
              </a:spcAft>
              <a:buSzPct val="110000"/>
              <a:buFont typeface="Arial" panose="020B0604020202020204" pitchFamily="34" charset="0"/>
              <a:buChar char="•"/>
              <a:tabLst>
                <a:tab pos="346075" algn="l"/>
              </a:tabLst>
            </a:pPr>
            <a:r>
              <a:rPr lang="en-US" sz="2400" dirty="0">
                <a:solidFill>
                  <a:srgbClr val="000000"/>
                </a:solidFill>
              </a:rPr>
              <a:t>Members qualifying for Part D as a result of Part B enrollment, will continue to pay the Part B premium (as applicable) each month</a:t>
            </a:r>
          </a:p>
          <a:p>
            <a:pPr marL="576263" lvl="1" indent="-285750">
              <a:lnSpc>
                <a:spcPct val="90000"/>
              </a:lnSpc>
              <a:spcBef>
                <a:spcPct val="20000"/>
              </a:spcBef>
              <a:spcAft>
                <a:spcPts val="900"/>
              </a:spcAft>
              <a:buSzPct val="110000"/>
              <a:buFont typeface="Arial" panose="020B0604020202020204" pitchFamily="34" charset="0"/>
              <a:buChar char="•"/>
              <a:tabLst>
                <a:tab pos="346075" algn="l"/>
              </a:tabLst>
            </a:pPr>
            <a:r>
              <a:rPr lang="en-US" sz="2400" dirty="0">
                <a:solidFill>
                  <a:srgbClr val="000000"/>
                </a:solidFill>
              </a:rPr>
              <a:t>Medicare Part D enrollees with higher incomes pay a higher Part D premium based on that income, in the same manner that a member’s Part B premium may be adjusted annually by CMS</a:t>
            </a:r>
          </a:p>
          <a:p>
            <a:pPr marL="576263" lvl="1" indent="-285750">
              <a:lnSpc>
                <a:spcPct val="90000"/>
              </a:lnSpc>
              <a:spcBef>
                <a:spcPct val="20000"/>
              </a:spcBef>
              <a:spcAft>
                <a:spcPts val="900"/>
              </a:spcAft>
              <a:buSzPct val="110000"/>
              <a:buFont typeface="Arial" panose="020B0604020202020204" pitchFamily="34" charset="0"/>
              <a:buChar char="•"/>
              <a:tabLst>
                <a:tab pos="346075" algn="l"/>
              </a:tabLst>
            </a:pPr>
            <a:r>
              <a:rPr lang="en-US" sz="2400" dirty="0">
                <a:solidFill>
                  <a:srgbClr val="000000"/>
                </a:solidFill>
              </a:rPr>
              <a:t>Rates are determined according to service area and plan type</a:t>
            </a:r>
          </a:p>
          <a:p>
            <a:pPr marL="576263" lvl="1" indent="-285750">
              <a:lnSpc>
                <a:spcPct val="90000"/>
              </a:lnSpc>
              <a:spcBef>
                <a:spcPct val="20000"/>
              </a:spcBef>
              <a:spcAft>
                <a:spcPts val="900"/>
              </a:spcAft>
              <a:buSzPct val="110000"/>
              <a:buFont typeface="Arial" panose="020B0604020202020204" pitchFamily="34" charset="0"/>
              <a:buChar char="•"/>
              <a:tabLst>
                <a:tab pos="346075" algn="l"/>
              </a:tabLst>
            </a:pPr>
            <a:r>
              <a:rPr lang="en-US" sz="2400" dirty="0">
                <a:solidFill>
                  <a:srgbClr val="000000"/>
                </a:solidFill>
              </a:rPr>
              <a:t>Rates are the same, regardless of gender or age</a:t>
            </a:r>
          </a:p>
          <a:p>
            <a:pPr marL="576263" lvl="1" indent="-285750">
              <a:lnSpc>
                <a:spcPct val="90000"/>
              </a:lnSpc>
              <a:spcBef>
                <a:spcPct val="20000"/>
              </a:spcBef>
              <a:spcAft>
                <a:spcPts val="900"/>
              </a:spcAft>
              <a:buSzPct val="110000"/>
              <a:buFont typeface="Arial" panose="020B0604020202020204" pitchFamily="34" charset="0"/>
              <a:buChar char="•"/>
              <a:tabLst>
                <a:tab pos="346075" algn="l"/>
              </a:tabLst>
            </a:pPr>
            <a:r>
              <a:rPr lang="en-US" sz="2400" dirty="0">
                <a:solidFill>
                  <a:srgbClr val="000000"/>
                </a:solidFill>
              </a:rPr>
              <a:t>Rates are for individuals; there are no spousal discounts</a:t>
            </a:r>
          </a:p>
          <a:p>
            <a:pPr marL="576263" lvl="1" indent="-285750">
              <a:lnSpc>
                <a:spcPct val="90000"/>
              </a:lnSpc>
              <a:spcBef>
                <a:spcPct val="20000"/>
              </a:spcBef>
              <a:spcAft>
                <a:spcPts val="900"/>
              </a:spcAft>
              <a:buSzPct val="110000"/>
              <a:buFont typeface="Arial" panose="020B0604020202020204" pitchFamily="34" charset="0"/>
              <a:buChar char="•"/>
              <a:tabLst>
                <a:tab pos="346075" algn="l"/>
              </a:tabLst>
            </a:pPr>
            <a:r>
              <a:rPr lang="en-US" sz="2400" dirty="0">
                <a:solidFill>
                  <a:srgbClr val="000000"/>
                </a:solidFill>
              </a:rPr>
              <a:t>Rates are subject to annual review, and may be subject to a late enrollment penalty as assigned by CMS</a:t>
            </a:r>
          </a:p>
          <a:p>
            <a:endParaRPr lang="en-US" sz="1800" dirty="0"/>
          </a:p>
        </p:txBody>
      </p:sp>
    </p:spTree>
    <p:custDataLst>
      <p:tags r:id="rId1"/>
    </p:custDataLst>
    <p:extLst>
      <p:ext uri="{BB962C8B-B14F-4D97-AF65-F5344CB8AC3E}">
        <p14:creationId xmlns:p14="http://schemas.microsoft.com/office/powerpoint/2010/main" val="34002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Enrollment Periods for Prescription Drug Plans</a:t>
            </a:r>
          </a:p>
        </p:txBody>
      </p:sp>
      <p:sp>
        <p:nvSpPr>
          <p:cNvPr id="5" name="Slide Number Placeholder 4"/>
          <p:cNvSpPr>
            <a:spLocks noGrp="1"/>
          </p:cNvSpPr>
          <p:nvPr>
            <p:ph type="sldNum" sz="quarter" idx="4"/>
          </p:nvPr>
        </p:nvSpPr>
        <p:spPr/>
        <p:txBody>
          <a:bodyPr/>
          <a:lstStyle/>
          <a:p>
            <a:fld id="{7964042D-3598-F344-A676-FAE911690EEC}" type="slidenum">
              <a:rPr lang="en-US" smtClean="0"/>
              <a:pPr/>
              <a:t>9</a:t>
            </a:fld>
            <a:endParaRPr lang="en-US" dirty="0"/>
          </a:p>
        </p:txBody>
      </p:sp>
      <p:graphicFrame>
        <p:nvGraphicFramePr>
          <p:cNvPr id="6" name="Group 75"/>
          <p:cNvGraphicFramePr>
            <a:graphicFrameLocks noGrp="1"/>
          </p:cNvGraphicFramePr>
          <p:nvPr>
            <p:ph idx="1"/>
            <p:extLst>
              <p:ext uri="{D42A27DB-BD31-4B8C-83A1-F6EECF244321}">
                <p14:modId xmlns:p14="http://schemas.microsoft.com/office/powerpoint/2010/main" val="1966006604"/>
              </p:ext>
            </p:extLst>
          </p:nvPr>
        </p:nvGraphicFramePr>
        <p:xfrm>
          <a:off x="729606" y="1048026"/>
          <a:ext cx="10920412" cy="4304588"/>
        </p:xfrm>
        <a:graphic>
          <a:graphicData uri="http://schemas.openxmlformats.org/drawingml/2006/table">
            <a:tbl>
              <a:tblPr/>
              <a:tblGrid>
                <a:gridCol w="2624437">
                  <a:extLst>
                    <a:ext uri="{9D8B030D-6E8A-4147-A177-3AD203B41FA5}">
                      <a16:colId xmlns:a16="http://schemas.microsoft.com/office/drawing/2014/main" val="20000"/>
                    </a:ext>
                  </a:extLst>
                </a:gridCol>
                <a:gridCol w="3017612">
                  <a:extLst>
                    <a:ext uri="{9D8B030D-6E8A-4147-A177-3AD203B41FA5}">
                      <a16:colId xmlns:a16="http://schemas.microsoft.com/office/drawing/2014/main" val="20001"/>
                    </a:ext>
                  </a:extLst>
                </a:gridCol>
                <a:gridCol w="5278363">
                  <a:extLst>
                    <a:ext uri="{9D8B030D-6E8A-4147-A177-3AD203B41FA5}">
                      <a16:colId xmlns:a16="http://schemas.microsoft.com/office/drawing/2014/main" val="20002"/>
                    </a:ext>
                  </a:extLst>
                </a:gridCol>
              </a:tblGrid>
              <a:tr h="677247">
                <a:tc>
                  <a:txBody>
                    <a:bodyPr/>
                    <a:lstStyle/>
                    <a:p>
                      <a:pPr marL="0"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cs typeface="Arial" charset="0"/>
                        </a:rPr>
                        <a:t>Part D Enrollment Period</a:t>
                      </a:r>
                    </a:p>
                  </a:txBody>
                  <a:tcPr marL="93808" marR="93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cs typeface="Arial" charset="0"/>
                        </a:rPr>
                        <a:t>Does it Occur Each Year?</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ts val="2500"/>
                        </a:lnSpc>
                        <a:spcBef>
                          <a:spcPct val="0"/>
                        </a:spcBef>
                        <a:spcAft>
                          <a:spcPts val="1200"/>
                        </a:spcAft>
                        <a:buClrTx/>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cs typeface="Arial" charset="0"/>
                        </a:rPr>
                        <a:t>Timing</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706692">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Initial Enrollment Period (IEP)</a:t>
                      </a:r>
                    </a:p>
                  </a:txBody>
                  <a:tcPr marL="93808" marR="93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No, the IEP only occurs once for the member</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Coincides with initial eligibility / enrollment in Medicare Parts A &amp; B. </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95895">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Annual Election Period (AEP)</a:t>
                      </a:r>
                    </a:p>
                  </a:txBody>
                  <a:tcPr marL="93808" marR="93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Yes</a:t>
                      </a:r>
                    </a:p>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AEP occurs once a year</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
                          <a:schemeClr val="bg1"/>
                        </a:buClr>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October 15 to December 7</a:t>
                      </a:r>
                    </a:p>
                    <a:p>
                      <a:pPr marL="0" marR="0" lvl="0" indent="0" algn="l" defTabSz="914400" rtl="0" eaLnBrk="1" fontAlgn="base" latinLnBrk="0" hangingPunct="1">
                        <a:lnSpc>
                          <a:spcPct val="100000"/>
                        </a:lnSpc>
                        <a:spcBef>
                          <a:spcPct val="0"/>
                        </a:spcBef>
                        <a:spcAft>
                          <a:spcPts val="600"/>
                        </a:spcAft>
                        <a:buClr>
                          <a:schemeClr val="bg1"/>
                        </a:buClr>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Effective date of Jan 1 of the following year</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Special Enrollment Period (SEP)</a:t>
                      </a:r>
                    </a:p>
                  </a:txBody>
                  <a:tcPr marL="93808" marR="93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Possibly</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0" i="0" u="none" strike="noStrike" cap="none" normalizeH="0" baseline="0" dirty="0">
                          <a:ln>
                            <a:noFill/>
                          </a:ln>
                          <a:solidFill>
                            <a:schemeClr val="tx1"/>
                          </a:solidFill>
                          <a:effectLst/>
                          <a:latin typeface="Calibri" panose="020F0502020204030204" pitchFamily="34" charset="0"/>
                          <a:cs typeface="Arial" charset="0"/>
                        </a:rPr>
                        <a:t>Could occur at any time due to special circumstances</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2392">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cs typeface="Arial" charset="0"/>
                        </a:rPr>
                        <a:t>MA </a:t>
                      </a:r>
                      <a:r>
                        <a:rPr kumimoji="0" lang="en-US" sz="2000" b="0" i="0" u="none" strike="noStrike" cap="none" normalizeH="0" baseline="0" dirty="0">
                          <a:ln>
                            <a:noFill/>
                          </a:ln>
                          <a:solidFill>
                            <a:schemeClr val="tx1"/>
                          </a:solidFill>
                          <a:effectLst/>
                          <a:latin typeface="Calibri" panose="020F0502020204030204" pitchFamily="34" charset="0"/>
                          <a:cs typeface="Arial" charset="0"/>
                        </a:rPr>
                        <a:t>Open Enrollment Period (OEP)</a:t>
                      </a:r>
                    </a:p>
                  </a:txBody>
                  <a:tcPr marL="93808" marR="93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defRPr/>
                      </a:pPr>
                      <a:r>
                        <a:rPr kumimoji="0" lang="en-US" sz="2000" b="0" i="0" u="none" strike="noStrike" cap="none" normalizeH="0" baseline="0" dirty="0">
                          <a:ln>
                            <a:noFill/>
                          </a:ln>
                          <a:solidFill>
                            <a:schemeClr val="tx1"/>
                          </a:solidFill>
                          <a:effectLst/>
                          <a:latin typeface="Calibri" panose="020F0502020204030204" pitchFamily="34" charset="0"/>
                          <a:cs typeface="Arial" charset="0"/>
                        </a:rPr>
                        <a:t>Yes</a:t>
                      </a:r>
                    </a:p>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defRPr/>
                      </a:pPr>
                      <a:r>
                        <a:rPr kumimoji="0" lang="en-US" sz="2000" b="0" i="0" u="none" strike="noStrike" cap="none" normalizeH="0" baseline="0" dirty="0">
                          <a:ln>
                            <a:noFill/>
                          </a:ln>
                          <a:solidFill>
                            <a:schemeClr val="tx1"/>
                          </a:solidFill>
                          <a:effectLst/>
                          <a:latin typeface="Calibri" panose="020F0502020204030204" pitchFamily="34" charset="0"/>
                          <a:cs typeface="Arial" charset="0"/>
                        </a:rPr>
                        <a:t>(must be MA or MA-PD plan member to use)</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defRPr/>
                      </a:pPr>
                      <a:r>
                        <a:rPr kumimoji="0" lang="en-US" sz="2000" b="0" i="0" u="none" strike="noStrike" cap="none" normalizeH="0" baseline="0" dirty="0">
                          <a:ln>
                            <a:noFill/>
                          </a:ln>
                          <a:solidFill>
                            <a:schemeClr val="tx1"/>
                          </a:solidFill>
                          <a:effectLst/>
                          <a:latin typeface="Calibri" panose="020F0502020204030204" pitchFamily="34" charset="0"/>
                          <a:cs typeface="Arial" charset="0"/>
                        </a:rPr>
                        <a:t>January 1 to March 31</a:t>
                      </a:r>
                    </a:p>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defRPr/>
                      </a:pPr>
                      <a:r>
                        <a:rPr kumimoji="0" lang="en-US" sz="2000" b="0" i="0" u="none" strike="noStrike" cap="none" normalizeH="0" baseline="0" dirty="0">
                          <a:ln>
                            <a:noFill/>
                          </a:ln>
                          <a:solidFill>
                            <a:schemeClr val="tx1"/>
                          </a:solidFill>
                          <a:effectLst/>
                          <a:latin typeface="Calibri" panose="020F0502020204030204" pitchFamily="34" charset="0"/>
                          <a:cs typeface="Arial" charset="0"/>
                        </a:rPr>
                        <a:t>After </a:t>
                      </a:r>
                      <a:r>
                        <a:rPr kumimoji="0" lang="en-US" sz="2000" b="0" i="0" u="none" strike="noStrike" cap="none" normalizeH="0" baseline="0" dirty="0" err="1">
                          <a:ln>
                            <a:noFill/>
                          </a:ln>
                          <a:solidFill>
                            <a:schemeClr val="tx1"/>
                          </a:solidFill>
                          <a:effectLst/>
                          <a:latin typeface="Calibri" panose="020F0502020204030204" pitchFamily="34" charset="0"/>
                          <a:cs typeface="Arial" charset="0"/>
                        </a:rPr>
                        <a:t>disenrolling</a:t>
                      </a:r>
                      <a:r>
                        <a:rPr kumimoji="0" lang="en-US" sz="2000" b="0" i="0" u="none" strike="noStrike" cap="none" normalizeH="0" baseline="0" dirty="0">
                          <a:ln>
                            <a:noFill/>
                          </a:ln>
                          <a:solidFill>
                            <a:schemeClr val="tx1"/>
                          </a:solidFill>
                          <a:effectLst/>
                          <a:latin typeface="Calibri" panose="020F0502020204030204" pitchFamily="34" charset="0"/>
                          <a:cs typeface="Arial" charset="0"/>
                        </a:rPr>
                        <a:t> from a </a:t>
                      </a:r>
                      <a:r>
                        <a:rPr kumimoji="0" lang="en-US" sz="2000" b="1" i="0" u="none" strike="noStrike" cap="none" normalizeH="0" baseline="0" dirty="0">
                          <a:ln>
                            <a:noFill/>
                          </a:ln>
                          <a:solidFill>
                            <a:schemeClr val="tx1"/>
                          </a:solidFill>
                          <a:effectLst/>
                          <a:latin typeface="Calibri" panose="020F0502020204030204" pitchFamily="34" charset="0"/>
                          <a:cs typeface="Arial" charset="0"/>
                        </a:rPr>
                        <a:t>MA or MA-PD </a:t>
                      </a:r>
                      <a:r>
                        <a:rPr kumimoji="0" lang="en-US" sz="2000" b="0" i="0" u="none" strike="noStrike" cap="none" normalizeH="0" baseline="0" dirty="0">
                          <a:ln>
                            <a:noFill/>
                          </a:ln>
                          <a:solidFill>
                            <a:schemeClr val="tx1"/>
                          </a:solidFill>
                          <a:effectLst/>
                          <a:latin typeface="Calibri" panose="020F0502020204030204" pitchFamily="34" charset="0"/>
                          <a:cs typeface="Arial" charset="0"/>
                        </a:rPr>
                        <a:t>plan, may enroll in a different MA Plan, return to Original Medicare, </a:t>
                      </a:r>
                      <a:r>
                        <a:rPr kumimoji="0" lang="en-US" sz="2000" b="1" i="0" u="none" strike="noStrike" cap="none" normalizeH="0" baseline="0" dirty="0">
                          <a:ln>
                            <a:noFill/>
                          </a:ln>
                          <a:solidFill>
                            <a:schemeClr val="tx1"/>
                          </a:solidFill>
                          <a:effectLst/>
                          <a:latin typeface="Calibri" panose="020F0502020204030204" pitchFamily="34" charset="0"/>
                          <a:cs typeface="Arial" charset="0"/>
                        </a:rPr>
                        <a:t>or enroll in a PDP</a:t>
                      </a:r>
                    </a:p>
                  </a:txBody>
                  <a:tcPr marL="93808" marR="9380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25"/>
          <p:cNvSpPr txBox="1">
            <a:spLocks noChangeArrowheads="1"/>
          </p:cNvSpPr>
          <p:nvPr/>
        </p:nvSpPr>
        <p:spPr bwMode="auto">
          <a:xfrm>
            <a:off x="729606" y="5403033"/>
            <a:ext cx="10386069" cy="646331"/>
          </a:xfrm>
          <a:prstGeom prst="rect">
            <a:avLst/>
          </a:prstGeom>
          <a:noFill/>
          <a:ln w="19050">
            <a:noFill/>
            <a:miter lim="800000"/>
            <a:headEnd/>
            <a:tailEnd/>
          </a:ln>
        </p:spPr>
        <p:txBody>
          <a:bodyPr wrap="square">
            <a:spAutoFit/>
          </a:bodyPr>
          <a:lstStyle/>
          <a:p>
            <a:pPr>
              <a:spcBef>
                <a:spcPct val="30000"/>
              </a:spcBef>
            </a:pPr>
            <a:r>
              <a:rPr lang="en-US" b="1" dirty="0">
                <a:latin typeface="Calibri" panose="020F0502020204030204" pitchFamily="34" charset="0"/>
              </a:rPr>
              <a:t>Note:</a:t>
            </a:r>
            <a:r>
              <a:rPr lang="en-US" dirty="0">
                <a:latin typeface="Calibri" panose="020F0502020204030204" pitchFamily="34" charset="0"/>
              </a:rPr>
              <a:t> CMS will auto-enroll full benefit dual eligibles (FBDEs) who do not sign up for a Part D plan during their IEP or AEP.</a:t>
            </a:r>
          </a:p>
        </p:txBody>
      </p:sp>
    </p:spTree>
    <p:custDataLst>
      <p:tags r:id="rId1"/>
    </p:custDataLst>
    <p:extLst>
      <p:ext uri="{BB962C8B-B14F-4D97-AF65-F5344CB8AC3E}">
        <p14:creationId xmlns:p14="http://schemas.microsoft.com/office/powerpoint/2010/main" val="3028006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eKFRuTJ"/>
  <p:tag name="ARTICULATE_SLIDE_COUNT" val="7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a02245\LOCALS~1\Temp\articulate\presenter\imgtemp\KE1W73Lb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aa02245\LOCALS~1\Temp\articulate\presenter\imgtemp\776eDqFc_files\slide0001_image001.jpg"/>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nthem Amerigroup 1">
      <a:dk1>
        <a:srgbClr val="000000"/>
      </a:dk1>
      <a:lt1>
        <a:srgbClr val="FFFFFF"/>
      </a:lt1>
      <a:dk2>
        <a:srgbClr val="0072C5"/>
      </a:dk2>
      <a:lt2>
        <a:srgbClr val="65B2E8"/>
      </a:lt2>
      <a:accent1>
        <a:srgbClr val="FED924"/>
      </a:accent1>
      <a:accent2>
        <a:srgbClr val="DB0032"/>
      </a:accent2>
      <a:accent3>
        <a:srgbClr val="EC7700"/>
      </a:accent3>
      <a:accent4>
        <a:srgbClr val="3CAE2B"/>
      </a:accent4>
      <a:accent5>
        <a:srgbClr val="818181"/>
      </a:accent5>
      <a:accent6>
        <a:srgbClr val="BEBEB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12133</TotalTime>
  <Words>5282</Words>
  <Application>Microsoft Office PowerPoint</Application>
  <PresentationFormat>Widescreen</PresentationFormat>
  <Paragraphs>632</Paragraphs>
  <Slides>66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Palatino Linotype</vt:lpstr>
      <vt:lpstr>public_sans</vt:lpstr>
      <vt:lpstr>Source Sans Pro</vt:lpstr>
      <vt:lpstr>Wingdings</vt:lpstr>
      <vt:lpstr>1_Office Theme</vt:lpstr>
      <vt:lpstr>2025 Blue Cross and Blue Shield of Kansas Part D Plans</vt:lpstr>
      <vt:lpstr>Introduction</vt:lpstr>
      <vt:lpstr>Learning Objectives</vt:lpstr>
      <vt:lpstr>Service Area</vt:lpstr>
      <vt:lpstr>Part D Product Names</vt:lpstr>
      <vt:lpstr> Eligibility Criteria</vt:lpstr>
      <vt:lpstr>2025 Premiums</vt:lpstr>
      <vt:lpstr>Rules on Rates</vt:lpstr>
      <vt:lpstr>Enrollment Periods for Prescription Drug Plans</vt:lpstr>
      <vt:lpstr>Delayed Enrollment for Part D</vt:lpstr>
      <vt:lpstr>Creditable Prescription Drug Coverage</vt:lpstr>
      <vt:lpstr>Creditable Prescription Drug Coverage</vt:lpstr>
      <vt:lpstr>Summary of Election Periods (PDP)</vt:lpstr>
      <vt:lpstr>Practice Question #1</vt:lpstr>
      <vt:lpstr>Feedback Question #1</vt:lpstr>
      <vt:lpstr>Practice Question #2</vt:lpstr>
      <vt:lpstr>Feedback Question #2</vt:lpstr>
      <vt:lpstr>Standard Medicare Benefit Differences 2024-2025</vt:lpstr>
      <vt:lpstr>Practice Question #3</vt:lpstr>
      <vt:lpstr>Feedback Question #3</vt:lpstr>
      <vt:lpstr>Part D Benefit Phases </vt:lpstr>
      <vt:lpstr>Part D Plan Structure – Deductible  Phase </vt:lpstr>
      <vt:lpstr>Deductible Phase  </vt:lpstr>
      <vt:lpstr>Part D Plan Structure – Initial Coverage Phase </vt:lpstr>
      <vt:lpstr>Initial Coverage Benefits</vt:lpstr>
      <vt:lpstr>Pharmacy Network</vt:lpstr>
      <vt:lpstr>Network Pharmacies Preferred and Standard Cost-sharing</vt:lpstr>
      <vt:lpstr>2025 Preferred Pharmacies*</vt:lpstr>
      <vt:lpstr>Out-of-Network Pharmacies</vt:lpstr>
      <vt:lpstr>Out-of-Network Pharmacies (cont.)</vt:lpstr>
      <vt:lpstr>Insulin     </vt:lpstr>
      <vt:lpstr>2025 PDP Tier Changes</vt:lpstr>
      <vt:lpstr>2025 Blue MedicareRx Value (PDP) Plan Benefits</vt:lpstr>
      <vt:lpstr>2025 Blue MedicareRx Value (PDP) Plan Benefits</vt:lpstr>
      <vt:lpstr>2025 Blue MedicareRx Plus (PDP) Plan Benefits</vt:lpstr>
      <vt:lpstr>2025 Blue MedicareRx Plus (PDP) Plan Benefits</vt:lpstr>
      <vt:lpstr>2025 Blue MedicareRx Essential (PDP) Plan Benefits</vt:lpstr>
      <vt:lpstr>2025 Blue MedicareRx Essential (PDP) Plan Benefits</vt:lpstr>
      <vt:lpstr>Part D Plan Structure – Inflation Reduction Act</vt:lpstr>
      <vt:lpstr>Prescription Drug Coverage  </vt:lpstr>
      <vt:lpstr>Medicare Part B Prescription Drug Benefits</vt:lpstr>
      <vt:lpstr>Medicare Part D Prescription Drug Benefits</vt:lpstr>
      <vt:lpstr>Formulary Tiers</vt:lpstr>
      <vt:lpstr>Formulary Tiers</vt:lpstr>
      <vt:lpstr>Formulary Tiers (cont.)</vt:lpstr>
      <vt:lpstr>Formulary Tiers (cont.)</vt:lpstr>
      <vt:lpstr>Formulary Transition Requirements</vt:lpstr>
      <vt:lpstr>Drug Exceptions</vt:lpstr>
      <vt:lpstr>Drug Exceptions (cont.)</vt:lpstr>
      <vt:lpstr>Practice Question #1</vt:lpstr>
      <vt:lpstr>Feedback Question #1</vt:lpstr>
      <vt:lpstr>Practice Question #2</vt:lpstr>
      <vt:lpstr>Feedback Question #2</vt:lpstr>
      <vt:lpstr>Low-Income Assistance</vt:lpstr>
      <vt:lpstr>Low-Income Assistance (cont.)</vt:lpstr>
      <vt:lpstr>Applying for extra help</vt:lpstr>
      <vt:lpstr>What is Disenrollment vs. Cancellation? </vt:lpstr>
      <vt:lpstr>Voluntary Disenrollment</vt:lpstr>
      <vt:lpstr>Involuntary Disenrollment</vt:lpstr>
      <vt:lpstr>Involuntary Disenrollment (cont.)</vt:lpstr>
      <vt:lpstr>Summary of Disenrollment</vt:lpstr>
      <vt:lpstr>Practice Question #1</vt:lpstr>
      <vt:lpstr>Feedback Question #1</vt:lpstr>
      <vt:lpstr>Practice Question #2</vt:lpstr>
      <vt:lpstr>Feedback Question #2</vt:lpstr>
      <vt:lpstr>Blue Cross and Blue Shield of Kansas Part D Assessment</vt:lpstr>
    </vt:vector>
  </TitlesOfParts>
  <Company>Anthem,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Cross and Blue Shield of Kansas Part D Plans</dc:title>
  <dc:creator>Michels, Mary</dc:creator>
  <cp:lastModifiedBy>Ryan Buck</cp:lastModifiedBy>
  <cp:revision>161</cp:revision>
  <dcterms:created xsi:type="dcterms:W3CDTF">2020-08-24T01:43:21Z</dcterms:created>
  <dcterms:modified xsi:type="dcterms:W3CDTF">2024-08-07T14:38:25Z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13B93E5D-D6B8-4412-9EEA-1452BEDF91CC</vt:lpwstr>
  </property>
  <property fmtid="{D5CDD505-2E9C-101B-9397-08002B2CF9AE}" pid="3" name="ArticulatePath">
    <vt:lpwstr>Presentation2</vt:lpwstr>
  </property>
</Properties>
</file>