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756" r:id="rId5"/>
    <p:sldMasterId id="2147483771" r:id="rId6"/>
  </p:sldMasterIdLst>
  <p:notesMasterIdLst>
    <p:notesMasterId r:id="rId63"/>
  </p:notesMasterIdLst>
  <p:handoutMasterIdLst>
    <p:handoutMasterId r:id="rId64"/>
  </p:handoutMasterIdLst>
  <p:sldIdLst>
    <p:sldId id="2116" r:id="rId7"/>
    <p:sldId id="2104" r:id="rId8"/>
    <p:sldId id="948" r:id="rId9"/>
    <p:sldId id="2334" r:id="rId10"/>
    <p:sldId id="2335" r:id="rId11"/>
    <p:sldId id="2336" r:id="rId12"/>
    <p:sldId id="2337" r:id="rId13"/>
    <p:sldId id="2338" r:id="rId14"/>
    <p:sldId id="939" r:id="rId15"/>
    <p:sldId id="2332" r:id="rId16"/>
    <p:sldId id="2331" r:id="rId17"/>
    <p:sldId id="2333" r:id="rId18"/>
    <p:sldId id="2152" r:id="rId19"/>
    <p:sldId id="2118" r:id="rId20"/>
    <p:sldId id="2139" r:id="rId21"/>
    <p:sldId id="2216" r:id="rId22"/>
    <p:sldId id="2237" r:id="rId23"/>
    <p:sldId id="2161" r:id="rId24"/>
    <p:sldId id="2217" r:id="rId25"/>
    <p:sldId id="2148" r:id="rId26"/>
    <p:sldId id="2244" r:id="rId27"/>
    <p:sldId id="2149" r:id="rId28"/>
    <p:sldId id="2275" r:id="rId29"/>
    <p:sldId id="2209" r:id="rId30"/>
    <p:sldId id="2210" r:id="rId31"/>
    <p:sldId id="1591" r:id="rId32"/>
    <p:sldId id="2151" r:id="rId33"/>
    <p:sldId id="2276" r:id="rId34"/>
    <p:sldId id="2305" r:id="rId35"/>
    <p:sldId id="2240" r:id="rId36"/>
    <p:sldId id="2301" r:id="rId37"/>
    <p:sldId id="272" r:id="rId38"/>
    <p:sldId id="278" r:id="rId39"/>
    <p:sldId id="279" r:id="rId40"/>
    <p:sldId id="294" r:id="rId41"/>
    <p:sldId id="308" r:id="rId42"/>
    <p:sldId id="421" r:id="rId43"/>
    <p:sldId id="458" r:id="rId44"/>
    <p:sldId id="2328" r:id="rId45"/>
    <p:sldId id="2325" r:id="rId46"/>
    <p:sldId id="2326" r:id="rId47"/>
    <p:sldId id="2327" r:id="rId48"/>
    <p:sldId id="2311" r:id="rId49"/>
    <p:sldId id="2302" r:id="rId50"/>
    <p:sldId id="2303" r:id="rId51"/>
    <p:sldId id="2313" r:id="rId52"/>
    <p:sldId id="2318" r:id="rId53"/>
    <p:sldId id="2317" r:id="rId54"/>
    <p:sldId id="2238" r:id="rId55"/>
    <p:sldId id="2243" r:id="rId56"/>
    <p:sldId id="2156" r:id="rId57"/>
    <p:sldId id="2306" r:id="rId58"/>
    <p:sldId id="2308" r:id="rId59"/>
    <p:sldId id="2310" r:id="rId60"/>
    <p:sldId id="2109" r:id="rId61"/>
    <p:sldId id="2046"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2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 Bush" initials="BB" lastIdx="1" clrIdx="0"/>
  <p:cmAuthor id="2" name="Jean Ann Scarafia" initials="JAS" lastIdx="22" clrIdx="1">
    <p:extLst>
      <p:ext uri="{19B8F6BF-5375-455C-9EA6-DF929625EA0E}">
        <p15:presenceInfo xmlns:p15="http://schemas.microsoft.com/office/powerpoint/2012/main" userId="S-1-5-21-1317023060-3667401253-1263792104-1463" providerId="AD"/>
      </p:ext>
    </p:extLst>
  </p:cmAuthor>
  <p:cmAuthor id="3" name="Kathleen Shea" initials="KS" lastIdx="8" clrIdx="2">
    <p:extLst>
      <p:ext uri="{19B8F6BF-5375-455C-9EA6-DF929625EA0E}">
        <p15:presenceInfo xmlns:p15="http://schemas.microsoft.com/office/powerpoint/2012/main" userId="S-1-5-21-1317023060-3667401253-1263792104-7835" providerId="AD"/>
      </p:ext>
    </p:extLst>
  </p:cmAuthor>
  <p:cmAuthor id="4" name="Owen Hoepfner" initials="OH" lastIdx="3" clrIdx="3">
    <p:extLst>
      <p:ext uri="{19B8F6BF-5375-455C-9EA6-DF929625EA0E}">
        <p15:presenceInfo xmlns:p15="http://schemas.microsoft.com/office/powerpoint/2012/main" userId="S-1-5-21-1317023060-3667401253-1263792104-3153" providerId="AD"/>
      </p:ext>
    </p:extLst>
  </p:cmAuthor>
  <p:cmAuthor id="5" name="Janice Gilmer-Gentry" initials="JGG" lastIdx="4" clrIdx="4">
    <p:extLst>
      <p:ext uri="{19B8F6BF-5375-455C-9EA6-DF929625EA0E}">
        <p15:presenceInfo xmlns:p15="http://schemas.microsoft.com/office/powerpoint/2012/main" userId="S::Janice.Gilmer-Gentry@bcbsks.com::043a1119-28b8-4a97-99dc-930ed02fb9a0" providerId="AD"/>
      </p:ext>
    </p:extLst>
  </p:cmAuthor>
  <p:cmAuthor id="6" name="Dustin Raymie" initials="DR" lastIdx="2" clrIdx="5">
    <p:extLst>
      <p:ext uri="{19B8F6BF-5375-455C-9EA6-DF929625EA0E}">
        <p15:presenceInfo xmlns:p15="http://schemas.microsoft.com/office/powerpoint/2012/main" userId="S::Dustin.Raymie@bcbsks.com::24ba2afa-344c-4683-b703-49d78a87d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6F0"/>
    <a:srgbClr val="3E92F8"/>
    <a:srgbClr val="3DC3B9"/>
    <a:srgbClr val="309B93"/>
    <a:srgbClr val="7F98B8"/>
    <a:srgbClr val="FFFFFF"/>
    <a:srgbClr val="F2F4F5"/>
    <a:srgbClr val="DDE0E3"/>
    <a:srgbClr val="D0F0EE"/>
    <a:srgbClr val="CAC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8978" autoAdjust="0"/>
  </p:normalViewPr>
  <p:slideViewPr>
    <p:cSldViewPr snapToGrid="0">
      <p:cViewPr varScale="1">
        <p:scale>
          <a:sx n="142" d="100"/>
          <a:sy n="142" d="100"/>
        </p:scale>
        <p:origin x="984" y="126"/>
      </p:cViewPr>
      <p:guideLst>
        <p:guide orient="horz" pos="3240"/>
        <p:guide pos="216"/>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Average Premium</c:v>
                </c:pt>
              </c:strCache>
            </c:strRef>
          </c:tx>
          <c:spPr>
            <a:solidFill>
              <a:schemeClr val="lt1"/>
            </a:solidFill>
            <a:ln w="19050">
              <a:solidFill>
                <a:schemeClr val="bg1"/>
              </a:solidFill>
            </a:ln>
            <a:effectLst/>
          </c:spPr>
          <c:dPt>
            <c:idx val="0"/>
            <c:bubble3D val="0"/>
            <c:spPr>
              <a:solidFill>
                <a:schemeClr val="bg2"/>
              </a:solidFill>
              <a:ln w="19050">
                <a:solidFill>
                  <a:schemeClr val="bg1"/>
                </a:solidFill>
              </a:ln>
              <a:effectLst/>
            </c:spPr>
            <c:extLst>
              <c:ext xmlns:c16="http://schemas.microsoft.com/office/drawing/2014/chart" uri="{C3380CC4-5D6E-409C-BE32-E72D297353CC}">
                <c16:uniqueId val="{00000001-CE04-4CEE-82F3-1DE2997839C6}"/>
              </c:ext>
            </c:extLst>
          </c:dPt>
          <c:dPt>
            <c:idx val="1"/>
            <c:bubble3D val="0"/>
            <c:spPr>
              <a:solidFill>
                <a:srgbClr val="5A6577"/>
              </a:solidFill>
              <a:ln w="19050">
                <a:solidFill>
                  <a:schemeClr val="bg1"/>
                </a:solidFill>
              </a:ln>
              <a:effectLst/>
            </c:spPr>
            <c:extLst>
              <c:ext xmlns:c16="http://schemas.microsoft.com/office/drawing/2014/chart" uri="{C3380CC4-5D6E-409C-BE32-E72D297353CC}">
                <c16:uniqueId val="{00000003-CE04-4CEE-82F3-1DE2997839C6}"/>
              </c:ext>
            </c:extLst>
          </c:dPt>
          <c:dPt>
            <c:idx val="2"/>
            <c:bubble3D val="0"/>
            <c:spPr>
              <a:solidFill>
                <a:srgbClr val="82E3CB"/>
              </a:solidFill>
              <a:ln w="19050">
                <a:solidFill>
                  <a:schemeClr val="bg1"/>
                </a:solidFill>
              </a:ln>
              <a:effectLst/>
            </c:spPr>
            <c:extLst>
              <c:ext xmlns:c16="http://schemas.microsoft.com/office/drawing/2014/chart" uri="{C3380CC4-5D6E-409C-BE32-E72D297353CC}">
                <c16:uniqueId val="{00000005-CE04-4CEE-82F3-1DE2997839C6}"/>
              </c:ext>
            </c:extLst>
          </c:dPt>
          <c:dPt>
            <c:idx val="3"/>
            <c:bubble3D val="0"/>
            <c:spPr>
              <a:solidFill>
                <a:schemeClr val="accent2"/>
              </a:solidFill>
              <a:ln w="19050">
                <a:solidFill>
                  <a:schemeClr val="bg1"/>
                </a:solidFill>
              </a:ln>
              <a:effectLst/>
            </c:spPr>
            <c:extLst>
              <c:ext xmlns:c16="http://schemas.microsoft.com/office/drawing/2014/chart" uri="{C3380CC4-5D6E-409C-BE32-E72D297353CC}">
                <c16:uniqueId val="{00000007-CE04-4CEE-82F3-1DE2997839C6}"/>
              </c:ext>
            </c:extLst>
          </c:dPt>
          <c:dPt>
            <c:idx val="4"/>
            <c:bubble3D val="0"/>
            <c:spPr>
              <a:solidFill>
                <a:srgbClr val="AFB7BE"/>
              </a:solidFill>
              <a:ln w="19050">
                <a:solidFill>
                  <a:schemeClr val="bg1"/>
                </a:solidFill>
              </a:ln>
              <a:effectLst/>
            </c:spPr>
            <c:extLst>
              <c:ext xmlns:c16="http://schemas.microsoft.com/office/drawing/2014/chart" uri="{C3380CC4-5D6E-409C-BE32-E72D297353CC}">
                <c16:uniqueId val="{00000009-CE04-4CEE-82F3-1DE2997839C6}"/>
              </c:ext>
            </c:extLst>
          </c:dPt>
          <c:dLbls>
            <c:dLbl>
              <c:idx val="0"/>
              <c:layout>
                <c:manualLayout>
                  <c:x val="-0.14378244135428847"/>
                  <c:y val="1.4673452901497041E-3"/>
                </c:manualLayout>
              </c:layout>
              <c:tx>
                <c:rich>
                  <a:bodyPr/>
                  <a:lstStyle/>
                  <a:p>
                    <a:fld id="{AB646343-A81C-4FD9-A99B-7286707A2F4C}" type="CATEGORYNAME">
                      <a:rPr lang="en-US" sz="1600" i="1" smtClean="0">
                        <a:solidFill>
                          <a:schemeClr val="bg1"/>
                        </a:solidFill>
                      </a:rPr>
                      <a:pPr/>
                      <a:t>[CATEGORY NAME]</a:t>
                    </a:fld>
                    <a:endParaRPr lang="en-US" sz="1600" i="1" baseline="0" dirty="0">
                      <a:solidFill>
                        <a:schemeClr val="bg1"/>
                      </a:solidFill>
                    </a:endParaRPr>
                  </a:p>
                  <a:p>
                    <a:fld id="{2F15C1A8-F4BB-4ABF-A1F1-665917450612}" type="VALUE">
                      <a:rPr lang="en-US" b="0" baseline="0" smtClean="0">
                        <a:solidFill>
                          <a:schemeClr val="bg1"/>
                        </a:solidFill>
                      </a:rPr>
                      <a:pPr/>
                      <a:t>[VALUE]</a:t>
                    </a:fld>
                    <a:endParaRPr lang="en-US"/>
                  </a:p>
                </c:rich>
              </c:tx>
              <c:dLblPos val="bestFit"/>
              <c:showLegendKey val="0"/>
              <c:showVal val="1"/>
              <c:showCatName val="1"/>
              <c:showSerName val="0"/>
              <c:showPercent val="1"/>
              <c:showBubbleSize val="0"/>
              <c:extLst>
                <c:ext xmlns:c15="http://schemas.microsoft.com/office/drawing/2012/chart" uri="{CE6537A1-D6FC-4f65-9D91-7224C49458BB}">
                  <c15:layout>
                    <c:manualLayout>
                      <c:w val="0.35457180729890847"/>
                      <c:h val="0.32398100184564788"/>
                    </c:manualLayout>
                  </c15:layout>
                  <c15:dlblFieldTable/>
                  <c15:showDataLabelsRange val="0"/>
                </c:ext>
                <c:ext xmlns:c16="http://schemas.microsoft.com/office/drawing/2014/chart" uri="{C3380CC4-5D6E-409C-BE32-E72D297353CC}">
                  <c16:uniqueId val="{00000001-CE04-4CEE-82F3-1DE2997839C6}"/>
                </c:ext>
              </c:extLst>
            </c:dLbl>
            <c:dLbl>
              <c:idx val="1"/>
              <c:layout>
                <c:manualLayout>
                  <c:x val="0.10617213261918779"/>
                  <c:y val="-0.10679771071082755"/>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fld id="{813218C0-8ED6-4D46-A47A-79198699CEBD}" type="CATEGORYNAME">
                      <a:rPr lang="en-US" sz="1600" i="1" smtClean="0">
                        <a:solidFill>
                          <a:schemeClr val="bg1"/>
                        </a:solidFill>
                      </a:rPr>
                      <a:pPr>
                        <a:defRPr sz="1000">
                          <a:solidFill>
                            <a:schemeClr val="bg1"/>
                          </a:solidFill>
                        </a:defRPr>
                      </a:pPr>
                      <a:t>[CATEGORY NAME]</a:t>
                    </a:fld>
                    <a:endParaRPr lang="en-US" sz="1000" i="1" baseline="0" dirty="0">
                      <a:solidFill>
                        <a:schemeClr val="bg1"/>
                      </a:solidFill>
                    </a:endParaRPr>
                  </a:p>
                  <a:p>
                    <a:pPr>
                      <a:defRPr sz="1000">
                        <a:solidFill>
                          <a:schemeClr val="bg1"/>
                        </a:solidFill>
                      </a:defRPr>
                    </a:pPr>
                    <a:fld id="{35204F7C-3533-4123-9A52-51CFC12C13EC}" type="VALUE">
                      <a:rPr lang="en-US" sz="1200" b="0" baseline="0" smtClean="0">
                        <a:solidFill>
                          <a:schemeClr val="bg1"/>
                        </a:solidFill>
                      </a:rPr>
                      <a:pPr>
                        <a:defRPr sz="10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04-4CEE-82F3-1DE2997839C6}"/>
                </c:ext>
              </c:extLst>
            </c:dLbl>
            <c:dLbl>
              <c:idx val="2"/>
              <c:tx>
                <c:rich>
                  <a:bodyPr/>
                  <a:lstStyle/>
                  <a:p>
                    <a:fld id="{E9AAB45E-6528-4D92-8CBA-3DA3297357BF}" type="CATEGORYNAME">
                      <a:rPr lang="en-US" sz="1600" i="1" smtClean="0">
                        <a:solidFill>
                          <a:schemeClr val="bg1"/>
                        </a:solidFill>
                      </a:rPr>
                      <a:pPr/>
                      <a:t>[CATEGORY NAME]</a:t>
                    </a:fld>
                    <a:endParaRPr lang="en-US" i="1" baseline="0" dirty="0">
                      <a:solidFill>
                        <a:schemeClr val="bg1"/>
                      </a:solidFill>
                    </a:endParaRPr>
                  </a:p>
                  <a:p>
                    <a:fld id="{0986E2AA-A780-463D-96C1-12A1A7CF370C}" type="VALUE">
                      <a:rPr lang="en-US" b="0" baseline="0" smtClean="0">
                        <a:solidFill>
                          <a:schemeClr val="bg1"/>
                        </a:solidFill>
                      </a:rPr>
                      <a:pPr/>
                      <a:t>[VALUE]</a:t>
                    </a:fld>
                    <a:endParaRPr lang="en-US"/>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E04-4CEE-82F3-1DE2997839C6}"/>
                </c:ext>
              </c:extLst>
            </c:dLbl>
            <c:dLbl>
              <c:idx val="3"/>
              <c:layout>
                <c:manualLayout>
                  <c:x val="0.2039015222170015"/>
                  <c:y val="0.20568563448214139"/>
                </c:manualLayout>
              </c:layout>
              <c:tx>
                <c:rich>
                  <a:bodyPr/>
                  <a:lstStyle/>
                  <a:p>
                    <a:fld id="{6748388C-7376-4F61-8ADF-9A382D65ADAE}" type="CATEGORYNAME">
                      <a:rPr lang="en-US" sz="1600" i="1" smtClean="0"/>
                      <a:pPr/>
                      <a:t>[CATEGORY NAME]</a:t>
                    </a:fld>
                    <a:endParaRPr lang="en-US" i="1" baseline="0" dirty="0"/>
                  </a:p>
                  <a:p>
                    <a:fld id="{86A33BCD-7574-4FD9-A2E9-480727B4A3B2}" type="VALUE">
                      <a:rPr lang="en-US" b="0" baseline="0" smtClean="0"/>
                      <a:pPr/>
                      <a:t>[VALUE]</a:t>
                    </a:fld>
                    <a:endParaRPr 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E04-4CEE-82F3-1DE2997839C6}"/>
                </c:ext>
              </c:extLst>
            </c:dLbl>
            <c:dLbl>
              <c:idx val="4"/>
              <c:layout>
                <c:manualLayout>
                  <c:x val="4.3831207927711759E-2"/>
                  <c:y val="7.5763937532508513E-2"/>
                </c:manualLayout>
              </c:layout>
              <c:tx>
                <c:rich>
                  <a:bodyPr/>
                  <a:lstStyle/>
                  <a:p>
                    <a:fld id="{28B0212D-E94E-419A-867D-9FC94642FA88}" type="CATEGORYNAME">
                      <a:rPr lang="en-US" sz="1600" i="1" smtClean="0">
                        <a:solidFill>
                          <a:schemeClr val="bg1"/>
                        </a:solidFill>
                      </a:rPr>
                      <a:pPr/>
                      <a:t>[CATEGORY NAME]</a:t>
                    </a:fld>
                    <a:endParaRPr lang="en-US" sz="1000" i="1" baseline="0" dirty="0">
                      <a:solidFill>
                        <a:schemeClr val="bg1"/>
                      </a:solidFill>
                    </a:endParaRPr>
                  </a:p>
                  <a:p>
                    <a:fld id="{B984F970-18F4-4B65-95E8-6EF902C35309}" type="VALUE">
                      <a:rPr lang="en-US" sz="1200" b="0" baseline="0" smtClean="0">
                        <a:solidFill>
                          <a:schemeClr val="bg1"/>
                        </a:solidFill>
                      </a:rPr>
                      <a:pPr/>
                      <a:t>[VALUE]</a:t>
                    </a:fld>
                    <a:endParaRPr 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E04-4CEE-82F3-1DE2997839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Sheet1!$A$2:$A$6</c:f>
              <c:strCache>
                <c:ptCount val="5"/>
                <c:pt idx="0">
                  <c:v>$0 Premium</c:v>
                </c:pt>
                <c:pt idx="1">
                  <c:v>$100+</c:v>
                </c:pt>
                <c:pt idx="2">
                  <c:v>$50-$99</c:v>
                </c:pt>
                <c:pt idx="3">
                  <c:v>$20-$49</c:v>
                </c:pt>
                <c:pt idx="4">
                  <c:v>$1-$19</c:v>
                </c:pt>
              </c:strCache>
            </c:strRef>
          </c:cat>
          <c:val>
            <c:numRef>
              <c:f>Sheet1!$B$2:$B$6</c:f>
              <c:numCache>
                <c:formatCode>0%</c:formatCode>
                <c:ptCount val="5"/>
                <c:pt idx="0">
                  <c:v>0.51</c:v>
                </c:pt>
                <c:pt idx="1">
                  <c:v>0.1</c:v>
                </c:pt>
                <c:pt idx="2">
                  <c:v>0.15</c:v>
                </c:pt>
                <c:pt idx="3">
                  <c:v>0.2</c:v>
                </c:pt>
                <c:pt idx="4">
                  <c:v>0.04</c:v>
                </c:pt>
              </c:numCache>
            </c:numRef>
          </c:val>
          <c:extLst>
            <c:ext xmlns:c16="http://schemas.microsoft.com/office/drawing/2014/chart" uri="{C3380CC4-5D6E-409C-BE32-E72D297353CC}">
              <c16:uniqueId val="{0000000A-CE04-4CEE-82F3-1DE2997839C6}"/>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350012696009"/>
          <c:y val="1.9163614215607763E-2"/>
          <c:w val="0.83396378226703094"/>
          <c:h val="0.85463895179384675"/>
        </c:manualLayout>
      </c:layout>
      <c:barChart>
        <c:barDir val="col"/>
        <c:grouping val="stacked"/>
        <c:varyColors val="0"/>
        <c:ser>
          <c:idx val="0"/>
          <c:order val="0"/>
          <c:tx>
            <c:strRef>
              <c:f>Sheet1!$B$1</c:f>
              <c:strCache>
                <c:ptCount val="1"/>
                <c:pt idx="0">
                  <c:v>HMO</c:v>
                </c:pt>
              </c:strCache>
            </c:strRef>
          </c:tx>
          <c:spPr>
            <a:solidFill>
              <a:srgbClr val="ABED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Sheet1!$B$2:$B$12</c:f>
              <c:numCache>
                <c:formatCode>_(* #,##0.0_);_(* \(#,##0.0\);_(* "-"?_);_(@_)</c:formatCode>
                <c:ptCount val="11"/>
                <c:pt idx="0">
                  <c:v>5.6285749999999997</c:v>
                </c:pt>
                <c:pt idx="1">
                  <c:v>6.4507349999999999</c:v>
                </c:pt>
                <c:pt idx="2">
                  <c:v>7.5332140000000001</c:v>
                </c:pt>
                <c:pt idx="3">
                  <c:v>8.5102060000000002</c:v>
                </c:pt>
                <c:pt idx="4">
                  <c:v>9.6886709999999994</c:v>
                </c:pt>
                <c:pt idx="5">
                  <c:v>10.565037</c:v>
                </c:pt>
                <c:pt idx="6">
                  <c:v>11.344885</c:v>
                </c:pt>
                <c:pt idx="7">
                  <c:v>11.994042</c:v>
                </c:pt>
                <c:pt idx="8">
                  <c:v>12.612859</c:v>
                </c:pt>
                <c:pt idx="9">
                  <c:v>13.443221999999999</c:v>
                </c:pt>
                <c:pt idx="10">
                  <c:v>13.909704999999999</c:v>
                </c:pt>
              </c:numCache>
            </c:numRef>
          </c:val>
          <c:extLst>
            <c:ext xmlns:c16="http://schemas.microsoft.com/office/drawing/2014/chart" uri="{C3380CC4-5D6E-409C-BE32-E72D297353CC}">
              <c16:uniqueId val="{00000000-9EE9-480B-98B8-8058F7CBF17D}"/>
            </c:ext>
          </c:extLst>
        </c:ser>
        <c:ser>
          <c:idx val="1"/>
          <c:order val="1"/>
          <c:tx>
            <c:strRef>
              <c:f>Sheet1!$C$1</c:f>
              <c:strCache>
                <c:ptCount val="1"/>
                <c:pt idx="0">
                  <c:v>PPO</c:v>
                </c:pt>
              </c:strCache>
            </c:strRef>
          </c:tx>
          <c:spPr>
            <a:solidFill>
              <a:srgbClr val="309B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Sheet1!$C$2:$C$12</c:f>
              <c:numCache>
                <c:formatCode>_(* #,##0.0_);_(* \(#,##0.0\);_(* "-"?_);_(@_)</c:formatCode>
                <c:ptCount val="11"/>
                <c:pt idx="0">
                  <c:v>0.9123</c:v>
                </c:pt>
                <c:pt idx="1">
                  <c:v>1.8144879999999999</c:v>
                </c:pt>
                <c:pt idx="2">
                  <c:v>3.009522</c:v>
                </c:pt>
                <c:pt idx="3">
                  <c:v>3.392636</c:v>
                </c:pt>
                <c:pt idx="4">
                  <c:v>4.3568389999999999</c:v>
                </c:pt>
                <c:pt idx="5">
                  <c:v>4.9958649999999993</c:v>
                </c:pt>
                <c:pt idx="6">
                  <c:v>5.3197190000000001</c:v>
                </c:pt>
                <c:pt idx="7">
                  <c:v>5.5396459999999994</c:v>
                </c:pt>
                <c:pt idx="8">
                  <c:v>6.3696389999999994</c:v>
                </c:pt>
                <c:pt idx="9">
                  <c:v>7.132879</c:v>
                </c:pt>
                <c:pt idx="10">
                  <c:v>8.0320509999999992</c:v>
                </c:pt>
              </c:numCache>
            </c:numRef>
          </c:val>
          <c:extLst>
            <c:ext xmlns:c16="http://schemas.microsoft.com/office/drawing/2014/chart" uri="{C3380CC4-5D6E-409C-BE32-E72D297353CC}">
              <c16:uniqueId val="{00000001-9EE9-480B-98B8-8058F7CBF17D}"/>
            </c:ext>
          </c:extLst>
        </c:ser>
        <c:ser>
          <c:idx val="2"/>
          <c:order val="2"/>
          <c:tx>
            <c:strRef>
              <c:f>Sheet1!$D$1</c:f>
              <c:strCache>
                <c:ptCount val="1"/>
                <c:pt idx="0">
                  <c:v>Other</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Sheet1!$D$2:$D$12</c:f>
              <c:numCache>
                <c:formatCode>_(* #,##0.0_);_(* \(#,##0.0\);_(* "-"?_);_(@_)</c:formatCode>
                <c:ptCount val="11"/>
                <c:pt idx="0">
                  <c:v>0.45321699999999998</c:v>
                </c:pt>
                <c:pt idx="1">
                  <c:v>0.70672099999999993</c:v>
                </c:pt>
                <c:pt idx="2">
                  <c:v>0.797628</c:v>
                </c:pt>
                <c:pt idx="3">
                  <c:v>0.81054099999999996</c:v>
                </c:pt>
                <c:pt idx="4">
                  <c:v>0.84084300000000001</c:v>
                </c:pt>
                <c:pt idx="5">
                  <c:v>0.82590199999999991</c:v>
                </c:pt>
                <c:pt idx="6">
                  <c:v>0.85295499999999991</c:v>
                </c:pt>
                <c:pt idx="7">
                  <c:v>0.87241899999999994</c:v>
                </c:pt>
                <c:pt idx="8">
                  <c:v>0.84810699999999994</c:v>
                </c:pt>
                <c:pt idx="9">
                  <c:v>0.80424299999999993</c:v>
                </c:pt>
                <c:pt idx="10">
                  <c:v>0.364041</c:v>
                </c:pt>
              </c:numCache>
            </c:numRef>
          </c:val>
          <c:extLst>
            <c:ext xmlns:c16="http://schemas.microsoft.com/office/drawing/2014/chart" uri="{C3380CC4-5D6E-409C-BE32-E72D297353CC}">
              <c16:uniqueId val="{00000002-9EE9-480B-98B8-8058F7CBF17D}"/>
            </c:ext>
          </c:extLst>
        </c:ser>
        <c:dLbls>
          <c:showLegendKey val="0"/>
          <c:showVal val="0"/>
          <c:showCatName val="0"/>
          <c:showSerName val="0"/>
          <c:showPercent val="0"/>
          <c:showBubbleSize val="0"/>
        </c:dLbls>
        <c:gapWidth val="50"/>
        <c:overlap val="100"/>
        <c:axId val="757124704"/>
        <c:axId val="757128312"/>
      </c:barChart>
      <c:catAx>
        <c:axId val="75712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57128312"/>
        <c:crosses val="autoZero"/>
        <c:auto val="1"/>
        <c:lblAlgn val="ctr"/>
        <c:lblOffset val="100"/>
        <c:noMultiLvlLbl val="0"/>
      </c:catAx>
      <c:valAx>
        <c:axId val="75712831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MA Enrollment (in millions)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57124704"/>
        <c:crosses val="autoZero"/>
        <c:crossBetween val="between"/>
      </c:valAx>
      <c:spPr>
        <a:noFill/>
        <a:ln>
          <a:noFill/>
        </a:ln>
        <a:effectLst/>
      </c:spPr>
    </c:plotArea>
    <c:legend>
      <c:legendPos val="b"/>
      <c:layout>
        <c:manualLayout>
          <c:xMode val="edge"/>
          <c:yMode val="edge"/>
          <c:x val="0.29630719892209872"/>
          <c:y val="1.0983329262788083E-2"/>
          <c:w val="0.31865125543395623"/>
          <c:h val="7.13994699408319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C8DE8E-5B4F-4215-9C56-C28622F5896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0A100C-88CB-4A79-9A4B-B6A3D76401D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6C52BE7-6B2B-4E7F-9755-5D47AFEE933E}" type="datetimeFigureOut">
              <a:rPr lang="en-US" smtClean="0"/>
              <a:t>08/07/2024</a:t>
            </a:fld>
            <a:endParaRPr lang="en-US"/>
          </a:p>
        </p:txBody>
      </p:sp>
      <p:sp>
        <p:nvSpPr>
          <p:cNvPr id="4" name="Footer Placeholder 3">
            <a:extLst>
              <a:ext uri="{FF2B5EF4-FFF2-40B4-BE49-F238E27FC236}">
                <a16:creationId xmlns:a16="http://schemas.microsoft.com/office/drawing/2014/main" id="{1C708553-79ED-49CB-82D0-081014E6A46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F21822-5B5F-46D5-AACC-FCFC5C9E384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F8643AF-A8CF-4CF6-BF80-7729FD91797B}" type="slidenum">
              <a:rPr lang="en-US" smtClean="0"/>
              <a:t>‹#›</a:t>
            </a:fld>
            <a:endParaRPr lang="en-US"/>
          </a:p>
        </p:txBody>
      </p:sp>
    </p:spTree>
    <p:extLst>
      <p:ext uri="{BB962C8B-B14F-4D97-AF65-F5344CB8AC3E}">
        <p14:creationId xmlns:p14="http://schemas.microsoft.com/office/powerpoint/2010/main" val="3487080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9324CA89-AEC7-DE4D-8B72-A4367C3C1CB7}" type="datetimeFigureOut">
              <a:rPr lang="en-US" smtClean="0"/>
              <a:t>08/07/2024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3AE16069-23FD-D84B-B07B-EF59EB08F549}" type="slidenum">
              <a:rPr lang="en-US" smtClean="0"/>
              <a:t>‹#›</a:t>
            </a:fld>
            <a:endParaRPr lang="en-US"/>
          </a:p>
        </p:txBody>
      </p:sp>
    </p:spTree>
    <p:extLst>
      <p:ext uri="{BB962C8B-B14F-4D97-AF65-F5344CB8AC3E}">
        <p14:creationId xmlns:p14="http://schemas.microsoft.com/office/powerpoint/2010/main" val="187068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1</a:t>
            </a:fld>
            <a:endParaRPr lang="en-US"/>
          </a:p>
        </p:txBody>
      </p:sp>
    </p:spTree>
    <p:extLst>
      <p:ext uri="{BB962C8B-B14F-4D97-AF65-F5344CB8AC3E}">
        <p14:creationId xmlns:p14="http://schemas.microsoft.com/office/powerpoint/2010/main" val="57987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Medicare Marketing and Communications Guidelines, 2019</a:t>
            </a:r>
          </a:p>
        </p:txBody>
      </p:sp>
      <p:sp>
        <p:nvSpPr>
          <p:cNvPr id="4" name="Slide Number Placeholder 3"/>
          <p:cNvSpPr>
            <a:spLocks noGrp="1"/>
          </p:cNvSpPr>
          <p:nvPr>
            <p:ph type="sldNum" sz="quarter" idx="5"/>
          </p:nvPr>
        </p:nvSpPr>
        <p:spPr/>
        <p:txBody>
          <a:bodyPr/>
          <a:lstStyle/>
          <a:p>
            <a:fld id="{3AE16069-23FD-D84B-B07B-EF59EB08F549}" type="slidenum">
              <a:rPr lang="en-US" smtClean="0"/>
              <a:t>20</a:t>
            </a:fld>
            <a:endParaRPr lang="en-US"/>
          </a:p>
        </p:txBody>
      </p:sp>
    </p:spTree>
    <p:extLst>
      <p:ext uri="{BB962C8B-B14F-4D97-AF65-F5344CB8AC3E}">
        <p14:creationId xmlns:p14="http://schemas.microsoft.com/office/powerpoint/2010/main" val="16769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defTabSz="931744">
              <a:defRPr/>
            </a:pPr>
            <a:fld id="{3AE16069-23FD-D84B-B07B-EF59EB08F549}" type="slidenum">
              <a:rPr lang="en-US">
                <a:solidFill>
                  <a:prstClr val="black"/>
                </a:solidFill>
                <a:latin typeface="Calibri" panose="020F0502020204030204"/>
              </a:rPr>
              <a:pPr defTabSz="93174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794653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22</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35681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Health News, Medicare vs Medicare Advantage: How to Choose, 2018</a:t>
            </a:r>
          </a:p>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23</a:t>
            </a:fld>
            <a:endParaRPr lang="en-US"/>
          </a:p>
        </p:txBody>
      </p:sp>
    </p:spTree>
    <p:extLst>
      <p:ext uri="{BB962C8B-B14F-4D97-AF65-F5344CB8AC3E}">
        <p14:creationId xmlns:p14="http://schemas.microsoft.com/office/powerpoint/2010/main" val="304962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1-Kaiser Family Foundation; 2- Pareto Spotlight Tool, 2018 CMS Enrollment Data; 3- Deft 2018 Medicare Age-In Study</a:t>
            </a:r>
          </a:p>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24</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4095940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1-Kaiser Family Foundation; 2- Pareto Spotlight Tool, 2018 CMS Enrollment Data; 3- Deft 2018 Medicare Age-In Study</a:t>
            </a:r>
          </a:p>
          <a:p>
            <a:endParaRPr lang="en-US" dirty="0"/>
          </a:p>
        </p:txBody>
      </p:sp>
      <p:sp>
        <p:nvSpPr>
          <p:cNvPr id="4" name="Slide Number Placeholder 3"/>
          <p:cNvSpPr>
            <a:spLocks noGrp="1"/>
          </p:cNvSpPr>
          <p:nvPr>
            <p:ph type="sldNum" sz="quarter" idx="10"/>
          </p:nvPr>
        </p:nvSpPr>
        <p:spPr/>
        <p:txBody>
          <a:bodyPr/>
          <a:lstStyle/>
          <a:p>
            <a:pPr defTabSz="950938">
              <a:defRPr/>
            </a:pPr>
            <a:fld id="{3AE16069-23FD-D84B-B07B-EF59EB08F549}" type="slidenum">
              <a:rPr lang="en-US">
                <a:solidFill>
                  <a:prstClr val="black"/>
                </a:solidFill>
                <a:latin typeface="Calibri" panose="020F0502020204030204"/>
              </a:rPr>
              <a:pPr defTabSz="950938">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83366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1-Kaiser Family Foundation; 2- Pareto Spotlight Tool, 2018 CMS Enrollment Data; 3- Deft 2018 Medicare Age-In Study</a:t>
            </a:r>
          </a:p>
          <a:p>
            <a:endParaRPr lang="en-US" dirty="0"/>
          </a:p>
        </p:txBody>
      </p:sp>
      <p:sp>
        <p:nvSpPr>
          <p:cNvPr id="4" name="Slide Number Placeholder 3"/>
          <p:cNvSpPr>
            <a:spLocks noGrp="1"/>
          </p:cNvSpPr>
          <p:nvPr>
            <p:ph type="sldNum" sz="quarter" idx="10"/>
          </p:nvPr>
        </p:nvSpPr>
        <p:spPr/>
        <p:txBody>
          <a:bodyPr/>
          <a:lstStyle/>
          <a:p>
            <a:fld id="{3AE16069-23FD-D84B-B07B-EF59EB08F549}" type="slidenum">
              <a:rPr lang="en-US" smtClean="0"/>
              <a:t>26</a:t>
            </a:fld>
            <a:endParaRPr lang="en-US" dirty="0"/>
          </a:p>
        </p:txBody>
      </p:sp>
    </p:spTree>
    <p:extLst>
      <p:ext uri="{BB962C8B-B14F-4D97-AF65-F5344CB8AC3E}">
        <p14:creationId xmlns:p14="http://schemas.microsoft.com/office/powerpoint/2010/main" val="2169711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27</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306126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CMS Managed Care Manual, 2019</a:t>
            </a:r>
          </a:p>
          <a:p>
            <a:endParaRPr lang="en-US" dirty="0"/>
          </a:p>
        </p:txBody>
      </p:sp>
      <p:sp>
        <p:nvSpPr>
          <p:cNvPr id="4" name="Slide Number Placeholder 3"/>
          <p:cNvSpPr>
            <a:spLocks noGrp="1"/>
          </p:cNvSpPr>
          <p:nvPr>
            <p:ph type="sldNum" sz="quarter" idx="5"/>
          </p:nvPr>
        </p:nvSpPr>
        <p:spPr/>
        <p:txBody>
          <a:bodyPr/>
          <a:lstStyle/>
          <a:p>
            <a:pPr defTabSz="931744">
              <a:defRPr/>
            </a:pPr>
            <a:fld id="{3AE16069-23FD-D84B-B07B-EF59EB08F549}" type="slidenum">
              <a:rPr lang="en-US">
                <a:solidFill>
                  <a:prstClr val="black"/>
                </a:solidFill>
                <a:latin typeface="Calibri" panose="020F0502020204030204"/>
              </a:rPr>
              <a:pPr defTabSz="93174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29716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AA0794E-D4DC-492B-B000-5861D6AD3C14}"/>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2</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01070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30</a:t>
            </a:fld>
            <a:endParaRPr lang="en-US"/>
          </a:p>
        </p:txBody>
      </p:sp>
    </p:spTree>
    <p:extLst>
      <p:ext uri="{BB962C8B-B14F-4D97-AF65-F5344CB8AC3E}">
        <p14:creationId xmlns:p14="http://schemas.microsoft.com/office/powerpoint/2010/main" val="378220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31</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602923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32</a:t>
            </a:fld>
            <a:endParaRPr lang="en-US"/>
          </a:p>
        </p:txBody>
      </p:sp>
    </p:spTree>
    <p:extLst>
      <p:ext uri="{BB962C8B-B14F-4D97-AF65-F5344CB8AC3E}">
        <p14:creationId xmlns:p14="http://schemas.microsoft.com/office/powerpoint/2010/main" val="370183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5394">
              <a:defRPr/>
            </a:pPr>
            <a:fld id="{94BDC7DA-C580-40D2-90A1-325B16155259}" type="slidenum">
              <a:rPr lang="en-US">
                <a:solidFill>
                  <a:prstClr val="black"/>
                </a:solidFill>
                <a:latin typeface="Calibri"/>
              </a:rPr>
              <a:pPr defTabSz="745394">
                <a:defRPr/>
              </a:pPr>
              <a:t>33</a:t>
            </a:fld>
            <a:endParaRPr lang="en-US" dirty="0">
              <a:solidFill>
                <a:prstClr val="black"/>
              </a:solidFill>
              <a:latin typeface="Calibri"/>
            </a:endParaRPr>
          </a:p>
        </p:txBody>
      </p:sp>
    </p:spTree>
    <p:extLst>
      <p:ext uri="{BB962C8B-B14F-4D97-AF65-F5344CB8AC3E}">
        <p14:creationId xmlns:p14="http://schemas.microsoft.com/office/powerpoint/2010/main" val="1561509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5394">
              <a:defRPr/>
            </a:pPr>
            <a:fld id="{94BDC7DA-C580-40D2-90A1-325B16155259}" type="slidenum">
              <a:rPr lang="en-US">
                <a:solidFill>
                  <a:prstClr val="black"/>
                </a:solidFill>
                <a:latin typeface="Calibri"/>
              </a:rPr>
              <a:pPr defTabSz="745394">
                <a:defRPr/>
              </a:pPr>
              <a:t>34</a:t>
            </a:fld>
            <a:endParaRPr lang="en-US" dirty="0">
              <a:solidFill>
                <a:prstClr val="black"/>
              </a:solidFill>
              <a:latin typeface="Calibri"/>
            </a:endParaRPr>
          </a:p>
        </p:txBody>
      </p:sp>
    </p:spTree>
    <p:extLst>
      <p:ext uri="{BB962C8B-B14F-4D97-AF65-F5344CB8AC3E}">
        <p14:creationId xmlns:p14="http://schemas.microsoft.com/office/powerpoint/2010/main" val="1561509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5394">
              <a:defRPr/>
            </a:pPr>
            <a:fld id="{94BDC7DA-C580-40D2-90A1-325B16155259}" type="slidenum">
              <a:rPr lang="en-US">
                <a:solidFill>
                  <a:prstClr val="black"/>
                </a:solidFill>
                <a:latin typeface="Calibri"/>
              </a:rPr>
              <a:pPr defTabSz="745394">
                <a:defRPr/>
              </a:pPr>
              <a:t>35</a:t>
            </a:fld>
            <a:endParaRPr lang="en-US" dirty="0">
              <a:solidFill>
                <a:prstClr val="black"/>
              </a:solidFill>
              <a:latin typeface="Calibri"/>
            </a:endParaRPr>
          </a:p>
        </p:txBody>
      </p:sp>
    </p:spTree>
    <p:extLst>
      <p:ext uri="{BB962C8B-B14F-4D97-AF65-F5344CB8AC3E}">
        <p14:creationId xmlns:p14="http://schemas.microsoft.com/office/powerpoint/2010/main" val="1568916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36</a:t>
            </a:fld>
            <a:endParaRPr lang="en-US"/>
          </a:p>
        </p:txBody>
      </p:sp>
    </p:spTree>
    <p:extLst>
      <p:ext uri="{BB962C8B-B14F-4D97-AF65-F5344CB8AC3E}">
        <p14:creationId xmlns:p14="http://schemas.microsoft.com/office/powerpoint/2010/main" val="2488179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4115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1997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42</a:t>
            </a:fld>
            <a:endParaRPr lang="en-US"/>
          </a:p>
        </p:txBody>
      </p:sp>
    </p:spTree>
    <p:extLst>
      <p:ext uri="{BB962C8B-B14F-4D97-AF65-F5344CB8AC3E}">
        <p14:creationId xmlns:p14="http://schemas.microsoft.com/office/powerpoint/2010/main" val="38250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13</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823810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43</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103765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44</a:t>
            </a:fld>
            <a:endParaRPr lang="en-US"/>
          </a:p>
        </p:txBody>
      </p:sp>
    </p:spTree>
    <p:extLst>
      <p:ext uri="{BB962C8B-B14F-4D97-AF65-F5344CB8AC3E}">
        <p14:creationId xmlns:p14="http://schemas.microsoft.com/office/powerpoint/2010/main" val="1389058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45</a:t>
            </a:fld>
            <a:endParaRPr lang="en-US"/>
          </a:p>
        </p:txBody>
      </p:sp>
    </p:spTree>
    <p:extLst>
      <p:ext uri="{BB962C8B-B14F-4D97-AF65-F5344CB8AC3E}">
        <p14:creationId xmlns:p14="http://schemas.microsoft.com/office/powerpoint/2010/main" val="3810059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46</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899125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47</a:t>
            </a:fld>
            <a:endParaRPr lang="en-US"/>
          </a:p>
        </p:txBody>
      </p:sp>
    </p:spTree>
    <p:extLst>
      <p:ext uri="{BB962C8B-B14F-4D97-AF65-F5344CB8AC3E}">
        <p14:creationId xmlns:p14="http://schemas.microsoft.com/office/powerpoint/2010/main" val="134998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48</a:t>
            </a:fld>
            <a:endParaRPr lang="en-US"/>
          </a:p>
        </p:txBody>
      </p:sp>
    </p:spTree>
    <p:extLst>
      <p:ext uri="{BB962C8B-B14F-4D97-AF65-F5344CB8AC3E}">
        <p14:creationId xmlns:p14="http://schemas.microsoft.com/office/powerpoint/2010/main" val="2682008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49</a:t>
            </a:fld>
            <a:endParaRPr lang="en-US"/>
          </a:p>
        </p:txBody>
      </p:sp>
    </p:spTree>
    <p:extLst>
      <p:ext uri="{BB962C8B-B14F-4D97-AF65-F5344CB8AC3E}">
        <p14:creationId xmlns:p14="http://schemas.microsoft.com/office/powerpoint/2010/main" val="3031692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50</a:t>
            </a:fld>
            <a:endParaRPr lang="en-US"/>
          </a:p>
        </p:txBody>
      </p:sp>
    </p:spTree>
    <p:extLst>
      <p:ext uri="{BB962C8B-B14F-4D97-AF65-F5344CB8AC3E}">
        <p14:creationId xmlns:p14="http://schemas.microsoft.com/office/powerpoint/2010/main" val="3107449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51</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574353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52</a:t>
            </a:fld>
            <a:endParaRPr lang="en-US"/>
          </a:p>
        </p:txBody>
      </p:sp>
    </p:spTree>
    <p:extLst>
      <p:ext uri="{BB962C8B-B14F-4D97-AF65-F5344CB8AC3E}">
        <p14:creationId xmlns:p14="http://schemas.microsoft.com/office/powerpoint/2010/main" val="96848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14</a:t>
            </a:fld>
            <a:endParaRPr lang="en-US"/>
          </a:p>
        </p:txBody>
      </p:sp>
    </p:spTree>
    <p:extLst>
      <p:ext uri="{BB962C8B-B14F-4D97-AF65-F5344CB8AC3E}">
        <p14:creationId xmlns:p14="http://schemas.microsoft.com/office/powerpoint/2010/main" val="1653966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53</a:t>
            </a:fld>
            <a:endParaRPr lang="en-US"/>
          </a:p>
        </p:txBody>
      </p:sp>
    </p:spTree>
    <p:extLst>
      <p:ext uri="{BB962C8B-B14F-4D97-AF65-F5344CB8AC3E}">
        <p14:creationId xmlns:p14="http://schemas.microsoft.com/office/powerpoint/2010/main" val="3593092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54</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5402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55</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010702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56</a:t>
            </a:fld>
            <a:endParaRPr lang="en-US"/>
          </a:p>
        </p:txBody>
      </p:sp>
    </p:spTree>
    <p:extLst>
      <p:ext uri="{BB962C8B-B14F-4D97-AF65-F5344CB8AC3E}">
        <p14:creationId xmlns:p14="http://schemas.microsoft.com/office/powerpoint/2010/main" val="249281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16069-23FD-D84B-B07B-EF59EB08F549}" type="slidenum">
              <a:rPr lang="en-US" smtClean="0"/>
              <a:t>15</a:t>
            </a:fld>
            <a:endParaRPr lang="en-US"/>
          </a:p>
        </p:txBody>
      </p:sp>
    </p:spTree>
    <p:extLst>
      <p:ext uri="{BB962C8B-B14F-4D97-AF65-F5344CB8AC3E}">
        <p14:creationId xmlns:p14="http://schemas.microsoft.com/office/powerpoint/2010/main" val="247679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44">
              <a:defRPr/>
            </a:pPr>
            <a:fld id="{3AE16069-23FD-D84B-B07B-EF59EB08F549}" type="slidenum">
              <a:rPr lang="en-US">
                <a:solidFill>
                  <a:prstClr val="black"/>
                </a:solidFill>
                <a:latin typeface="Calibri" panose="020F0502020204030204"/>
              </a:rPr>
              <a:pPr defTabSz="93174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6769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E16069-23FD-D84B-B07B-EF59EB08F549}" type="slidenum">
              <a:rPr lang="en-US" smtClean="0"/>
              <a:t>17</a:t>
            </a:fld>
            <a:endParaRPr lang="en-US"/>
          </a:p>
        </p:txBody>
      </p:sp>
    </p:spTree>
    <p:extLst>
      <p:ext uri="{BB962C8B-B14F-4D97-AF65-F5344CB8AC3E}">
        <p14:creationId xmlns:p14="http://schemas.microsoft.com/office/powerpoint/2010/main" val="146374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265238"/>
            <a:ext cx="6065837"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411">
              <a:defRPr/>
            </a:pPr>
            <a:fld id="{3AE16069-23FD-D84B-B07B-EF59EB08F549}" type="slidenum">
              <a:rPr lang="en-US" sz="1300">
                <a:solidFill>
                  <a:prstClr val="black"/>
                </a:solidFill>
                <a:latin typeface="Calibri" panose="020F0502020204030204"/>
              </a:rPr>
              <a:pPr defTabSz="970411">
                <a:defRPr/>
              </a:pPr>
              <a:t>18</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169934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44">
              <a:defRPr/>
            </a:pPr>
            <a:fld id="{3AE16069-23FD-D84B-B07B-EF59EB08F549}" type="slidenum">
              <a:rPr lang="en-US">
                <a:solidFill>
                  <a:prstClr val="black"/>
                </a:solidFill>
                <a:latin typeface="Calibri" panose="020F0502020204030204"/>
              </a:rPr>
              <a:pPr defTabSz="93174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31756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19.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8EAE-5883-4847-9711-B5205562E0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52E5B-17C1-40CF-8598-D6B74323A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7A3818-66F7-46A8-8009-B86DC3335FDF}"/>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5" name="Footer Placeholder 4">
            <a:extLst>
              <a:ext uri="{FF2B5EF4-FFF2-40B4-BE49-F238E27FC236}">
                <a16:creationId xmlns:a16="http://schemas.microsoft.com/office/drawing/2014/main" id="{8573A9A3-469B-4C73-B078-62874EC8A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499C4-453D-4E45-B65C-9AC3331C9886}"/>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387826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4D4B-494B-4E88-AB3A-56E8D7BA70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E0BE4C-0964-4BD6-AACD-9A74E8071F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2F3A2-B6DB-4F97-867F-DD7709856DDE}"/>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5" name="Footer Placeholder 4">
            <a:extLst>
              <a:ext uri="{FF2B5EF4-FFF2-40B4-BE49-F238E27FC236}">
                <a16:creationId xmlns:a16="http://schemas.microsoft.com/office/drawing/2014/main" id="{8B1BE5FD-F042-48C3-87DB-EE52530B1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2A910-0247-412E-8B63-12C9008E4900}"/>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177150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F27248-1888-4609-A05F-EEA481EE2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EA72D5-3CB8-4317-BD74-14473D057B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2A5F4-E8F7-48F4-BC0B-CAB86A0C34A4}"/>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5" name="Footer Placeholder 4">
            <a:extLst>
              <a:ext uri="{FF2B5EF4-FFF2-40B4-BE49-F238E27FC236}">
                <a16:creationId xmlns:a16="http://schemas.microsoft.com/office/drawing/2014/main" id="{ECC4047F-2DA3-4C8A-A00F-6061A793B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81D1-924D-4C1F-B2A5-90F1B9190560}"/>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413312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762000" y="3962400"/>
            <a:ext cx="10668000" cy="1245489"/>
          </a:xfrm>
        </p:spPr>
        <p:txBody>
          <a:bodyPr lIns="0" tIns="0" rIns="0" bIns="0"/>
          <a:lstStyle>
            <a:lvl1pPr algn="ctr">
              <a:defRPr sz="3200">
                <a:solidFill>
                  <a:srgbClr val="00B55D"/>
                </a:solidFill>
              </a:defRPr>
            </a:lvl1pPr>
          </a:lstStyle>
          <a:p>
            <a:r>
              <a:rPr lang="en-US" dirty="0"/>
              <a:t>Click to edit Master title style</a:t>
            </a:r>
          </a:p>
        </p:txBody>
      </p:sp>
      <p:sp>
        <p:nvSpPr>
          <p:cNvPr id="3" name="Subtitle 2"/>
          <p:cNvSpPr>
            <a:spLocks noGrp="1"/>
          </p:cNvSpPr>
          <p:nvPr>
            <p:ph type="subTitle" idx="1"/>
          </p:nvPr>
        </p:nvSpPr>
        <p:spPr bwMode="invGray">
          <a:xfrm>
            <a:off x="762000" y="5381625"/>
            <a:ext cx="10668000" cy="1181100"/>
          </a:xfrm>
        </p:spPr>
        <p:txBody>
          <a:bodyPr lIns="0" tIns="0" rIns="0" bIns="0"/>
          <a:lstStyle>
            <a:lvl1pPr marL="0" indent="0" algn="ctr">
              <a:spcBef>
                <a:spcPts val="600"/>
              </a:spcBef>
              <a:buNone/>
              <a:defRPr sz="2400" b="1">
                <a:solidFill>
                  <a:srgbClr val="00B55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GreenWord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4843" y="2541183"/>
            <a:ext cx="7738300" cy="1139150"/>
          </a:xfrm>
          <a:prstGeom prst="rect">
            <a:avLst/>
          </a:prstGeom>
        </p:spPr>
      </p:pic>
    </p:spTree>
    <p:extLst>
      <p:ext uri="{BB962C8B-B14F-4D97-AF65-F5344CB8AC3E}">
        <p14:creationId xmlns:p14="http://schemas.microsoft.com/office/powerpoint/2010/main" val="14456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3" name="Title 1"/>
          <p:cNvSpPr>
            <a:spLocks noGrp="1"/>
          </p:cNvSpPr>
          <p:nvPr>
            <p:ph type="ctrTitle"/>
          </p:nvPr>
        </p:nvSpPr>
        <p:spPr bwMode="invGray">
          <a:xfrm>
            <a:off x="3794909" y="2298057"/>
            <a:ext cx="7741920" cy="1509486"/>
          </a:xfrm>
        </p:spPr>
        <p:txBody>
          <a:bodyPr lIns="0" tIns="0" rIns="0" bIns="0" anchor="ctr" anchorCtr="0"/>
          <a:lstStyle>
            <a:lvl1pPr algn="l">
              <a:defRPr sz="3600">
                <a:solidFill>
                  <a:srgbClr val="00B55D"/>
                </a:solidFill>
              </a:defRPr>
            </a:lvl1pPr>
          </a:lstStyle>
          <a:p>
            <a:r>
              <a:rPr lang="en-US" dirty="0"/>
              <a:t>Click to edit Master title style</a:t>
            </a:r>
          </a:p>
        </p:txBody>
      </p:sp>
      <p:sp>
        <p:nvSpPr>
          <p:cNvPr id="14" name="Subtitle 2"/>
          <p:cNvSpPr>
            <a:spLocks noGrp="1"/>
          </p:cNvSpPr>
          <p:nvPr>
            <p:ph type="subTitle" idx="1"/>
          </p:nvPr>
        </p:nvSpPr>
        <p:spPr bwMode="invGray">
          <a:xfrm>
            <a:off x="3794909" y="4114425"/>
            <a:ext cx="7741920" cy="1544775"/>
          </a:xfrm>
        </p:spPr>
        <p:txBody>
          <a:bodyPr lIns="0" tIns="0" rIns="0" bIns="0"/>
          <a:lstStyle>
            <a:lvl1pPr marL="0" indent="0" algn="l">
              <a:spcBef>
                <a:spcPts val="600"/>
              </a:spcBef>
              <a:buNone/>
              <a:defRPr sz="2400" b="1">
                <a:solidFill>
                  <a:srgbClr val="00B55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Slide Number Placeholder 5"/>
          <p:cNvSpPr txBox="1">
            <a:spLocks/>
          </p:cNvSpPr>
          <p:nvPr userDrawn="1"/>
        </p:nvSpPr>
        <p:spPr bwMode="gray">
          <a:xfrm>
            <a:off x="30479" y="6441397"/>
            <a:ext cx="408941" cy="195623"/>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1400" b="1" smtClean="0">
                <a:solidFill>
                  <a:schemeClr val="bg2">
                    <a:lumMod val="90000"/>
                  </a:schemeClr>
                </a:solidFill>
                <a:latin typeface="+mn-lt"/>
              </a:rPr>
              <a:pPr algn="r"/>
              <a:t>‹#›</a:t>
            </a:fld>
            <a:endParaRPr lang="en-US" sz="1400" b="1" dirty="0">
              <a:solidFill>
                <a:schemeClr val="bg2">
                  <a:lumMod val="90000"/>
                </a:schemeClr>
              </a:solidFill>
              <a:latin typeface="+mn-lt"/>
            </a:endParaRPr>
          </a:p>
        </p:txBody>
      </p:sp>
      <p:pic>
        <p:nvPicPr>
          <p:cNvPr id="9" name="Picture 8" descr="GreenBa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784" y="2414188"/>
            <a:ext cx="1706880" cy="1266215"/>
          </a:xfrm>
          <a:prstGeom prst="rect">
            <a:avLst/>
          </a:prstGeom>
        </p:spPr>
      </p:pic>
      <p:cxnSp>
        <p:nvCxnSpPr>
          <p:cNvPr id="16" name="Straight Connector 15"/>
          <p:cNvCxnSpPr/>
          <p:nvPr userDrawn="1"/>
        </p:nvCxnSpPr>
        <p:spPr>
          <a:xfrm>
            <a:off x="3450626" y="2130905"/>
            <a:ext cx="1" cy="1798857"/>
          </a:xfrm>
          <a:prstGeom prst="line">
            <a:avLst/>
          </a:prstGeom>
          <a:ln w="12700" cmpd="sng">
            <a:solidFill>
              <a:schemeClr val="tx2"/>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0781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Tree>
    <p:extLst>
      <p:ext uri="{BB962C8B-B14F-4D97-AF65-F5344CB8AC3E}">
        <p14:creationId xmlns:p14="http://schemas.microsoft.com/office/powerpoint/2010/main" val="848427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8"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6" name="Content Placeholder 5"/>
          <p:cNvSpPr>
            <a:spLocks noGrp="1"/>
          </p:cNvSpPr>
          <p:nvPr>
            <p:ph sz="quarter" idx="12"/>
          </p:nvPr>
        </p:nvSpPr>
        <p:spPr>
          <a:xfrm>
            <a:off x="457200" y="1600200"/>
            <a:ext cx="11277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3350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atermark">
    <p:spTree>
      <p:nvGrpSpPr>
        <p:cNvPr id="1" name=""/>
        <p:cNvGrpSpPr/>
        <p:nvPr/>
      </p:nvGrpSpPr>
      <p:grpSpPr>
        <a:xfrm>
          <a:off x="0" y="0"/>
          <a:ext cx="0" cy="0"/>
          <a:chOff x="0" y="0"/>
          <a:chExt cx="0" cy="0"/>
        </a:xfrm>
      </p:grpSpPr>
      <p:grpSp>
        <p:nvGrpSpPr>
          <p:cNvPr id="11" name="Group 10"/>
          <p:cNvGrpSpPr/>
          <p:nvPr userDrawn="1"/>
        </p:nvGrpSpPr>
        <p:grpSpPr>
          <a:xfrm>
            <a:off x="0" y="241532"/>
            <a:ext cx="7891200" cy="6616469"/>
            <a:chOff x="1787525" y="317500"/>
            <a:chExt cx="5572125" cy="6229351"/>
          </a:xfrm>
          <a:solidFill>
            <a:schemeClr val="bg2">
              <a:alpha val="25000"/>
            </a:schemeClr>
          </a:solidFill>
        </p:grpSpPr>
        <p:sp>
          <p:nvSpPr>
            <p:cNvPr id="5" name="Freeform 6"/>
            <p:cNvSpPr>
              <a:spLocks/>
            </p:cNvSpPr>
            <p:nvPr userDrawn="1"/>
          </p:nvSpPr>
          <p:spPr bwMode="auto">
            <a:xfrm>
              <a:off x="1787525" y="4627563"/>
              <a:ext cx="190500" cy="727075"/>
            </a:xfrm>
            <a:custGeom>
              <a:avLst/>
              <a:gdLst>
                <a:gd name="T0" fmla="*/ 30 w 51"/>
                <a:gd name="T1" fmla="*/ 182 h 194"/>
                <a:gd name="T2" fmla="*/ 0 w 51"/>
                <a:gd name="T3" fmla="*/ 0 h 194"/>
                <a:gd name="T4" fmla="*/ 0 w 51"/>
                <a:gd name="T5" fmla="*/ 194 h 194"/>
                <a:gd name="T6" fmla="*/ 19 w 51"/>
                <a:gd name="T7" fmla="*/ 191 h 194"/>
                <a:gd name="T8" fmla="*/ 30 w 51"/>
                <a:gd name="T9" fmla="*/ 182 h 194"/>
              </a:gdLst>
              <a:ahLst/>
              <a:cxnLst>
                <a:cxn ang="0">
                  <a:pos x="T0" y="T1"/>
                </a:cxn>
                <a:cxn ang="0">
                  <a:pos x="T2" y="T3"/>
                </a:cxn>
                <a:cxn ang="0">
                  <a:pos x="T4" y="T5"/>
                </a:cxn>
                <a:cxn ang="0">
                  <a:pos x="T6" y="T7"/>
                </a:cxn>
                <a:cxn ang="0">
                  <a:pos x="T8" y="T9"/>
                </a:cxn>
              </a:cxnLst>
              <a:rect l="0" t="0" r="r" b="b"/>
              <a:pathLst>
                <a:path w="51" h="194">
                  <a:moveTo>
                    <a:pt x="30" y="182"/>
                  </a:moveTo>
                  <a:cubicBezTo>
                    <a:pt x="51" y="122"/>
                    <a:pt x="42" y="53"/>
                    <a:pt x="0" y="0"/>
                  </a:cubicBezTo>
                  <a:cubicBezTo>
                    <a:pt x="0" y="194"/>
                    <a:pt x="0" y="194"/>
                    <a:pt x="0" y="194"/>
                  </a:cubicBezTo>
                  <a:cubicBezTo>
                    <a:pt x="6" y="193"/>
                    <a:pt x="13" y="193"/>
                    <a:pt x="19" y="191"/>
                  </a:cubicBezTo>
                  <a:cubicBezTo>
                    <a:pt x="24" y="190"/>
                    <a:pt x="28" y="187"/>
                    <a:pt x="30" y="1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7"/>
            <p:cNvSpPr>
              <a:spLocks/>
            </p:cNvSpPr>
            <p:nvPr userDrawn="1"/>
          </p:nvSpPr>
          <p:spPr bwMode="auto">
            <a:xfrm>
              <a:off x="1787525" y="6450013"/>
              <a:ext cx="134938" cy="96838"/>
            </a:xfrm>
            <a:custGeom>
              <a:avLst/>
              <a:gdLst>
                <a:gd name="T0" fmla="*/ 36 w 36"/>
                <a:gd name="T1" fmla="*/ 26 h 26"/>
                <a:gd name="T2" fmla="*/ 0 w 36"/>
                <a:gd name="T3" fmla="*/ 0 h 26"/>
                <a:gd name="T4" fmla="*/ 0 w 36"/>
                <a:gd name="T5" fmla="*/ 26 h 26"/>
                <a:gd name="T6" fmla="*/ 36 w 36"/>
                <a:gd name="T7" fmla="*/ 26 h 26"/>
              </a:gdLst>
              <a:ahLst/>
              <a:cxnLst>
                <a:cxn ang="0">
                  <a:pos x="T0" y="T1"/>
                </a:cxn>
                <a:cxn ang="0">
                  <a:pos x="T2" y="T3"/>
                </a:cxn>
                <a:cxn ang="0">
                  <a:pos x="T4" y="T5"/>
                </a:cxn>
                <a:cxn ang="0">
                  <a:pos x="T6" y="T7"/>
                </a:cxn>
              </a:cxnLst>
              <a:rect l="0" t="0" r="r" b="b"/>
              <a:pathLst>
                <a:path w="36" h="26">
                  <a:moveTo>
                    <a:pt x="36" y="26"/>
                  </a:moveTo>
                  <a:cubicBezTo>
                    <a:pt x="24" y="18"/>
                    <a:pt x="12" y="9"/>
                    <a:pt x="0" y="0"/>
                  </a:cubicBezTo>
                  <a:cubicBezTo>
                    <a:pt x="0" y="26"/>
                    <a:pt x="0" y="26"/>
                    <a:pt x="0" y="26"/>
                  </a:cubicBezTo>
                  <a:lnTo>
                    <a:pt x="36"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0" name="Freeform 8"/>
            <p:cNvSpPr>
              <a:spLocks noEditPoints="1"/>
            </p:cNvSpPr>
            <p:nvPr userDrawn="1"/>
          </p:nvSpPr>
          <p:spPr bwMode="auto">
            <a:xfrm>
              <a:off x="1787525" y="317500"/>
              <a:ext cx="5572125" cy="6229350"/>
            </a:xfrm>
            <a:custGeom>
              <a:avLst/>
              <a:gdLst>
                <a:gd name="T0" fmla="*/ 232 w 1486"/>
                <a:gd name="T1" fmla="*/ 1661 h 1661"/>
                <a:gd name="T2" fmla="*/ 390 w 1486"/>
                <a:gd name="T3" fmla="*/ 1530 h 1661"/>
                <a:gd name="T4" fmla="*/ 426 w 1486"/>
                <a:gd name="T5" fmla="*/ 1336 h 1661"/>
                <a:gd name="T6" fmla="*/ 716 w 1486"/>
                <a:gd name="T7" fmla="*/ 1661 h 1661"/>
                <a:gd name="T8" fmla="*/ 952 w 1486"/>
                <a:gd name="T9" fmla="*/ 1393 h 1661"/>
                <a:gd name="T10" fmla="*/ 844 w 1486"/>
                <a:gd name="T11" fmla="*/ 1228 h 1661"/>
                <a:gd name="T12" fmla="*/ 788 w 1486"/>
                <a:gd name="T13" fmla="*/ 1511 h 1661"/>
                <a:gd name="T14" fmla="*/ 499 w 1486"/>
                <a:gd name="T15" fmla="*/ 1283 h 1661"/>
                <a:gd name="T16" fmla="*/ 1105 w 1486"/>
                <a:gd name="T17" fmla="*/ 1203 h 1661"/>
                <a:gd name="T18" fmla="*/ 1009 w 1486"/>
                <a:gd name="T19" fmla="*/ 1661 h 1661"/>
                <a:gd name="T20" fmla="*/ 1203 w 1486"/>
                <a:gd name="T21" fmla="*/ 1644 h 1661"/>
                <a:gd name="T22" fmla="*/ 1486 w 1486"/>
                <a:gd name="T23" fmla="*/ 963 h 1661"/>
                <a:gd name="T24" fmla="*/ 1203 w 1486"/>
                <a:gd name="T25" fmla="*/ 282 h 1661"/>
                <a:gd name="T26" fmla="*/ 522 w 1486"/>
                <a:gd name="T27" fmla="*/ 0 h 1661"/>
                <a:gd name="T28" fmla="*/ 0 w 1486"/>
                <a:gd name="T29" fmla="*/ 154 h 1661"/>
                <a:gd name="T30" fmla="*/ 10 w 1486"/>
                <a:gd name="T31" fmla="*/ 565 h 1661"/>
                <a:gd name="T32" fmla="*/ 0 w 1486"/>
                <a:gd name="T33" fmla="*/ 717 h 1661"/>
                <a:gd name="T34" fmla="*/ 0 w 1486"/>
                <a:gd name="T35" fmla="*/ 931 h 1661"/>
                <a:gd name="T36" fmla="*/ 305 w 1486"/>
                <a:gd name="T37" fmla="*/ 851 h 1661"/>
                <a:gd name="T38" fmla="*/ 424 w 1486"/>
                <a:gd name="T39" fmla="*/ 1223 h 1661"/>
                <a:gd name="T40" fmla="*/ 196 w 1486"/>
                <a:gd name="T41" fmla="*/ 1030 h 1661"/>
                <a:gd name="T42" fmla="*/ 223 w 1486"/>
                <a:gd name="T43" fmla="*/ 1226 h 1661"/>
                <a:gd name="T44" fmla="*/ 0 w 1486"/>
                <a:gd name="T45" fmla="*/ 1471 h 1661"/>
                <a:gd name="T46" fmla="*/ 197 w 1486"/>
                <a:gd name="T47" fmla="*/ 1477 h 1661"/>
                <a:gd name="T48" fmla="*/ 1244 w 1486"/>
                <a:gd name="T49" fmla="*/ 512 h 1661"/>
                <a:gd name="T50" fmla="*/ 1244 w 1486"/>
                <a:gd name="T51" fmla="*/ 886 h 1661"/>
                <a:gd name="T52" fmla="*/ 1244 w 1486"/>
                <a:gd name="T53" fmla="*/ 1039 h 1661"/>
                <a:gd name="T54" fmla="*/ 1373 w 1486"/>
                <a:gd name="T55" fmla="*/ 963 h 1661"/>
                <a:gd name="T56" fmla="*/ 1244 w 1486"/>
                <a:gd name="T57" fmla="*/ 1039 h 1661"/>
                <a:gd name="T58" fmla="*/ 551 w 1486"/>
                <a:gd name="T59" fmla="*/ 686 h 1661"/>
                <a:gd name="T60" fmla="*/ 585 w 1486"/>
                <a:gd name="T61" fmla="*/ 818 h 1661"/>
                <a:gd name="T62" fmla="*/ 490 w 1486"/>
                <a:gd name="T63" fmla="*/ 622 h 1661"/>
                <a:gd name="T64" fmla="*/ 382 w 1486"/>
                <a:gd name="T65" fmla="*/ 457 h 1661"/>
                <a:gd name="T66" fmla="*/ 299 w 1486"/>
                <a:gd name="T67" fmla="*/ 692 h 1661"/>
                <a:gd name="T68" fmla="*/ 68 w 1486"/>
                <a:gd name="T69" fmla="*/ 470 h 1661"/>
                <a:gd name="T70" fmla="*/ 534 w 1486"/>
                <a:gd name="T71" fmla="*/ 396 h 1661"/>
                <a:gd name="T72" fmla="*/ 704 w 1486"/>
                <a:gd name="T73" fmla="*/ 294 h 1661"/>
                <a:gd name="T74" fmla="*/ 388 w 1486"/>
                <a:gd name="T75" fmla="*/ 261 h 1661"/>
                <a:gd name="T76" fmla="*/ 20 w 1486"/>
                <a:gd name="T77" fmla="*/ 276 h 1661"/>
                <a:gd name="T78" fmla="*/ 1105 w 1486"/>
                <a:gd name="T79" fmla="*/ 343 h 1661"/>
                <a:gd name="T80" fmla="*/ 795 w 1486"/>
                <a:gd name="T81" fmla="*/ 910 h 1661"/>
                <a:gd name="T82" fmla="*/ 971 w 1486"/>
                <a:gd name="T83" fmla="*/ 495 h 1661"/>
                <a:gd name="T84" fmla="*/ 1054 w 1486"/>
                <a:gd name="T85" fmla="*/ 470 h 1661"/>
                <a:gd name="T86" fmla="*/ 1005 w 1486"/>
                <a:gd name="T87" fmla="*/ 338 h 1661"/>
                <a:gd name="T88" fmla="*/ 928 w 1486"/>
                <a:gd name="T89" fmla="*/ 377 h 1661"/>
                <a:gd name="T90" fmla="*/ 699 w 1486"/>
                <a:gd name="T91" fmla="*/ 531 h 1661"/>
                <a:gd name="T92" fmla="*/ 700 w 1486"/>
                <a:gd name="T93" fmla="*/ 613 h 1661"/>
                <a:gd name="T94" fmla="*/ 607 w 1486"/>
                <a:gd name="T95" fmla="*/ 704 h 1661"/>
                <a:gd name="T96" fmla="*/ 897 w 1486"/>
                <a:gd name="T97" fmla="*/ 457 h 1661"/>
                <a:gd name="T98" fmla="*/ 825 w 1486"/>
                <a:gd name="T99" fmla="*/ 483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6" h="1661">
                  <a:moveTo>
                    <a:pt x="209" y="1628"/>
                  </a:moveTo>
                  <a:cubicBezTo>
                    <a:pt x="216" y="1640"/>
                    <a:pt x="224" y="1651"/>
                    <a:pt x="232" y="1661"/>
                  </a:cubicBezTo>
                  <a:cubicBezTo>
                    <a:pt x="408" y="1661"/>
                    <a:pt x="408" y="1661"/>
                    <a:pt x="408" y="1661"/>
                  </a:cubicBezTo>
                  <a:cubicBezTo>
                    <a:pt x="418" y="1618"/>
                    <a:pt x="412" y="1572"/>
                    <a:pt x="390" y="1530"/>
                  </a:cubicBezTo>
                  <a:cubicBezTo>
                    <a:pt x="364" y="1481"/>
                    <a:pt x="319" y="1449"/>
                    <a:pt x="268" y="1436"/>
                  </a:cubicBezTo>
                  <a:cubicBezTo>
                    <a:pt x="320" y="1406"/>
                    <a:pt x="373" y="1372"/>
                    <a:pt x="426" y="1336"/>
                  </a:cubicBezTo>
                  <a:cubicBezTo>
                    <a:pt x="550" y="1661"/>
                    <a:pt x="550" y="1661"/>
                    <a:pt x="550" y="1661"/>
                  </a:cubicBezTo>
                  <a:cubicBezTo>
                    <a:pt x="716" y="1661"/>
                    <a:pt x="716" y="1661"/>
                    <a:pt x="716" y="1661"/>
                  </a:cubicBezTo>
                  <a:cubicBezTo>
                    <a:pt x="848" y="1560"/>
                    <a:pt x="848" y="1560"/>
                    <a:pt x="848" y="1560"/>
                  </a:cubicBezTo>
                  <a:cubicBezTo>
                    <a:pt x="909" y="1529"/>
                    <a:pt x="951" y="1466"/>
                    <a:pt x="952" y="1393"/>
                  </a:cubicBezTo>
                  <a:cubicBezTo>
                    <a:pt x="952" y="1322"/>
                    <a:pt x="914" y="1261"/>
                    <a:pt x="858" y="1228"/>
                  </a:cubicBezTo>
                  <a:cubicBezTo>
                    <a:pt x="853" y="1225"/>
                    <a:pt x="848" y="1225"/>
                    <a:pt x="844" y="1228"/>
                  </a:cubicBezTo>
                  <a:cubicBezTo>
                    <a:pt x="786" y="1260"/>
                    <a:pt x="747" y="1321"/>
                    <a:pt x="747" y="1391"/>
                  </a:cubicBezTo>
                  <a:cubicBezTo>
                    <a:pt x="747" y="1437"/>
                    <a:pt x="762" y="1478"/>
                    <a:pt x="788" y="1511"/>
                  </a:cubicBezTo>
                  <a:cubicBezTo>
                    <a:pt x="631" y="1631"/>
                    <a:pt x="631" y="1631"/>
                    <a:pt x="631" y="1631"/>
                  </a:cubicBezTo>
                  <a:cubicBezTo>
                    <a:pt x="499" y="1283"/>
                    <a:pt x="499" y="1283"/>
                    <a:pt x="499" y="1283"/>
                  </a:cubicBezTo>
                  <a:cubicBezTo>
                    <a:pt x="593" y="1213"/>
                    <a:pt x="681" y="1133"/>
                    <a:pt x="750" y="1047"/>
                  </a:cubicBezTo>
                  <a:cubicBezTo>
                    <a:pt x="1105" y="1203"/>
                    <a:pt x="1105" y="1203"/>
                    <a:pt x="1105" y="1203"/>
                  </a:cubicBezTo>
                  <a:cubicBezTo>
                    <a:pt x="1105" y="1583"/>
                    <a:pt x="1105" y="1583"/>
                    <a:pt x="1105" y="1583"/>
                  </a:cubicBezTo>
                  <a:cubicBezTo>
                    <a:pt x="1075" y="1612"/>
                    <a:pt x="1043" y="1638"/>
                    <a:pt x="1009" y="1661"/>
                  </a:cubicBezTo>
                  <a:cubicBezTo>
                    <a:pt x="1186" y="1661"/>
                    <a:pt x="1186" y="1661"/>
                    <a:pt x="1186" y="1661"/>
                  </a:cubicBezTo>
                  <a:cubicBezTo>
                    <a:pt x="1192" y="1655"/>
                    <a:pt x="1198" y="1650"/>
                    <a:pt x="1203" y="1644"/>
                  </a:cubicBezTo>
                  <a:cubicBezTo>
                    <a:pt x="1292" y="1556"/>
                    <a:pt x="1361" y="1453"/>
                    <a:pt x="1410" y="1338"/>
                  </a:cubicBezTo>
                  <a:cubicBezTo>
                    <a:pt x="1460" y="1219"/>
                    <a:pt x="1486" y="1093"/>
                    <a:pt x="1486" y="963"/>
                  </a:cubicBezTo>
                  <a:cubicBezTo>
                    <a:pt x="1486" y="833"/>
                    <a:pt x="1460" y="707"/>
                    <a:pt x="1410" y="588"/>
                  </a:cubicBezTo>
                  <a:cubicBezTo>
                    <a:pt x="1361" y="474"/>
                    <a:pt x="1292" y="371"/>
                    <a:pt x="1203" y="282"/>
                  </a:cubicBezTo>
                  <a:cubicBezTo>
                    <a:pt x="1115" y="194"/>
                    <a:pt x="1012" y="124"/>
                    <a:pt x="897" y="76"/>
                  </a:cubicBezTo>
                  <a:cubicBezTo>
                    <a:pt x="779" y="26"/>
                    <a:pt x="652" y="0"/>
                    <a:pt x="522" y="0"/>
                  </a:cubicBezTo>
                  <a:cubicBezTo>
                    <a:pt x="392" y="0"/>
                    <a:pt x="266" y="26"/>
                    <a:pt x="147" y="76"/>
                  </a:cubicBezTo>
                  <a:cubicBezTo>
                    <a:pt x="96" y="98"/>
                    <a:pt x="47" y="124"/>
                    <a:pt x="0" y="154"/>
                  </a:cubicBezTo>
                  <a:cubicBezTo>
                    <a:pt x="0" y="541"/>
                    <a:pt x="0" y="541"/>
                    <a:pt x="0" y="541"/>
                  </a:cubicBezTo>
                  <a:cubicBezTo>
                    <a:pt x="3" y="549"/>
                    <a:pt x="7" y="557"/>
                    <a:pt x="10" y="565"/>
                  </a:cubicBezTo>
                  <a:cubicBezTo>
                    <a:pt x="0" y="561"/>
                    <a:pt x="0" y="561"/>
                    <a:pt x="0" y="561"/>
                  </a:cubicBezTo>
                  <a:cubicBezTo>
                    <a:pt x="0" y="717"/>
                    <a:pt x="0" y="717"/>
                    <a:pt x="0" y="717"/>
                  </a:cubicBezTo>
                  <a:cubicBezTo>
                    <a:pt x="218" y="813"/>
                    <a:pt x="218" y="813"/>
                    <a:pt x="218" y="813"/>
                  </a:cubicBezTo>
                  <a:cubicBezTo>
                    <a:pt x="0" y="931"/>
                    <a:pt x="0" y="931"/>
                    <a:pt x="0" y="931"/>
                  </a:cubicBezTo>
                  <a:cubicBezTo>
                    <a:pt x="0" y="1017"/>
                    <a:pt x="0" y="1017"/>
                    <a:pt x="0" y="1017"/>
                  </a:cubicBezTo>
                  <a:cubicBezTo>
                    <a:pt x="305" y="851"/>
                    <a:pt x="305" y="851"/>
                    <a:pt x="305" y="851"/>
                  </a:cubicBezTo>
                  <a:cubicBezTo>
                    <a:pt x="657" y="1006"/>
                    <a:pt x="657" y="1006"/>
                    <a:pt x="657" y="1006"/>
                  </a:cubicBezTo>
                  <a:cubicBezTo>
                    <a:pt x="593" y="1086"/>
                    <a:pt x="511" y="1159"/>
                    <a:pt x="424" y="1223"/>
                  </a:cubicBezTo>
                  <a:cubicBezTo>
                    <a:pt x="426" y="1176"/>
                    <a:pt x="410" y="1128"/>
                    <a:pt x="376" y="1090"/>
                  </a:cubicBezTo>
                  <a:cubicBezTo>
                    <a:pt x="330" y="1037"/>
                    <a:pt x="260" y="1017"/>
                    <a:pt x="196" y="1030"/>
                  </a:cubicBezTo>
                  <a:cubicBezTo>
                    <a:pt x="191" y="1031"/>
                    <a:pt x="187" y="1035"/>
                    <a:pt x="185" y="1040"/>
                  </a:cubicBezTo>
                  <a:cubicBezTo>
                    <a:pt x="164" y="1102"/>
                    <a:pt x="176" y="1173"/>
                    <a:pt x="223" y="1226"/>
                  </a:cubicBezTo>
                  <a:cubicBezTo>
                    <a:pt x="253" y="1259"/>
                    <a:pt x="292" y="1280"/>
                    <a:pt x="333" y="1287"/>
                  </a:cubicBezTo>
                  <a:cubicBezTo>
                    <a:pt x="211" y="1367"/>
                    <a:pt x="89" y="1430"/>
                    <a:pt x="0" y="1471"/>
                  </a:cubicBezTo>
                  <a:cubicBezTo>
                    <a:pt x="0" y="1578"/>
                    <a:pt x="0" y="1578"/>
                    <a:pt x="0" y="1578"/>
                  </a:cubicBezTo>
                  <a:cubicBezTo>
                    <a:pt x="49" y="1555"/>
                    <a:pt x="119" y="1521"/>
                    <a:pt x="197" y="1477"/>
                  </a:cubicBezTo>
                  <a:cubicBezTo>
                    <a:pt x="181" y="1525"/>
                    <a:pt x="184" y="1580"/>
                    <a:pt x="209" y="1628"/>
                  </a:cubicBezTo>
                  <a:close/>
                  <a:moveTo>
                    <a:pt x="1244" y="512"/>
                  </a:moveTo>
                  <a:cubicBezTo>
                    <a:pt x="1300" y="602"/>
                    <a:pt x="1339" y="701"/>
                    <a:pt x="1359" y="805"/>
                  </a:cubicBezTo>
                  <a:cubicBezTo>
                    <a:pt x="1310" y="833"/>
                    <a:pt x="1272" y="862"/>
                    <a:pt x="1244" y="886"/>
                  </a:cubicBezTo>
                  <a:lnTo>
                    <a:pt x="1244" y="512"/>
                  </a:lnTo>
                  <a:close/>
                  <a:moveTo>
                    <a:pt x="1244" y="1039"/>
                  </a:moveTo>
                  <a:cubicBezTo>
                    <a:pt x="1285" y="993"/>
                    <a:pt x="1332" y="957"/>
                    <a:pt x="1372" y="931"/>
                  </a:cubicBezTo>
                  <a:cubicBezTo>
                    <a:pt x="1373" y="942"/>
                    <a:pt x="1373" y="952"/>
                    <a:pt x="1373" y="963"/>
                  </a:cubicBezTo>
                  <a:cubicBezTo>
                    <a:pt x="1373" y="1125"/>
                    <a:pt x="1328" y="1280"/>
                    <a:pt x="1244" y="1414"/>
                  </a:cubicBezTo>
                  <a:lnTo>
                    <a:pt x="1244" y="1039"/>
                  </a:lnTo>
                  <a:close/>
                  <a:moveTo>
                    <a:pt x="607" y="704"/>
                  </a:moveTo>
                  <a:cubicBezTo>
                    <a:pt x="586" y="704"/>
                    <a:pt x="567" y="697"/>
                    <a:pt x="551" y="686"/>
                  </a:cubicBezTo>
                  <a:cubicBezTo>
                    <a:pt x="551" y="691"/>
                    <a:pt x="551" y="697"/>
                    <a:pt x="551" y="703"/>
                  </a:cubicBezTo>
                  <a:cubicBezTo>
                    <a:pt x="551" y="745"/>
                    <a:pt x="563" y="785"/>
                    <a:pt x="585" y="818"/>
                  </a:cubicBezTo>
                  <a:cubicBezTo>
                    <a:pt x="437" y="753"/>
                    <a:pt x="437" y="753"/>
                    <a:pt x="437" y="753"/>
                  </a:cubicBezTo>
                  <a:cubicBezTo>
                    <a:pt x="470" y="719"/>
                    <a:pt x="490" y="673"/>
                    <a:pt x="490" y="622"/>
                  </a:cubicBezTo>
                  <a:cubicBezTo>
                    <a:pt x="491" y="552"/>
                    <a:pt x="453" y="490"/>
                    <a:pt x="396" y="457"/>
                  </a:cubicBezTo>
                  <a:cubicBezTo>
                    <a:pt x="392" y="455"/>
                    <a:pt x="386" y="455"/>
                    <a:pt x="382" y="457"/>
                  </a:cubicBezTo>
                  <a:cubicBezTo>
                    <a:pt x="325" y="489"/>
                    <a:pt x="286" y="550"/>
                    <a:pt x="285" y="621"/>
                  </a:cubicBezTo>
                  <a:cubicBezTo>
                    <a:pt x="285" y="646"/>
                    <a:pt x="290" y="670"/>
                    <a:pt x="299" y="692"/>
                  </a:cubicBezTo>
                  <a:cubicBezTo>
                    <a:pt x="131" y="618"/>
                    <a:pt x="131" y="618"/>
                    <a:pt x="131" y="618"/>
                  </a:cubicBezTo>
                  <a:cubicBezTo>
                    <a:pt x="105" y="570"/>
                    <a:pt x="84" y="519"/>
                    <a:pt x="68" y="470"/>
                  </a:cubicBezTo>
                  <a:cubicBezTo>
                    <a:pt x="405" y="336"/>
                    <a:pt x="405" y="336"/>
                    <a:pt x="405" y="336"/>
                  </a:cubicBezTo>
                  <a:cubicBezTo>
                    <a:pt x="437" y="371"/>
                    <a:pt x="483" y="394"/>
                    <a:pt x="534" y="396"/>
                  </a:cubicBezTo>
                  <a:cubicBezTo>
                    <a:pt x="605" y="399"/>
                    <a:pt x="668" y="364"/>
                    <a:pt x="703" y="308"/>
                  </a:cubicBezTo>
                  <a:cubicBezTo>
                    <a:pt x="706" y="304"/>
                    <a:pt x="706" y="299"/>
                    <a:pt x="704" y="294"/>
                  </a:cubicBezTo>
                  <a:cubicBezTo>
                    <a:pt x="674" y="236"/>
                    <a:pt x="614" y="194"/>
                    <a:pt x="544" y="191"/>
                  </a:cubicBezTo>
                  <a:cubicBezTo>
                    <a:pt x="482" y="188"/>
                    <a:pt x="425" y="216"/>
                    <a:pt x="388" y="261"/>
                  </a:cubicBezTo>
                  <a:cubicBezTo>
                    <a:pt x="47" y="397"/>
                    <a:pt x="47" y="397"/>
                    <a:pt x="47" y="397"/>
                  </a:cubicBezTo>
                  <a:cubicBezTo>
                    <a:pt x="34" y="349"/>
                    <a:pt x="26" y="307"/>
                    <a:pt x="20" y="276"/>
                  </a:cubicBezTo>
                  <a:cubicBezTo>
                    <a:pt x="165" y="170"/>
                    <a:pt x="339" y="112"/>
                    <a:pt x="522" y="112"/>
                  </a:cubicBezTo>
                  <a:cubicBezTo>
                    <a:pt x="741" y="112"/>
                    <a:pt x="947" y="194"/>
                    <a:pt x="1105" y="343"/>
                  </a:cubicBezTo>
                  <a:cubicBezTo>
                    <a:pt x="1105" y="1046"/>
                    <a:pt x="1105" y="1046"/>
                    <a:pt x="1105" y="1046"/>
                  </a:cubicBezTo>
                  <a:cubicBezTo>
                    <a:pt x="795" y="910"/>
                    <a:pt x="795" y="910"/>
                    <a:pt x="795" y="910"/>
                  </a:cubicBezTo>
                  <a:cubicBezTo>
                    <a:pt x="895" y="894"/>
                    <a:pt x="971" y="805"/>
                    <a:pt x="971" y="700"/>
                  </a:cubicBezTo>
                  <a:cubicBezTo>
                    <a:pt x="971" y="495"/>
                    <a:pt x="971" y="495"/>
                    <a:pt x="971" y="495"/>
                  </a:cubicBezTo>
                  <a:cubicBezTo>
                    <a:pt x="971" y="495"/>
                    <a:pt x="989" y="477"/>
                    <a:pt x="1054" y="471"/>
                  </a:cubicBezTo>
                  <a:cubicBezTo>
                    <a:pt x="1054" y="471"/>
                    <a:pt x="1055" y="470"/>
                    <a:pt x="1054" y="470"/>
                  </a:cubicBezTo>
                  <a:cubicBezTo>
                    <a:pt x="982" y="423"/>
                    <a:pt x="982" y="423"/>
                    <a:pt x="982" y="423"/>
                  </a:cubicBezTo>
                  <a:cubicBezTo>
                    <a:pt x="1005" y="338"/>
                    <a:pt x="1005" y="338"/>
                    <a:pt x="1005" y="338"/>
                  </a:cubicBezTo>
                  <a:cubicBezTo>
                    <a:pt x="1005" y="337"/>
                    <a:pt x="1004" y="336"/>
                    <a:pt x="1004" y="337"/>
                  </a:cubicBezTo>
                  <a:cubicBezTo>
                    <a:pt x="974" y="368"/>
                    <a:pt x="928" y="377"/>
                    <a:pt x="928" y="377"/>
                  </a:cubicBezTo>
                  <a:cubicBezTo>
                    <a:pt x="869" y="344"/>
                    <a:pt x="737" y="359"/>
                    <a:pt x="707" y="480"/>
                  </a:cubicBezTo>
                  <a:cubicBezTo>
                    <a:pt x="703" y="497"/>
                    <a:pt x="699" y="513"/>
                    <a:pt x="699" y="531"/>
                  </a:cubicBezTo>
                  <a:cubicBezTo>
                    <a:pt x="699" y="611"/>
                    <a:pt x="699" y="611"/>
                    <a:pt x="699" y="611"/>
                  </a:cubicBezTo>
                  <a:cubicBezTo>
                    <a:pt x="700" y="613"/>
                    <a:pt x="700" y="613"/>
                    <a:pt x="700" y="613"/>
                  </a:cubicBezTo>
                  <a:cubicBezTo>
                    <a:pt x="699" y="613"/>
                    <a:pt x="699" y="613"/>
                    <a:pt x="699" y="613"/>
                  </a:cubicBezTo>
                  <a:cubicBezTo>
                    <a:pt x="698" y="663"/>
                    <a:pt x="657" y="704"/>
                    <a:pt x="607" y="704"/>
                  </a:cubicBezTo>
                  <a:close/>
                  <a:moveTo>
                    <a:pt x="874" y="434"/>
                  </a:moveTo>
                  <a:cubicBezTo>
                    <a:pt x="884" y="438"/>
                    <a:pt x="893" y="446"/>
                    <a:pt x="897" y="457"/>
                  </a:cubicBezTo>
                  <a:cubicBezTo>
                    <a:pt x="907" y="488"/>
                    <a:pt x="879" y="516"/>
                    <a:pt x="848" y="506"/>
                  </a:cubicBezTo>
                  <a:cubicBezTo>
                    <a:pt x="837" y="503"/>
                    <a:pt x="828" y="494"/>
                    <a:pt x="825" y="483"/>
                  </a:cubicBezTo>
                  <a:cubicBezTo>
                    <a:pt x="815" y="452"/>
                    <a:pt x="843" y="424"/>
                    <a:pt x="874" y="4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8"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6" name="Content Placeholder 5"/>
          <p:cNvSpPr>
            <a:spLocks noGrp="1"/>
          </p:cNvSpPr>
          <p:nvPr>
            <p:ph sz="quarter" idx="12"/>
          </p:nvPr>
        </p:nvSpPr>
        <p:spPr>
          <a:xfrm>
            <a:off x="457200" y="1600200"/>
            <a:ext cx="11277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748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2"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13"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14" name="Content Placeholder 5"/>
          <p:cNvSpPr>
            <a:spLocks noGrp="1"/>
          </p:cNvSpPr>
          <p:nvPr>
            <p:ph sz="quarter" idx="12"/>
          </p:nvPr>
        </p:nvSpPr>
        <p:spPr>
          <a:xfrm>
            <a:off x="457200" y="2247900"/>
            <a:ext cx="11277600" cy="3832860"/>
          </a:xfrm>
        </p:spPr>
        <p:txBody>
          <a:bodyPr/>
          <a:lstStyle>
            <a:lvl1pPr>
              <a:spcBef>
                <a:spcPts val="1200"/>
              </a:spcBef>
              <a:defRPr sz="2000"/>
            </a:lvl1pPr>
            <a:lvl2pPr>
              <a:spcBef>
                <a:spcPts val="600"/>
              </a:spcBef>
              <a:defRPr sz="1800"/>
            </a:lvl2pPr>
            <a:lvl3pPr>
              <a:spcBef>
                <a:spcPts val="300"/>
              </a:spcBef>
              <a:defRPr sz="1600"/>
            </a:lvl3pPr>
            <a:lvl4pPr>
              <a:spcBef>
                <a:spcPts val="100"/>
              </a:spcBef>
              <a:defRPr sz="1400"/>
            </a:lvl4pPr>
            <a:lvl5pPr>
              <a:spcBef>
                <a:spcPts val="1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3"/>
          </p:nvPr>
        </p:nvSpPr>
        <p:spPr>
          <a:xfrm>
            <a:off x="457200" y="1493838"/>
            <a:ext cx="11277600" cy="640080"/>
          </a:xfrm>
          <a:prstGeom prst="roundRect">
            <a:avLst/>
          </a:prstGeom>
          <a:solidFill>
            <a:schemeClr val="bg2"/>
          </a:solidFill>
        </p:spPr>
        <p:txBody>
          <a:bodyPr anchor="ctr" anchorCtr="0"/>
          <a:lstStyle>
            <a:lvl1pPr marL="0" indent="0" algn="ctr">
              <a:lnSpc>
                <a:spcPct val="85000"/>
              </a:lnSpc>
              <a:buNone/>
              <a:defRPr b="1" baseline="0"/>
            </a:lvl1pPr>
          </a:lstStyle>
          <a:p>
            <a:pPr lvl="0"/>
            <a:r>
              <a:rPr lang="en-US" dirty="0"/>
              <a:t>Click to edit Master text styles</a:t>
            </a:r>
          </a:p>
        </p:txBody>
      </p:sp>
    </p:spTree>
    <p:extLst>
      <p:ext uri="{BB962C8B-B14F-4D97-AF65-F5344CB8AC3E}">
        <p14:creationId xmlns:p14="http://schemas.microsoft.com/office/powerpoint/2010/main" val="1063562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1"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12"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13" name="Content Placeholder 5"/>
          <p:cNvSpPr>
            <a:spLocks noGrp="1"/>
          </p:cNvSpPr>
          <p:nvPr>
            <p:ph sz="quarter" idx="12"/>
          </p:nvPr>
        </p:nvSpPr>
        <p:spPr>
          <a:xfrm>
            <a:off x="457200" y="2179320"/>
            <a:ext cx="5510784"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4"/>
          <p:cNvSpPr>
            <a:spLocks noGrp="1"/>
          </p:cNvSpPr>
          <p:nvPr>
            <p:ph type="body" sz="quarter" idx="13"/>
          </p:nvPr>
        </p:nvSpPr>
        <p:spPr>
          <a:xfrm>
            <a:off x="457200"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16" name="Content Placeholder 5"/>
          <p:cNvSpPr>
            <a:spLocks noGrp="1"/>
          </p:cNvSpPr>
          <p:nvPr>
            <p:ph sz="quarter" idx="15"/>
          </p:nvPr>
        </p:nvSpPr>
        <p:spPr>
          <a:xfrm>
            <a:off x="6225541" y="2179320"/>
            <a:ext cx="5510784"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type="body" sz="quarter" idx="16"/>
          </p:nvPr>
        </p:nvSpPr>
        <p:spPr>
          <a:xfrm>
            <a:off x="6225541"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Tree>
    <p:extLst>
      <p:ext uri="{BB962C8B-B14F-4D97-AF65-F5344CB8AC3E}">
        <p14:creationId xmlns:p14="http://schemas.microsoft.com/office/powerpoint/2010/main" val="3328862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1"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22"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29" name="Content Placeholder 5"/>
          <p:cNvSpPr>
            <a:spLocks noGrp="1"/>
          </p:cNvSpPr>
          <p:nvPr>
            <p:ph sz="quarter" idx="12"/>
          </p:nvPr>
        </p:nvSpPr>
        <p:spPr>
          <a:xfrm>
            <a:off x="457200" y="2179320"/>
            <a:ext cx="5510784"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14"/>
          <p:cNvSpPr>
            <a:spLocks noGrp="1"/>
          </p:cNvSpPr>
          <p:nvPr>
            <p:ph type="body" sz="quarter" idx="13"/>
          </p:nvPr>
        </p:nvSpPr>
        <p:spPr>
          <a:xfrm>
            <a:off x="457200"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31" name="Content Placeholder 5"/>
          <p:cNvSpPr>
            <a:spLocks noGrp="1"/>
          </p:cNvSpPr>
          <p:nvPr>
            <p:ph sz="quarter" idx="15"/>
          </p:nvPr>
        </p:nvSpPr>
        <p:spPr>
          <a:xfrm>
            <a:off x="6225541" y="2179320"/>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4"/>
          <p:cNvSpPr>
            <a:spLocks noGrp="1"/>
          </p:cNvSpPr>
          <p:nvPr>
            <p:ph type="body" sz="quarter" idx="16"/>
          </p:nvPr>
        </p:nvSpPr>
        <p:spPr>
          <a:xfrm>
            <a:off x="6225541"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35" name="Content Placeholder 5"/>
          <p:cNvSpPr>
            <a:spLocks noGrp="1"/>
          </p:cNvSpPr>
          <p:nvPr>
            <p:ph sz="quarter" idx="17"/>
          </p:nvPr>
        </p:nvSpPr>
        <p:spPr>
          <a:xfrm>
            <a:off x="6225541" y="4489611"/>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4"/>
          <p:cNvSpPr>
            <a:spLocks noGrp="1"/>
          </p:cNvSpPr>
          <p:nvPr>
            <p:ph type="body" sz="quarter" idx="18"/>
          </p:nvPr>
        </p:nvSpPr>
        <p:spPr>
          <a:xfrm>
            <a:off x="6225541" y="3804129"/>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Tree>
    <p:extLst>
      <p:ext uri="{BB962C8B-B14F-4D97-AF65-F5344CB8AC3E}">
        <p14:creationId xmlns:p14="http://schemas.microsoft.com/office/powerpoint/2010/main" val="367489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11FB-2C2C-4BB2-9B08-2BCD8CEEF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39BDDE-DC8D-4BEB-85D3-F644D7956B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E9A2B-B96A-480A-9C7E-4ED25535398D}"/>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5" name="Footer Placeholder 4">
            <a:extLst>
              <a:ext uri="{FF2B5EF4-FFF2-40B4-BE49-F238E27FC236}">
                <a16:creationId xmlns:a16="http://schemas.microsoft.com/office/drawing/2014/main" id="{C71F6D55-A85E-40DE-BA9D-2ED6FC126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D8015-2F67-4DDD-9DC0-69111CF9694E}"/>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660478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3"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14"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17" name="Content Placeholder 5"/>
          <p:cNvSpPr>
            <a:spLocks noGrp="1"/>
          </p:cNvSpPr>
          <p:nvPr>
            <p:ph sz="quarter" idx="12"/>
          </p:nvPr>
        </p:nvSpPr>
        <p:spPr>
          <a:xfrm>
            <a:off x="457200" y="2179320"/>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p:cNvSpPr>
            <a:spLocks noGrp="1"/>
          </p:cNvSpPr>
          <p:nvPr>
            <p:ph type="body" sz="quarter" idx="13"/>
          </p:nvPr>
        </p:nvSpPr>
        <p:spPr>
          <a:xfrm>
            <a:off x="457200"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21" name="Content Placeholder 5"/>
          <p:cNvSpPr>
            <a:spLocks noGrp="1"/>
          </p:cNvSpPr>
          <p:nvPr>
            <p:ph sz="quarter" idx="17"/>
          </p:nvPr>
        </p:nvSpPr>
        <p:spPr>
          <a:xfrm>
            <a:off x="457200" y="4491038"/>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4"/>
          <p:cNvSpPr>
            <a:spLocks noGrp="1"/>
          </p:cNvSpPr>
          <p:nvPr>
            <p:ph type="body" sz="quarter" idx="18"/>
          </p:nvPr>
        </p:nvSpPr>
        <p:spPr>
          <a:xfrm>
            <a:off x="457200" y="3805556"/>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23" name="Content Placeholder 5"/>
          <p:cNvSpPr>
            <a:spLocks noGrp="1"/>
          </p:cNvSpPr>
          <p:nvPr>
            <p:ph sz="quarter" idx="15"/>
          </p:nvPr>
        </p:nvSpPr>
        <p:spPr>
          <a:xfrm>
            <a:off x="6225541" y="2179320"/>
            <a:ext cx="5510784"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4"/>
          <p:cNvSpPr>
            <a:spLocks noGrp="1"/>
          </p:cNvSpPr>
          <p:nvPr>
            <p:ph type="body" sz="quarter" idx="16"/>
          </p:nvPr>
        </p:nvSpPr>
        <p:spPr>
          <a:xfrm>
            <a:off x="6225541"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Tree>
    <p:extLst>
      <p:ext uri="{BB962C8B-B14F-4D97-AF65-F5344CB8AC3E}">
        <p14:creationId xmlns:p14="http://schemas.microsoft.com/office/powerpoint/2010/main" val="3360183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5"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16"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17" name="Content Placeholder 5"/>
          <p:cNvSpPr>
            <a:spLocks noGrp="1"/>
          </p:cNvSpPr>
          <p:nvPr>
            <p:ph sz="quarter" idx="12"/>
          </p:nvPr>
        </p:nvSpPr>
        <p:spPr>
          <a:xfrm>
            <a:off x="457200" y="2179320"/>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p:cNvSpPr>
            <a:spLocks noGrp="1"/>
          </p:cNvSpPr>
          <p:nvPr>
            <p:ph type="body" sz="quarter" idx="13"/>
          </p:nvPr>
        </p:nvSpPr>
        <p:spPr>
          <a:xfrm>
            <a:off x="457200"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19" name="Content Placeholder 5"/>
          <p:cNvSpPr>
            <a:spLocks noGrp="1"/>
          </p:cNvSpPr>
          <p:nvPr>
            <p:ph sz="quarter" idx="17"/>
          </p:nvPr>
        </p:nvSpPr>
        <p:spPr>
          <a:xfrm>
            <a:off x="457200" y="4491038"/>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4"/>
          <p:cNvSpPr>
            <a:spLocks noGrp="1"/>
          </p:cNvSpPr>
          <p:nvPr>
            <p:ph type="body" sz="quarter" idx="18"/>
          </p:nvPr>
        </p:nvSpPr>
        <p:spPr>
          <a:xfrm>
            <a:off x="457200" y="3805556"/>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21" name="Content Placeholder 5"/>
          <p:cNvSpPr>
            <a:spLocks noGrp="1"/>
          </p:cNvSpPr>
          <p:nvPr>
            <p:ph sz="quarter" idx="15"/>
          </p:nvPr>
        </p:nvSpPr>
        <p:spPr>
          <a:xfrm>
            <a:off x="6225541" y="2179320"/>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4"/>
          <p:cNvSpPr>
            <a:spLocks noGrp="1"/>
          </p:cNvSpPr>
          <p:nvPr>
            <p:ph type="body" sz="quarter" idx="16"/>
          </p:nvPr>
        </p:nvSpPr>
        <p:spPr>
          <a:xfrm>
            <a:off x="6225541" y="1493838"/>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23" name="Content Placeholder 5"/>
          <p:cNvSpPr>
            <a:spLocks noGrp="1"/>
          </p:cNvSpPr>
          <p:nvPr>
            <p:ph sz="quarter" idx="19"/>
          </p:nvPr>
        </p:nvSpPr>
        <p:spPr>
          <a:xfrm>
            <a:off x="6225541" y="4489611"/>
            <a:ext cx="5510784" cy="1591056"/>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4"/>
          <p:cNvSpPr>
            <a:spLocks noGrp="1"/>
          </p:cNvSpPr>
          <p:nvPr>
            <p:ph type="body" sz="quarter" idx="20"/>
          </p:nvPr>
        </p:nvSpPr>
        <p:spPr>
          <a:xfrm>
            <a:off x="6225541" y="3804129"/>
            <a:ext cx="5510784"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Tree>
    <p:extLst>
      <p:ext uri="{BB962C8B-B14F-4D97-AF65-F5344CB8AC3E}">
        <p14:creationId xmlns:p14="http://schemas.microsoft.com/office/powerpoint/2010/main" val="3696181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1" name="Text Placeholder 6"/>
          <p:cNvSpPr>
            <a:spLocks noGrp="1"/>
          </p:cNvSpPr>
          <p:nvPr>
            <p:ph type="body" sz="quarter" idx="10" hasCustomPrompt="1"/>
          </p:nvPr>
        </p:nvSpPr>
        <p:spPr>
          <a:xfrm>
            <a:off x="335280" y="1028701"/>
            <a:ext cx="11521440" cy="419100"/>
          </a:xfrm>
        </p:spPr>
        <p:txBody>
          <a:bodyPr/>
          <a:lstStyle>
            <a:lvl1pPr marL="0" indent="0">
              <a:spcBef>
                <a:spcPts val="300"/>
              </a:spcBef>
              <a:buNone/>
              <a:defRPr b="1">
                <a:solidFill>
                  <a:schemeClr val="tx2"/>
                </a:solidFill>
              </a:defRPr>
            </a:lvl1pPr>
          </a:lstStyle>
          <a:p>
            <a:pPr lvl="0"/>
            <a:r>
              <a:rPr lang="en-US" dirty="0"/>
              <a:t>Click to Add Slide Subtitle</a:t>
            </a:r>
          </a:p>
        </p:txBody>
      </p:sp>
      <p:sp>
        <p:nvSpPr>
          <p:cNvPr id="12" name="Text Placeholder 10"/>
          <p:cNvSpPr>
            <a:spLocks noGrp="1"/>
          </p:cNvSpPr>
          <p:nvPr>
            <p:ph type="body" sz="quarter" idx="11" hasCustomPrompt="1"/>
          </p:nvPr>
        </p:nvSpPr>
        <p:spPr>
          <a:xfrm>
            <a:off x="458048" y="6134100"/>
            <a:ext cx="10585873" cy="525780"/>
          </a:xfrm>
        </p:spPr>
        <p:txBody>
          <a:bodyPr anchor="b" anchorCtr="0"/>
          <a:lstStyle>
            <a:lvl1pPr marL="0" indent="0">
              <a:spcBef>
                <a:spcPts val="300"/>
              </a:spcBef>
              <a:buNone/>
              <a:defRPr sz="1000"/>
            </a:lvl1pPr>
          </a:lstStyle>
          <a:p>
            <a:pPr lvl="0"/>
            <a:r>
              <a:rPr lang="en-US" dirty="0"/>
              <a:t>Click to add source or footnotes</a:t>
            </a:r>
          </a:p>
        </p:txBody>
      </p:sp>
      <p:sp>
        <p:nvSpPr>
          <p:cNvPr id="13" name="Content Placeholder 5"/>
          <p:cNvSpPr>
            <a:spLocks noGrp="1"/>
          </p:cNvSpPr>
          <p:nvPr>
            <p:ph sz="quarter" idx="12"/>
          </p:nvPr>
        </p:nvSpPr>
        <p:spPr>
          <a:xfrm>
            <a:off x="457200" y="2179320"/>
            <a:ext cx="3657600"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4"/>
          <p:cNvSpPr>
            <a:spLocks noGrp="1"/>
          </p:cNvSpPr>
          <p:nvPr>
            <p:ph type="body" sz="quarter" idx="13"/>
          </p:nvPr>
        </p:nvSpPr>
        <p:spPr>
          <a:xfrm>
            <a:off x="457200" y="1493838"/>
            <a:ext cx="3657600"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9" name="Content Placeholder 5"/>
          <p:cNvSpPr>
            <a:spLocks noGrp="1"/>
          </p:cNvSpPr>
          <p:nvPr>
            <p:ph sz="quarter" idx="17"/>
          </p:nvPr>
        </p:nvSpPr>
        <p:spPr>
          <a:xfrm>
            <a:off x="4267963" y="2179320"/>
            <a:ext cx="3657600"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4"/>
          <p:cNvSpPr>
            <a:spLocks noGrp="1"/>
          </p:cNvSpPr>
          <p:nvPr>
            <p:ph type="body" sz="quarter" idx="18"/>
          </p:nvPr>
        </p:nvSpPr>
        <p:spPr>
          <a:xfrm>
            <a:off x="4267963" y="1493838"/>
            <a:ext cx="3657600"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
        <p:nvSpPr>
          <p:cNvPr id="18" name="Content Placeholder 5"/>
          <p:cNvSpPr>
            <a:spLocks noGrp="1"/>
          </p:cNvSpPr>
          <p:nvPr>
            <p:ph sz="quarter" idx="15"/>
          </p:nvPr>
        </p:nvSpPr>
        <p:spPr>
          <a:xfrm>
            <a:off x="8078725" y="2179320"/>
            <a:ext cx="3657600" cy="3901440"/>
          </a:xfrm>
        </p:spPr>
        <p:txBody>
          <a:bodyPr/>
          <a:lstStyle>
            <a:lvl1pPr marL="174625" indent="-174625">
              <a:spcBef>
                <a:spcPts val="800"/>
              </a:spcBef>
              <a:defRPr sz="1800"/>
            </a:lvl1pPr>
            <a:lvl2pPr marL="427038" indent="-149225">
              <a:spcBef>
                <a:spcPts val="400"/>
              </a:spcBef>
              <a:defRPr sz="1600"/>
            </a:lvl2pPr>
            <a:lvl3pPr marL="693738" indent="-176213">
              <a:spcBef>
                <a:spcPts val="200"/>
              </a:spcBef>
              <a:defRPr sz="1400"/>
            </a:lvl3pPr>
            <a:lvl4pPr marL="936625" indent="-123825">
              <a:spcBef>
                <a:spcPts val="100"/>
              </a:spcBef>
              <a:defRPr sz="1200"/>
            </a:lvl4pPr>
            <a:lvl5pPr marL="1181100" indent="-146050">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4"/>
          <p:cNvSpPr>
            <a:spLocks noGrp="1"/>
          </p:cNvSpPr>
          <p:nvPr>
            <p:ph type="body" sz="quarter" idx="16"/>
          </p:nvPr>
        </p:nvSpPr>
        <p:spPr>
          <a:xfrm>
            <a:off x="8078725" y="1493838"/>
            <a:ext cx="3657600" cy="640080"/>
          </a:xfrm>
          <a:prstGeom prst="roundRect">
            <a:avLst/>
          </a:prstGeom>
          <a:solidFill>
            <a:schemeClr val="bg2"/>
          </a:solidFill>
        </p:spPr>
        <p:txBody>
          <a:bodyPr anchor="ctr" anchorCtr="0"/>
          <a:lstStyle>
            <a:lvl1pPr marL="0" indent="0" algn="ctr">
              <a:lnSpc>
                <a:spcPct val="85000"/>
              </a:lnSpc>
              <a:buNone/>
              <a:defRPr sz="2000" b="1" baseline="0"/>
            </a:lvl1pPr>
          </a:lstStyle>
          <a:p>
            <a:pPr lvl="0"/>
            <a:r>
              <a:rPr lang="en-US" dirty="0"/>
              <a:t>Click to edit Master text styles</a:t>
            </a:r>
          </a:p>
        </p:txBody>
      </p:sp>
    </p:spTree>
    <p:extLst>
      <p:ext uri="{BB962C8B-B14F-4D97-AF65-F5344CB8AC3E}">
        <p14:creationId xmlns:p14="http://schemas.microsoft.com/office/powerpoint/2010/main" val="750426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ruHearing Select">
    <p:spTree>
      <p:nvGrpSpPr>
        <p:cNvPr id="1" name=""/>
        <p:cNvGrpSpPr/>
        <p:nvPr/>
      </p:nvGrpSpPr>
      <p:grpSpPr>
        <a:xfrm>
          <a:off x="0" y="0"/>
          <a:ext cx="0" cy="0"/>
          <a:chOff x="0" y="0"/>
          <a:chExt cx="0" cy="0"/>
        </a:xfrm>
      </p:grpSpPr>
      <p:sp>
        <p:nvSpPr>
          <p:cNvPr id="7" name="Slide Number Placeholder 5"/>
          <p:cNvSpPr txBox="1">
            <a:spLocks/>
          </p:cNvSpPr>
          <p:nvPr userDrawn="1"/>
        </p:nvSpPr>
        <p:spPr bwMode="gray">
          <a:xfrm>
            <a:off x="30479" y="6441397"/>
            <a:ext cx="408941" cy="195623"/>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1400" b="1" smtClean="0">
                <a:solidFill>
                  <a:schemeClr val="bg2">
                    <a:lumMod val="90000"/>
                  </a:schemeClr>
                </a:solidFill>
                <a:latin typeface="+mn-lt"/>
              </a:rPr>
              <a:pPr algn="r"/>
              <a:t>‹#›</a:t>
            </a:fld>
            <a:endParaRPr lang="en-US" sz="1400" b="1" dirty="0">
              <a:solidFill>
                <a:schemeClr val="bg2">
                  <a:lumMod val="90000"/>
                </a:schemeClr>
              </a:solidFill>
              <a:latin typeface="+mn-lt"/>
            </a:endParaRPr>
          </a:p>
        </p:txBody>
      </p:sp>
      <p:pic>
        <p:nvPicPr>
          <p:cNvPr id="9" name="Picture 8" descr="GreenBa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784" y="2414188"/>
            <a:ext cx="1706880" cy="1266215"/>
          </a:xfrm>
          <a:prstGeom prst="rect">
            <a:avLst/>
          </a:prstGeom>
        </p:spPr>
      </p:pic>
      <p:cxnSp>
        <p:nvCxnSpPr>
          <p:cNvPr id="11" name="Straight Connector 10"/>
          <p:cNvCxnSpPr/>
          <p:nvPr userDrawn="1"/>
        </p:nvCxnSpPr>
        <p:spPr>
          <a:xfrm>
            <a:off x="3450626" y="2130905"/>
            <a:ext cx="1" cy="1798857"/>
          </a:xfrm>
          <a:prstGeom prst="line">
            <a:avLst/>
          </a:prstGeom>
          <a:ln w="12700" cmpd="sng">
            <a:solidFill>
              <a:schemeClr val="tx2"/>
            </a:solidFill>
          </a:ln>
          <a:effectLst/>
        </p:spPr>
        <p:style>
          <a:lnRef idx="2">
            <a:schemeClr val="accent2"/>
          </a:lnRef>
          <a:fillRef idx="0">
            <a:schemeClr val="accent2"/>
          </a:fillRef>
          <a:effectRef idx="1">
            <a:schemeClr val="accent2"/>
          </a:effectRef>
          <a:fontRef idx="minor">
            <a:schemeClr val="tx1"/>
          </a:fontRef>
        </p:style>
      </p:cxnSp>
      <p:pic>
        <p:nvPicPr>
          <p:cNvPr id="12" name="Picture 11" descr="THSelectI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8988" y="2777778"/>
            <a:ext cx="6285832" cy="643871"/>
          </a:xfrm>
          <a:prstGeom prst="rect">
            <a:avLst/>
          </a:prstGeom>
        </p:spPr>
      </p:pic>
    </p:spTree>
    <p:extLst>
      <p:ext uri="{BB962C8B-B14F-4D97-AF65-F5344CB8AC3E}">
        <p14:creationId xmlns:p14="http://schemas.microsoft.com/office/powerpoint/2010/main" val="3802899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ruHearing Choice">
    <p:spTree>
      <p:nvGrpSpPr>
        <p:cNvPr id="1" name=""/>
        <p:cNvGrpSpPr/>
        <p:nvPr/>
      </p:nvGrpSpPr>
      <p:grpSpPr>
        <a:xfrm>
          <a:off x="0" y="0"/>
          <a:ext cx="0" cy="0"/>
          <a:chOff x="0" y="0"/>
          <a:chExt cx="0" cy="0"/>
        </a:xfrm>
      </p:grpSpPr>
      <p:sp>
        <p:nvSpPr>
          <p:cNvPr id="7" name="Slide Number Placeholder 5"/>
          <p:cNvSpPr txBox="1">
            <a:spLocks/>
          </p:cNvSpPr>
          <p:nvPr userDrawn="1"/>
        </p:nvSpPr>
        <p:spPr bwMode="gray">
          <a:xfrm>
            <a:off x="30479" y="6441397"/>
            <a:ext cx="408941" cy="195623"/>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1400" b="1" smtClean="0">
                <a:solidFill>
                  <a:schemeClr val="bg2">
                    <a:lumMod val="90000"/>
                  </a:schemeClr>
                </a:solidFill>
                <a:latin typeface="+mn-lt"/>
              </a:rPr>
              <a:pPr algn="r"/>
              <a:t>‹#›</a:t>
            </a:fld>
            <a:endParaRPr lang="en-US" sz="1400" b="1" dirty="0">
              <a:solidFill>
                <a:schemeClr val="bg2">
                  <a:lumMod val="90000"/>
                </a:schemeClr>
              </a:solidFill>
              <a:latin typeface="+mn-lt"/>
            </a:endParaRPr>
          </a:p>
        </p:txBody>
      </p:sp>
      <p:pic>
        <p:nvPicPr>
          <p:cNvPr id="9" name="Picture 8" descr="GreenBa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784" y="2414188"/>
            <a:ext cx="1706880" cy="1266215"/>
          </a:xfrm>
          <a:prstGeom prst="rect">
            <a:avLst/>
          </a:prstGeom>
        </p:spPr>
      </p:pic>
      <p:cxnSp>
        <p:nvCxnSpPr>
          <p:cNvPr id="11" name="Straight Connector 10"/>
          <p:cNvCxnSpPr/>
          <p:nvPr userDrawn="1"/>
        </p:nvCxnSpPr>
        <p:spPr>
          <a:xfrm>
            <a:off x="3450626" y="2130905"/>
            <a:ext cx="1" cy="1798857"/>
          </a:xfrm>
          <a:prstGeom prst="line">
            <a:avLst/>
          </a:prstGeom>
          <a:ln w="12700" cmpd="sng">
            <a:solidFill>
              <a:schemeClr val="tx2"/>
            </a:solidFill>
          </a:ln>
          <a:effectLst/>
        </p:spPr>
        <p:style>
          <a:lnRef idx="2">
            <a:schemeClr val="accent2"/>
          </a:lnRef>
          <a:fillRef idx="0">
            <a:schemeClr val="accent2"/>
          </a:fillRef>
          <a:effectRef idx="1">
            <a:schemeClr val="accent2"/>
          </a:effectRef>
          <a:fontRef idx="minor">
            <a:schemeClr val="tx1"/>
          </a:fontRef>
        </p:style>
      </p:cxnSp>
      <p:pic>
        <p:nvPicPr>
          <p:cNvPr id="13" name="Picture 12" descr="THChoiceI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2313" y="2787134"/>
            <a:ext cx="6338779" cy="611001"/>
          </a:xfrm>
          <a:prstGeom prst="rect">
            <a:avLst/>
          </a:prstGeom>
        </p:spPr>
      </p:pic>
    </p:spTree>
    <p:extLst>
      <p:ext uri="{BB962C8B-B14F-4D97-AF65-F5344CB8AC3E}">
        <p14:creationId xmlns:p14="http://schemas.microsoft.com/office/powerpoint/2010/main" val="23902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5" name="TextBox 4"/>
          <p:cNvSpPr txBox="1"/>
          <p:nvPr userDrawn="1"/>
        </p:nvSpPr>
        <p:spPr>
          <a:xfrm>
            <a:off x="1308899" y="6130325"/>
            <a:ext cx="9729800" cy="338554"/>
          </a:xfrm>
          <a:prstGeom prst="rect">
            <a:avLst/>
          </a:prstGeom>
          <a:noFill/>
        </p:spPr>
        <p:txBody>
          <a:bodyPr wrap="square" rtlCol="0">
            <a:spAutoFit/>
          </a:bodyPr>
          <a:lstStyle/>
          <a:p>
            <a:pPr algn="ctr"/>
            <a:r>
              <a:rPr lang="en-US" sz="800" kern="1200" dirty="0">
                <a:solidFill>
                  <a:schemeClr val="tx1">
                    <a:lumMod val="75000"/>
                  </a:schemeClr>
                </a:solidFill>
                <a:latin typeface="+mn-lt"/>
                <a:ea typeface="+mn-ea"/>
                <a:cs typeface="+mn-cs"/>
              </a:rPr>
              <a:t>All content ©2017 TruHearing, Inc. All Rights Reserved. TruHearing</a:t>
            </a:r>
            <a:r>
              <a:rPr lang="en-US" sz="800" kern="1200" baseline="30000" dirty="0">
                <a:solidFill>
                  <a:schemeClr val="tx1">
                    <a:lumMod val="75000"/>
                  </a:schemeClr>
                </a:solidFill>
                <a:latin typeface="+mn-lt"/>
                <a:ea typeface="+mn-ea"/>
                <a:cs typeface="+mn-cs"/>
              </a:rPr>
              <a:t>®</a:t>
            </a:r>
            <a:r>
              <a:rPr lang="en-US" sz="800" kern="1200" dirty="0">
                <a:solidFill>
                  <a:schemeClr val="tx1">
                    <a:lumMod val="75000"/>
                  </a:schemeClr>
                </a:solidFill>
                <a:latin typeface="+mn-lt"/>
                <a:ea typeface="+mn-ea"/>
                <a:cs typeface="+mn-cs"/>
              </a:rPr>
              <a:t> is a registered trademark of TruHearing, Inc.</a:t>
            </a:r>
          </a:p>
          <a:p>
            <a:pPr algn="ctr"/>
            <a:r>
              <a:rPr lang="en-US" sz="800" kern="1200" dirty="0">
                <a:solidFill>
                  <a:schemeClr val="tx1">
                    <a:lumMod val="75000"/>
                  </a:schemeClr>
                </a:solidFill>
                <a:latin typeface="+mn-lt"/>
                <a:ea typeface="+mn-ea"/>
                <a:cs typeface="+mn-cs"/>
              </a:rPr>
              <a:t> All other trademarks, product names, and company names are the property of their respective owners.</a:t>
            </a:r>
            <a:endParaRPr lang="en-US" sz="800" dirty="0">
              <a:solidFill>
                <a:schemeClr val="tx1">
                  <a:lumMod val="75000"/>
                </a:schemeClr>
              </a:solidFill>
            </a:endParaRPr>
          </a:p>
        </p:txBody>
      </p:sp>
      <p:pic>
        <p:nvPicPr>
          <p:cNvPr id="6" name="Picture 5" descr="GreenBa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6685" y="2520324"/>
            <a:ext cx="2432019" cy="1804144"/>
          </a:xfrm>
          <a:prstGeom prst="rect">
            <a:avLst/>
          </a:prstGeom>
        </p:spPr>
      </p:pic>
    </p:spTree>
    <p:extLst>
      <p:ext uri="{BB962C8B-B14F-4D97-AF65-F5344CB8AC3E}">
        <p14:creationId xmlns:p14="http://schemas.microsoft.com/office/powerpoint/2010/main" val="97174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5607" y="3032512"/>
            <a:ext cx="4229410" cy="1916380"/>
          </a:xfrm>
        </p:spPr>
        <p:txBody>
          <a:bodyPr anchor="t"/>
          <a:lstStyle>
            <a:lvl1pPr>
              <a:defRPr>
                <a:solidFill>
                  <a:schemeClr val="accent2"/>
                </a:solidFill>
              </a:defRPr>
            </a:lvl1pPr>
          </a:lstStyle>
          <a:p>
            <a:r>
              <a:rPr lang="en-US" dirty="0"/>
              <a:t>Title Slide </a:t>
            </a:r>
            <a:r>
              <a:rPr lang="en-US" dirty="0" err="1"/>
              <a:t>vit</a:t>
            </a:r>
            <a:r>
              <a:rPr lang="en-US" dirty="0"/>
              <a:t> </a:t>
            </a:r>
            <a:r>
              <a:rPr lang="en-US" dirty="0" err="1"/>
              <a:t>haria</a:t>
            </a:r>
            <a:r>
              <a:rPr lang="en-US" dirty="0"/>
              <a:t> </a:t>
            </a:r>
            <a:r>
              <a:rPr lang="en-US" dirty="0" err="1"/>
              <a:t>sus</a:t>
            </a:r>
            <a:r>
              <a:rPr lang="en-US" dirty="0"/>
              <a:t> </a:t>
            </a:r>
            <a:r>
              <a:rPr lang="en-US" dirty="0" err="1"/>
              <a:t>alibusam</a:t>
            </a:r>
            <a:endParaRPr lang="en-US" dirty="0"/>
          </a:p>
        </p:txBody>
      </p:sp>
      <p:pic>
        <p:nvPicPr>
          <p:cNvPr id="7" name="Picture 6">
            <a:extLst>
              <a:ext uri="{FF2B5EF4-FFF2-40B4-BE49-F238E27FC236}">
                <a16:creationId xmlns:a16="http://schemas.microsoft.com/office/drawing/2014/main" id="{CF4A523E-0897-034D-A723-3DA238B91333}"/>
              </a:ext>
            </a:extLst>
          </p:cNvPr>
          <p:cNvPicPr>
            <a:picLocks noChangeAspect="1"/>
          </p:cNvPicPr>
          <p:nvPr userDrawn="1"/>
        </p:nvPicPr>
        <p:blipFill>
          <a:blip r:embed="rId3"/>
          <a:stretch>
            <a:fillRect/>
          </a:stretch>
        </p:blipFill>
        <p:spPr>
          <a:xfrm>
            <a:off x="419366" y="419366"/>
            <a:ext cx="1187979" cy="1187979"/>
          </a:xfrm>
          <a:prstGeom prst="rect">
            <a:avLst/>
          </a:prstGeom>
        </p:spPr>
      </p:pic>
    </p:spTree>
    <p:extLst>
      <p:ext uri="{BB962C8B-B14F-4D97-AF65-F5344CB8AC3E}">
        <p14:creationId xmlns:p14="http://schemas.microsoft.com/office/powerpoint/2010/main" val="1876450434"/>
      </p:ext>
    </p:extLst>
  </p:cSld>
  <p:clrMapOvr>
    <a:masterClrMapping/>
  </p:clrMapOvr>
  <p:extLst>
    <p:ext uri="{DCECCB84-F9BA-43D5-87BE-67443E8EF086}">
      <p15:sldGuideLst xmlns:p15="http://schemas.microsoft.com/office/powerpoint/2012/main">
        <p15:guide id="1" orient="horz" pos="2304">
          <p15:clr>
            <a:srgbClr val="FBAE40"/>
          </p15:clr>
        </p15:guide>
        <p15:guide id="2" pos="460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15173" y="1519934"/>
            <a:ext cx="11361655" cy="3818132"/>
          </a:xfrm>
        </p:spPr>
        <p:txBody>
          <a:bodyPr anchor="ctr">
            <a:normAutofit/>
          </a:bodyPr>
          <a:lstStyle>
            <a:lvl1pPr algn="ctr">
              <a:lnSpc>
                <a:spcPts val="4416"/>
              </a:lnSpc>
              <a:spcBef>
                <a:spcPts val="0"/>
              </a:spcBef>
              <a:spcAft>
                <a:spcPts val="0"/>
              </a:spcAft>
              <a:defRPr sz="3750" b="0" i="0">
                <a:solidFill>
                  <a:schemeClr val="bg1"/>
                </a:solidFill>
                <a:latin typeface="Nexa Light"/>
                <a:cs typeface="Nexa Light"/>
              </a:defRPr>
            </a:lvl1pPr>
          </a:lstStyle>
          <a:p>
            <a:pPr lvl="0"/>
            <a:r>
              <a:rPr lang="en-US" dirty="0"/>
              <a:t>Divider Slide </a:t>
            </a:r>
            <a:r>
              <a:rPr lang="en-US" dirty="0" err="1"/>
              <a:t>elit</a:t>
            </a:r>
            <a:r>
              <a:rPr lang="en-US" dirty="0"/>
              <a:t> </a:t>
            </a:r>
            <a:r>
              <a:rPr lang="en-US" dirty="0" err="1"/>
              <a:t>eaquae</a:t>
            </a:r>
            <a:r>
              <a:rPr lang="en-US" dirty="0"/>
              <a:t>.</a:t>
            </a:r>
          </a:p>
        </p:txBody>
      </p:sp>
      <p:pic>
        <p:nvPicPr>
          <p:cNvPr id="7" name="Picture 6">
            <a:extLst>
              <a:ext uri="{FF2B5EF4-FFF2-40B4-BE49-F238E27FC236}">
                <a16:creationId xmlns:a16="http://schemas.microsoft.com/office/drawing/2014/main" id="{B2AB6D78-48BA-B04C-8307-0279082C64C4}"/>
              </a:ext>
            </a:extLst>
          </p:cNvPr>
          <p:cNvPicPr>
            <a:picLocks noChangeAspect="1"/>
          </p:cNvPicPr>
          <p:nvPr userDrawn="1"/>
        </p:nvPicPr>
        <p:blipFill>
          <a:blip r:embed="rId2"/>
          <a:stretch>
            <a:fillRect/>
          </a:stretch>
        </p:blipFill>
        <p:spPr>
          <a:xfrm>
            <a:off x="10591329" y="419366"/>
            <a:ext cx="1187979" cy="1187979"/>
          </a:xfrm>
          <a:prstGeom prst="rect">
            <a:avLst/>
          </a:prstGeom>
        </p:spPr>
      </p:pic>
    </p:spTree>
    <p:extLst>
      <p:ext uri="{BB962C8B-B14F-4D97-AF65-F5344CB8AC3E}">
        <p14:creationId xmlns:p14="http://schemas.microsoft.com/office/powerpoint/2010/main" val="4135248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Content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5832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 name="TextBox 2"/>
          <p:cNvSpPr txBox="1"/>
          <p:nvPr userDrawn="1"/>
        </p:nvSpPr>
        <p:spPr>
          <a:xfrm>
            <a:off x="1757974" y="7111453"/>
            <a:ext cx="9108464" cy="246221"/>
          </a:xfrm>
          <a:prstGeom prst="rect">
            <a:avLst/>
          </a:prstGeom>
          <a:noFill/>
        </p:spPr>
        <p:txBody>
          <a:bodyPr wrap="square" rtlCol="0">
            <a:spAutoFit/>
          </a:bodyPr>
          <a:lstStyle/>
          <a:p>
            <a:pPr algn="ctr"/>
            <a:r>
              <a:rPr lang="en-US" sz="1000" b="0" i="0" dirty="0">
                <a:latin typeface="Nexa Light"/>
                <a:cs typeface="Nexa Light"/>
              </a:rPr>
              <a:t>Use this slide to </a:t>
            </a:r>
            <a:r>
              <a:rPr lang="en-US" sz="1000" b="0" i="0">
                <a:latin typeface="Nexa Light"/>
                <a:cs typeface="Nexa Light"/>
              </a:rPr>
              <a:t>showcase large charts or full-screen </a:t>
            </a:r>
            <a:r>
              <a:rPr lang="en-US" sz="1000" b="0" i="0" dirty="0">
                <a:latin typeface="Nexa Light"/>
                <a:cs typeface="Nexa Light"/>
              </a:rPr>
              <a:t>photos.</a:t>
            </a:r>
          </a:p>
        </p:txBody>
      </p:sp>
      <p:sp>
        <p:nvSpPr>
          <p:cNvPr id="6" name="Text Placeholder 3"/>
          <p:cNvSpPr>
            <a:spLocks noGrp="1"/>
          </p:cNvSpPr>
          <p:nvPr>
            <p:ph type="body" sz="quarter" idx="10" hasCustomPrompt="1"/>
          </p:nvPr>
        </p:nvSpPr>
        <p:spPr>
          <a:xfrm>
            <a:off x="550157" y="137541"/>
            <a:ext cx="8871479" cy="388816"/>
          </a:xfrm>
        </p:spPr>
        <p:txBody>
          <a:bodyPr>
            <a:normAutofit/>
          </a:bodyPr>
          <a:lstStyle>
            <a:lvl1pPr>
              <a:lnSpc>
                <a:spcPct val="100000"/>
              </a:lnSpc>
              <a:defRPr sz="1500" b="0" i="0" kern="1200" cap="all" spc="125" baseline="0">
                <a:solidFill>
                  <a:srgbClr val="FFFFFF"/>
                </a:solidFill>
                <a:latin typeface="Nexa" panose="02000500000000000000" pitchFamily="2" charset="77"/>
                <a:cs typeface="Nexa" panose="02000500000000000000" pitchFamily="2" charset="77"/>
              </a:defRPr>
            </a:lvl1pPr>
          </a:lstStyle>
          <a:p>
            <a:pPr lvl="0"/>
            <a:r>
              <a:rPr lang="en-US" dirty="0"/>
              <a:t>SECTION HEADER LOREM IPSUM</a:t>
            </a:r>
          </a:p>
        </p:txBody>
      </p:sp>
    </p:spTree>
    <p:extLst>
      <p:ext uri="{BB962C8B-B14F-4D97-AF65-F5344CB8AC3E}">
        <p14:creationId xmlns:p14="http://schemas.microsoft.com/office/powerpoint/2010/main" val="1797721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Content Slide">
    <p:bg>
      <p:bgPr>
        <a:solidFill>
          <a:schemeClr val="bg1"/>
        </a:solidFill>
        <a:effectLst/>
      </p:bgPr>
    </p:bg>
    <p:spTree>
      <p:nvGrpSpPr>
        <p:cNvPr id="1" name=""/>
        <p:cNvGrpSpPr/>
        <p:nvPr/>
      </p:nvGrpSpPr>
      <p:grpSpPr>
        <a:xfrm>
          <a:off x="0" y="0"/>
          <a:ext cx="0" cy="0"/>
          <a:chOff x="0" y="0"/>
          <a:chExt cx="0" cy="0"/>
        </a:xfrm>
      </p:grpSpPr>
      <p:sp>
        <p:nvSpPr>
          <p:cNvPr id="20" name="Chart Placeholder 2"/>
          <p:cNvSpPr>
            <a:spLocks noGrp="1"/>
          </p:cNvSpPr>
          <p:nvPr>
            <p:ph type="chart" sz="quarter" idx="27"/>
          </p:nvPr>
        </p:nvSpPr>
        <p:spPr>
          <a:xfrm>
            <a:off x="8737036" y="941079"/>
            <a:ext cx="2906448" cy="2521013"/>
          </a:xfrm>
        </p:spPr>
        <p:txBody>
          <a:bodyPr/>
          <a:lstStyle/>
          <a:p>
            <a:endParaRPr lang="en-US"/>
          </a:p>
        </p:txBody>
      </p:sp>
      <p:sp>
        <p:nvSpPr>
          <p:cNvPr id="18" name="Chart Placeholder 2"/>
          <p:cNvSpPr>
            <a:spLocks noGrp="1"/>
          </p:cNvSpPr>
          <p:nvPr>
            <p:ph type="chart" sz="quarter" idx="26"/>
          </p:nvPr>
        </p:nvSpPr>
        <p:spPr>
          <a:xfrm>
            <a:off x="4643596" y="941079"/>
            <a:ext cx="2906448" cy="2521013"/>
          </a:xfrm>
        </p:spPr>
        <p:txBody>
          <a:bodyPr/>
          <a:lstStyle/>
          <a:p>
            <a:endParaRPr lang="en-US"/>
          </a:p>
        </p:txBody>
      </p:sp>
      <p:sp>
        <p:nvSpPr>
          <p:cNvPr id="3" name="Chart Placeholder 2"/>
          <p:cNvSpPr>
            <a:spLocks noGrp="1"/>
          </p:cNvSpPr>
          <p:nvPr>
            <p:ph type="chart" sz="quarter" idx="25"/>
          </p:nvPr>
        </p:nvSpPr>
        <p:spPr>
          <a:xfrm>
            <a:off x="550334" y="941079"/>
            <a:ext cx="2906448" cy="2521013"/>
          </a:xfrm>
        </p:spPr>
        <p:txBody>
          <a:bodyPr/>
          <a:lstStyle/>
          <a:p>
            <a:endParaRPr lang="en-US"/>
          </a:p>
        </p:txBody>
      </p:sp>
      <p:sp>
        <p:nvSpPr>
          <p:cNvPr id="6" name="Text Placeholder 5"/>
          <p:cNvSpPr>
            <a:spLocks noGrp="1"/>
          </p:cNvSpPr>
          <p:nvPr>
            <p:ph type="body" sz="quarter" idx="11"/>
          </p:nvPr>
        </p:nvSpPr>
        <p:spPr>
          <a:xfrm>
            <a:off x="550157" y="3626449"/>
            <a:ext cx="2907277" cy="984803"/>
          </a:xfrm>
          <a:ln>
            <a:noFill/>
          </a:ln>
        </p:spPr>
        <p:txBody>
          <a:bodyPr/>
          <a:lstStyle>
            <a:lvl1pPr algn="ctr">
              <a:lnSpc>
                <a:spcPts val="2250"/>
              </a:lnSpc>
              <a:defRPr sz="2000">
                <a:solidFill>
                  <a:schemeClr val="accent2"/>
                </a:solidFill>
              </a:defRPr>
            </a:lvl1pPr>
            <a:lvl2pPr marL="152394" indent="-171444">
              <a:lnSpc>
                <a:spcPts val="1750"/>
              </a:lnSpc>
              <a:spcAft>
                <a:spcPts val="1000"/>
              </a:spcAft>
              <a:buClr>
                <a:schemeClr val="tx1"/>
              </a:buClr>
              <a:buFont typeface="Arial" charset="0"/>
              <a:buChar char="•"/>
              <a:defRPr sz="1333"/>
            </a:lvl2pPr>
          </a:lstStyle>
          <a:p>
            <a:pPr lvl="0"/>
            <a:r>
              <a:rPr lang="en-US" dirty="0"/>
              <a:t>Click to edit Master text styles</a:t>
            </a:r>
          </a:p>
        </p:txBody>
      </p:sp>
      <p:sp>
        <p:nvSpPr>
          <p:cNvPr id="9" name="TextBox 8"/>
          <p:cNvSpPr txBox="1"/>
          <p:nvPr userDrawn="1"/>
        </p:nvSpPr>
        <p:spPr>
          <a:xfrm>
            <a:off x="1757974" y="7111453"/>
            <a:ext cx="9108464" cy="246221"/>
          </a:xfrm>
          <a:prstGeom prst="rect">
            <a:avLst/>
          </a:prstGeom>
          <a:noFill/>
        </p:spPr>
        <p:txBody>
          <a:bodyPr wrap="square" rtlCol="0">
            <a:spAutoFit/>
          </a:bodyPr>
          <a:lstStyle/>
          <a:p>
            <a:pPr algn="ctr"/>
            <a:r>
              <a:rPr lang="en-US" sz="1000" b="0" i="0" dirty="0" err="1">
                <a:latin typeface="Nexa Light"/>
                <a:cs typeface="Nexa Light"/>
              </a:rPr>
              <a:t>Infographics</a:t>
            </a:r>
            <a:r>
              <a:rPr lang="en-US" sz="1000" b="0" i="0" dirty="0">
                <a:latin typeface="Nexa Light"/>
                <a:cs typeface="Nexa Light"/>
              </a:rPr>
              <a:t> can be changed based on the content in</a:t>
            </a:r>
            <a:r>
              <a:rPr lang="en-US" sz="1000" b="0" i="0" baseline="0" dirty="0">
                <a:latin typeface="Nexa Light"/>
                <a:cs typeface="Nexa Light"/>
              </a:rPr>
              <a:t> the presentation.</a:t>
            </a:r>
            <a:endParaRPr lang="en-US" sz="1000" b="0" i="0" dirty="0">
              <a:latin typeface="Nexa Light"/>
              <a:cs typeface="Nexa Light"/>
            </a:endParaRPr>
          </a:p>
        </p:txBody>
      </p:sp>
      <p:sp>
        <p:nvSpPr>
          <p:cNvPr id="14" name="Rectangle 13"/>
          <p:cNvSpPr/>
          <p:nvPr userDrawn="1"/>
        </p:nvSpPr>
        <p:spPr>
          <a:xfrm>
            <a:off x="0" y="0"/>
            <a:ext cx="12192000" cy="5832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 name="Text Placeholder 3"/>
          <p:cNvSpPr>
            <a:spLocks noGrp="1"/>
          </p:cNvSpPr>
          <p:nvPr>
            <p:ph type="body" sz="quarter" idx="28" hasCustomPrompt="1"/>
          </p:nvPr>
        </p:nvSpPr>
        <p:spPr>
          <a:xfrm>
            <a:off x="550334" y="4898269"/>
            <a:ext cx="2906448" cy="963083"/>
          </a:xfrm>
        </p:spPr>
        <p:txBody>
          <a:bodyPr>
            <a:noAutofit/>
          </a:bodyPr>
          <a:lstStyle>
            <a:lvl2pPr marL="0" indent="0" algn="ctr">
              <a:lnSpc>
                <a:spcPts val="1833"/>
              </a:lnSpc>
              <a:buFontTx/>
              <a:buNone/>
              <a:defRPr/>
            </a:lvl2pPr>
          </a:lstStyle>
          <a:p>
            <a:pPr lvl="1"/>
            <a:r>
              <a:rPr lang="en-US" dirty="0"/>
              <a:t>Second level</a:t>
            </a:r>
          </a:p>
        </p:txBody>
      </p:sp>
      <p:cxnSp>
        <p:nvCxnSpPr>
          <p:cNvPr id="8" name="Straight Connector 7"/>
          <p:cNvCxnSpPr/>
          <p:nvPr userDrawn="1"/>
        </p:nvCxnSpPr>
        <p:spPr>
          <a:xfrm>
            <a:off x="550157" y="3462092"/>
            <a:ext cx="2906625" cy="0"/>
          </a:xfrm>
          <a:prstGeom prst="line">
            <a:avLst/>
          </a:prstGeom>
          <a:ln w="12700">
            <a:solidFill>
              <a:srgbClr val="A51890"/>
            </a:solidFill>
          </a:ln>
        </p:spPr>
        <p:style>
          <a:lnRef idx="1">
            <a:schemeClr val="accent6"/>
          </a:lnRef>
          <a:fillRef idx="0">
            <a:schemeClr val="accent6"/>
          </a:fillRef>
          <a:effectRef idx="0">
            <a:schemeClr val="accent6"/>
          </a:effectRef>
          <a:fontRef idx="minor">
            <a:schemeClr val="tx1"/>
          </a:fontRef>
        </p:style>
      </p:cxnSp>
      <p:sp>
        <p:nvSpPr>
          <p:cNvPr id="17" name="Text Placeholder 5"/>
          <p:cNvSpPr>
            <a:spLocks noGrp="1"/>
          </p:cNvSpPr>
          <p:nvPr>
            <p:ph type="body" sz="quarter" idx="29"/>
          </p:nvPr>
        </p:nvSpPr>
        <p:spPr>
          <a:xfrm>
            <a:off x="4643596" y="3626449"/>
            <a:ext cx="2907277" cy="984803"/>
          </a:xfrm>
          <a:ln>
            <a:noFill/>
          </a:ln>
        </p:spPr>
        <p:txBody>
          <a:bodyPr/>
          <a:lstStyle>
            <a:lvl1pPr algn="ctr">
              <a:lnSpc>
                <a:spcPts val="2250"/>
              </a:lnSpc>
              <a:defRPr sz="2000">
                <a:solidFill>
                  <a:schemeClr val="accent2"/>
                </a:solidFill>
              </a:defRPr>
            </a:lvl1pPr>
            <a:lvl2pPr marL="152394" indent="-171444">
              <a:lnSpc>
                <a:spcPts val="1750"/>
              </a:lnSpc>
              <a:spcAft>
                <a:spcPts val="1000"/>
              </a:spcAft>
              <a:buClr>
                <a:schemeClr val="tx1"/>
              </a:buClr>
              <a:buFont typeface="Arial" charset="0"/>
              <a:buChar char="•"/>
              <a:defRPr sz="1333"/>
            </a:lvl2pPr>
          </a:lstStyle>
          <a:p>
            <a:pPr lvl="0"/>
            <a:r>
              <a:rPr lang="en-US" dirty="0"/>
              <a:t>Click to edit Master </a:t>
            </a:r>
            <a:r>
              <a:rPr lang="en-US"/>
              <a:t>text styles</a:t>
            </a:r>
            <a:endParaRPr lang="en-US" dirty="0"/>
          </a:p>
        </p:txBody>
      </p:sp>
      <p:sp>
        <p:nvSpPr>
          <p:cNvPr id="19" name="Text Placeholder 3"/>
          <p:cNvSpPr>
            <a:spLocks noGrp="1"/>
          </p:cNvSpPr>
          <p:nvPr>
            <p:ph type="body" sz="quarter" idx="30" hasCustomPrompt="1"/>
          </p:nvPr>
        </p:nvSpPr>
        <p:spPr>
          <a:xfrm>
            <a:off x="4643773" y="4898269"/>
            <a:ext cx="2906448" cy="963083"/>
          </a:xfrm>
        </p:spPr>
        <p:txBody>
          <a:bodyPr/>
          <a:lstStyle>
            <a:lvl2pPr marL="0" indent="0" algn="ctr">
              <a:lnSpc>
                <a:spcPts val="1833"/>
              </a:lnSpc>
              <a:buFontTx/>
              <a:buNone/>
              <a:defRPr/>
            </a:lvl2pPr>
          </a:lstStyle>
          <a:p>
            <a:pPr lvl="1"/>
            <a:r>
              <a:rPr lang="en-US" dirty="0"/>
              <a:t>Second level</a:t>
            </a:r>
          </a:p>
        </p:txBody>
      </p:sp>
      <p:cxnSp>
        <p:nvCxnSpPr>
          <p:cNvPr id="21" name="Straight Connector 20"/>
          <p:cNvCxnSpPr/>
          <p:nvPr userDrawn="1"/>
        </p:nvCxnSpPr>
        <p:spPr>
          <a:xfrm>
            <a:off x="4643596" y="3462092"/>
            <a:ext cx="2906625" cy="0"/>
          </a:xfrm>
          <a:prstGeom prst="line">
            <a:avLst/>
          </a:prstGeom>
          <a:ln w="12700">
            <a:solidFill>
              <a:srgbClr val="A51890"/>
            </a:solidFill>
          </a:ln>
        </p:spPr>
        <p:style>
          <a:lnRef idx="1">
            <a:schemeClr val="accent6"/>
          </a:lnRef>
          <a:fillRef idx="0">
            <a:schemeClr val="accent6"/>
          </a:fillRef>
          <a:effectRef idx="0">
            <a:schemeClr val="accent6"/>
          </a:effectRef>
          <a:fontRef idx="minor">
            <a:schemeClr val="tx1"/>
          </a:fontRef>
        </p:style>
      </p:cxnSp>
      <p:sp>
        <p:nvSpPr>
          <p:cNvPr id="22" name="Text Placeholder 5"/>
          <p:cNvSpPr>
            <a:spLocks noGrp="1"/>
          </p:cNvSpPr>
          <p:nvPr>
            <p:ph type="body" sz="quarter" idx="31"/>
          </p:nvPr>
        </p:nvSpPr>
        <p:spPr>
          <a:xfrm>
            <a:off x="8737036" y="3626449"/>
            <a:ext cx="2907277" cy="984803"/>
          </a:xfrm>
          <a:ln>
            <a:noFill/>
          </a:ln>
        </p:spPr>
        <p:txBody>
          <a:bodyPr/>
          <a:lstStyle>
            <a:lvl1pPr algn="ctr">
              <a:lnSpc>
                <a:spcPts val="2250"/>
              </a:lnSpc>
              <a:defRPr sz="2000">
                <a:solidFill>
                  <a:schemeClr val="accent2"/>
                </a:solidFill>
              </a:defRPr>
            </a:lvl1pPr>
            <a:lvl2pPr marL="152394" indent="-171444">
              <a:lnSpc>
                <a:spcPts val="1750"/>
              </a:lnSpc>
              <a:spcAft>
                <a:spcPts val="1000"/>
              </a:spcAft>
              <a:buClr>
                <a:schemeClr val="tx1"/>
              </a:buClr>
              <a:buFont typeface="Arial" charset="0"/>
              <a:buChar char="•"/>
              <a:defRPr sz="1333"/>
            </a:lvl2pPr>
          </a:lstStyle>
          <a:p>
            <a:pPr lvl="0"/>
            <a:r>
              <a:rPr lang="en-US" dirty="0"/>
              <a:t>Click to edit Master </a:t>
            </a:r>
            <a:r>
              <a:rPr lang="en-US"/>
              <a:t>text styles</a:t>
            </a:r>
            <a:endParaRPr lang="en-US" dirty="0"/>
          </a:p>
        </p:txBody>
      </p:sp>
      <p:sp>
        <p:nvSpPr>
          <p:cNvPr id="23" name="Text Placeholder 3"/>
          <p:cNvSpPr>
            <a:spLocks noGrp="1"/>
          </p:cNvSpPr>
          <p:nvPr>
            <p:ph type="body" sz="quarter" idx="32" hasCustomPrompt="1"/>
          </p:nvPr>
        </p:nvSpPr>
        <p:spPr>
          <a:xfrm>
            <a:off x="8737213" y="4898268"/>
            <a:ext cx="2906448" cy="963084"/>
          </a:xfrm>
        </p:spPr>
        <p:txBody>
          <a:bodyPr/>
          <a:lstStyle>
            <a:lvl2pPr marL="0" indent="0" algn="ctr">
              <a:lnSpc>
                <a:spcPts val="1833"/>
              </a:lnSpc>
              <a:buFontTx/>
              <a:buNone/>
              <a:defRPr/>
            </a:lvl2pPr>
          </a:lstStyle>
          <a:p>
            <a:pPr lvl="1"/>
            <a:r>
              <a:rPr lang="en-US" dirty="0"/>
              <a:t>Second level</a:t>
            </a:r>
          </a:p>
        </p:txBody>
      </p:sp>
      <p:cxnSp>
        <p:nvCxnSpPr>
          <p:cNvPr id="24" name="Straight Connector 23"/>
          <p:cNvCxnSpPr/>
          <p:nvPr userDrawn="1"/>
        </p:nvCxnSpPr>
        <p:spPr>
          <a:xfrm>
            <a:off x="8737036" y="3462092"/>
            <a:ext cx="2906625" cy="0"/>
          </a:xfrm>
          <a:prstGeom prst="line">
            <a:avLst/>
          </a:prstGeom>
          <a:ln w="12700">
            <a:solidFill>
              <a:srgbClr val="A51890"/>
            </a:solidFill>
          </a:ln>
        </p:spPr>
        <p:style>
          <a:lnRef idx="1">
            <a:schemeClr val="accent6"/>
          </a:lnRef>
          <a:fillRef idx="0">
            <a:schemeClr val="accent6"/>
          </a:fillRef>
          <a:effectRef idx="0">
            <a:schemeClr val="accent6"/>
          </a:effectRef>
          <a:fontRef idx="minor">
            <a:schemeClr val="tx1"/>
          </a:fontRef>
        </p:style>
      </p:cxnSp>
      <p:sp>
        <p:nvSpPr>
          <p:cNvPr id="25" name="Text Placeholder 3"/>
          <p:cNvSpPr>
            <a:spLocks noGrp="1"/>
          </p:cNvSpPr>
          <p:nvPr>
            <p:ph type="body" sz="quarter" idx="10" hasCustomPrompt="1"/>
          </p:nvPr>
        </p:nvSpPr>
        <p:spPr>
          <a:xfrm>
            <a:off x="550157" y="137541"/>
            <a:ext cx="8871479" cy="388816"/>
          </a:xfrm>
        </p:spPr>
        <p:txBody>
          <a:bodyPr>
            <a:normAutofit/>
          </a:bodyPr>
          <a:lstStyle>
            <a:lvl1pPr>
              <a:lnSpc>
                <a:spcPct val="100000"/>
              </a:lnSpc>
              <a:defRPr sz="1500" kern="1200" cap="all" spc="125" baseline="0">
                <a:solidFill>
                  <a:srgbClr val="FFFFFF"/>
                </a:solidFill>
                <a:latin typeface="Nexa"/>
                <a:cs typeface="Nexa"/>
              </a:defRPr>
            </a:lvl1pPr>
          </a:lstStyle>
          <a:p>
            <a:pPr lvl="0"/>
            <a:r>
              <a:rPr lang="en-US" dirty="0"/>
              <a:t>SECTION HEADER LOREM IPSUM</a:t>
            </a:r>
          </a:p>
        </p:txBody>
      </p:sp>
    </p:spTree>
    <p:extLst>
      <p:ext uri="{BB962C8B-B14F-4D97-AF65-F5344CB8AC3E}">
        <p14:creationId xmlns:p14="http://schemas.microsoft.com/office/powerpoint/2010/main" val="410269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6C02-18BE-444E-85E4-E1FC7E8041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0C40AB-BF0A-4D48-9417-DF73F8A7AD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226E88-0801-4DC8-A87F-DA5170A7EC7F}"/>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5" name="Footer Placeholder 4">
            <a:extLst>
              <a:ext uri="{FF2B5EF4-FFF2-40B4-BE49-F238E27FC236}">
                <a16:creationId xmlns:a16="http://schemas.microsoft.com/office/drawing/2014/main" id="{8C05278B-1C27-438B-B81C-2B46A845D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9BEAC-B23E-4859-ACC2-4E3742C4B39B}"/>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3721482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E4E7EA">
            <a:alpha val="47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7875" y="5845607"/>
            <a:ext cx="3671332" cy="499145"/>
          </a:xfrm>
          <a:prstGeom prst="rect">
            <a:avLst/>
          </a:prstGeom>
        </p:spPr>
      </p:pic>
      <p:cxnSp>
        <p:nvCxnSpPr>
          <p:cNvPr id="10" name="Straight Connector 9"/>
          <p:cNvCxnSpPr/>
          <p:nvPr userDrawn="1"/>
        </p:nvCxnSpPr>
        <p:spPr>
          <a:xfrm>
            <a:off x="1184884" y="2952859"/>
            <a:ext cx="1514168" cy="0"/>
          </a:xfrm>
          <a:prstGeom prst="line">
            <a:avLst/>
          </a:prstGeom>
          <a:ln w="60325"/>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9" name="Title 18"/>
          <p:cNvSpPr>
            <a:spLocks noGrp="1"/>
          </p:cNvSpPr>
          <p:nvPr>
            <p:ph type="title" hasCustomPrompt="1"/>
          </p:nvPr>
        </p:nvSpPr>
        <p:spPr>
          <a:xfrm>
            <a:off x="996955" y="1441512"/>
            <a:ext cx="10356849" cy="1325563"/>
          </a:xfrm>
        </p:spPr>
        <p:txBody>
          <a:bodyPr>
            <a:noAutofit/>
          </a:bodyPr>
          <a:lstStyle>
            <a:lvl1pPr>
              <a:defRPr sz="3751" b="0">
                <a:latin typeface="Calibri" charset="0"/>
                <a:ea typeface="Calibri" charset="0"/>
                <a:cs typeface="Calibri" charset="0"/>
              </a:defRPr>
            </a:lvl1pPr>
          </a:lstStyle>
          <a:p>
            <a:r>
              <a:rPr lang="en-US" dirty="0"/>
              <a:t>Presentation Title</a:t>
            </a:r>
          </a:p>
        </p:txBody>
      </p:sp>
      <p:sp>
        <p:nvSpPr>
          <p:cNvPr id="21" name="Text Placeholder 20"/>
          <p:cNvSpPr>
            <a:spLocks noGrp="1"/>
          </p:cNvSpPr>
          <p:nvPr>
            <p:ph type="body" sz="quarter" idx="13" hasCustomPrompt="1"/>
          </p:nvPr>
        </p:nvSpPr>
        <p:spPr>
          <a:xfrm>
            <a:off x="996949" y="3235325"/>
            <a:ext cx="4358272" cy="1504950"/>
          </a:xfrm>
        </p:spPr>
        <p:txBody>
          <a:bodyPr>
            <a:noAutofit/>
          </a:bodyPr>
          <a:lstStyle>
            <a:lvl1pPr marL="0" indent="0">
              <a:buNone/>
              <a:defRPr sz="1875" i="1">
                <a:solidFill>
                  <a:srgbClr val="5C666F"/>
                </a:solidFill>
              </a:defRPr>
            </a:lvl1pPr>
            <a:lvl2pPr marL="342891" indent="0">
              <a:buNone/>
              <a:defRPr sz="1875" i="1">
                <a:solidFill>
                  <a:srgbClr val="5C666F"/>
                </a:solidFill>
              </a:defRPr>
            </a:lvl2pPr>
            <a:lvl3pPr marL="685783" indent="0">
              <a:buNone/>
              <a:defRPr sz="1875" i="1">
                <a:solidFill>
                  <a:srgbClr val="5C666F"/>
                </a:solidFill>
              </a:defRPr>
            </a:lvl3pPr>
            <a:lvl4pPr marL="1028674" indent="0">
              <a:buNone/>
              <a:defRPr sz="1875" i="1">
                <a:solidFill>
                  <a:srgbClr val="5C666F"/>
                </a:solidFill>
              </a:defRPr>
            </a:lvl4pPr>
            <a:lvl5pPr marL="1371566" indent="0">
              <a:buNone/>
              <a:defRPr sz="1875" i="1">
                <a:solidFill>
                  <a:srgbClr val="5C666F"/>
                </a:solidFill>
              </a:defRPr>
            </a:lvl5pPr>
          </a:lstStyle>
          <a:p>
            <a:pPr lvl="0"/>
            <a:r>
              <a:rPr lang="en-US"/>
              <a:t>Subhead or date</a:t>
            </a:r>
            <a:endParaRPr lang="en-US" dirty="0"/>
          </a:p>
        </p:txBody>
      </p:sp>
    </p:spTree>
    <p:extLst>
      <p:ext uri="{BB962C8B-B14F-4D97-AF65-F5344CB8AC3E}">
        <p14:creationId xmlns:p14="http://schemas.microsoft.com/office/powerpoint/2010/main" val="2478228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3683573" y="1796682"/>
            <a:ext cx="5978611" cy="1692462"/>
          </a:xfrm>
        </p:spPr>
        <p:txBody>
          <a:bodyPr anchor="b">
            <a:normAutofit/>
          </a:bodyPr>
          <a:lstStyle>
            <a:lvl1pPr>
              <a:defRPr sz="3000" b="1">
                <a:solidFill>
                  <a:schemeClr val="bg2"/>
                </a:solidFill>
              </a:defRPr>
            </a:lvl1pPr>
          </a:lstStyle>
          <a:p>
            <a:r>
              <a:rPr lang="en-US" dirty="0"/>
              <a:t>Section Title</a:t>
            </a:r>
          </a:p>
        </p:txBody>
      </p:sp>
      <p:sp>
        <p:nvSpPr>
          <p:cNvPr id="11" name="Text Placeholder 10"/>
          <p:cNvSpPr>
            <a:spLocks noGrp="1"/>
          </p:cNvSpPr>
          <p:nvPr>
            <p:ph type="body" sz="quarter" idx="13" hasCustomPrompt="1"/>
          </p:nvPr>
        </p:nvSpPr>
        <p:spPr>
          <a:xfrm>
            <a:off x="3682857" y="3488674"/>
            <a:ext cx="5979583" cy="1225176"/>
          </a:xfrm>
        </p:spPr>
        <p:txBody>
          <a:bodyPr>
            <a:normAutofit/>
          </a:bodyPr>
          <a:lstStyle>
            <a:lvl1pPr marL="0" indent="0">
              <a:buNone/>
              <a:defRPr sz="1800" i="1" baseline="0">
                <a:solidFill>
                  <a:schemeClr val="tx1"/>
                </a:solidFill>
              </a:defRPr>
            </a:lvl1pPr>
          </a:lstStyle>
          <a:p>
            <a:pPr lvl="0"/>
            <a:r>
              <a:rPr lang="en-US" dirty="0"/>
              <a:t>Subhead type here</a:t>
            </a:r>
          </a:p>
        </p:txBody>
      </p:sp>
      <p:sp>
        <p:nvSpPr>
          <p:cNvPr id="6" name="TextBox 5"/>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Tree>
    <p:extLst>
      <p:ext uri="{BB962C8B-B14F-4D97-AF65-F5344CB8AC3E}">
        <p14:creationId xmlns:p14="http://schemas.microsoft.com/office/powerpoint/2010/main" val="4056298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CBC-7331-BA4F-B1CA-C41072B862BE}"/>
              </a:ext>
            </a:extLst>
          </p:cNvPr>
          <p:cNvSpPr>
            <a:spLocks noGrp="1"/>
          </p:cNvSpPr>
          <p:nvPr>
            <p:ph type="title" hasCustomPrompt="1"/>
          </p:nvPr>
        </p:nvSpPr>
        <p:spPr>
          <a:xfrm>
            <a:off x="757189" y="519661"/>
            <a:ext cx="10690396" cy="521481"/>
          </a:xfrm>
        </p:spPr>
        <p:txBody>
          <a:bodyPr/>
          <a:lstStyle/>
          <a:p>
            <a:r>
              <a:rPr lang="en-US" dirty="0"/>
              <a:t>Headline here.</a:t>
            </a:r>
          </a:p>
        </p:txBody>
      </p:sp>
      <p:sp>
        <p:nvSpPr>
          <p:cNvPr id="4" name="Text Placeholder 2">
            <a:extLst>
              <a:ext uri="{FF2B5EF4-FFF2-40B4-BE49-F238E27FC236}">
                <a16:creationId xmlns:a16="http://schemas.microsoft.com/office/drawing/2014/main" id="{686CE42C-BAFD-6243-A854-44F7B2F8EB9F}"/>
              </a:ext>
            </a:extLst>
          </p:cNvPr>
          <p:cNvSpPr>
            <a:spLocks noGrp="1"/>
          </p:cNvSpPr>
          <p:nvPr>
            <p:ph idx="10" hasCustomPrompt="1"/>
          </p:nvPr>
        </p:nvSpPr>
        <p:spPr>
          <a:xfrm>
            <a:off x="757189" y="1292022"/>
            <a:ext cx="5034012" cy="5046319"/>
          </a:xfrm>
          <a:prstGeom prst="rect">
            <a:avLst/>
          </a:prstGeom>
        </p:spPr>
        <p:txBody>
          <a:bodyPr vert="horz" lIns="0" tIns="0" rIns="0" bIns="0" rtlCol="0">
            <a:normAutofit/>
          </a:bodyPr>
          <a:lstStyle>
            <a:lvl2pPr marL="0" indent="0">
              <a:spcAft>
                <a:spcPts val="2400"/>
              </a:spcAft>
              <a:tabLst/>
              <a:defRPr sz="2133" b="0" i="0">
                <a:solidFill>
                  <a:srgbClr val="005EB8"/>
                </a:solidFill>
                <a:latin typeface="Arial Narrow" panose="020B0604020202020204" pitchFamily="34" charset="0"/>
                <a:cs typeface="Arial Narrow" panose="020B0604020202020204" pitchFamily="34" charset="0"/>
              </a:defRPr>
            </a:lvl2pPr>
            <a:lvl3pPr marL="0" indent="0">
              <a:spcAft>
                <a:spcPts val="800"/>
              </a:spcAft>
              <a:buFont typeface="Arial" panose="020B0604020202020204" pitchFamily="34" charset="0"/>
              <a:buNone/>
              <a:tabLst/>
              <a:defRPr sz="1600" b="0" i="0">
                <a:solidFill>
                  <a:srgbClr val="58595B"/>
                </a:solidFill>
                <a:latin typeface="Arial Narrow" panose="020B0604020202020204" pitchFamily="34" charset="0"/>
                <a:cs typeface="Arial Narrow" panose="020B0604020202020204" pitchFamily="34" charset="0"/>
              </a:defRPr>
            </a:lvl3pPr>
          </a:lstStyle>
          <a:p>
            <a:pPr lvl="1"/>
            <a:r>
              <a:rPr lang="en-US" dirty="0"/>
              <a:t>Intro paragraph here</a:t>
            </a:r>
          </a:p>
          <a:p>
            <a:pPr lvl="2"/>
            <a:r>
              <a:rPr lang="en-US" dirty="0"/>
              <a:t>Body copy here</a:t>
            </a:r>
          </a:p>
        </p:txBody>
      </p:sp>
      <p:sp>
        <p:nvSpPr>
          <p:cNvPr id="16" name="TextBox 15">
            <a:extLst>
              <a:ext uri="{FF2B5EF4-FFF2-40B4-BE49-F238E27FC236}">
                <a16:creationId xmlns:a16="http://schemas.microsoft.com/office/drawing/2014/main" id="{9FF47193-9C29-084B-8C63-03C118156289}"/>
              </a:ext>
            </a:extLst>
          </p:cNvPr>
          <p:cNvSpPr txBox="1"/>
          <p:nvPr userDrawn="1"/>
        </p:nvSpPr>
        <p:spPr>
          <a:xfrm>
            <a:off x="216526" y="6516542"/>
            <a:ext cx="1389089" cy="164212"/>
          </a:xfrm>
          <a:prstGeom prst="rect">
            <a:avLst/>
          </a:prstGeom>
          <a:noFill/>
        </p:spPr>
        <p:txBody>
          <a:bodyPr wrap="square" lIns="0" tIns="0" rIns="0" bIns="0" rtlCol="0">
            <a:spAutoFit/>
          </a:bodyPr>
          <a:lstStyle/>
          <a:p>
            <a:fld id="{F8367017-6381-C44D-88D8-5EBDE3EDFC86}" type="slidenum">
              <a:rPr lang="en-US" sz="1067" b="0" i="0" smtClean="0">
                <a:solidFill>
                  <a:srgbClr val="58595B"/>
                </a:solidFill>
                <a:latin typeface="Arial Narrow" panose="020B0604020202020204" pitchFamily="34" charset="0"/>
                <a:cs typeface="Arial Narrow" panose="020B0604020202020204" pitchFamily="34" charset="0"/>
              </a:rPr>
              <a:t>‹#›</a:t>
            </a:fld>
            <a:endParaRPr lang="en-US" sz="1067" b="0" i="0" dirty="0">
              <a:solidFill>
                <a:srgbClr val="58595B"/>
              </a:solidFill>
              <a:latin typeface="Arial Narrow" panose="020B0604020202020204" pitchFamily="34" charset="0"/>
              <a:cs typeface="Arial Narrow" panose="020B0604020202020204" pitchFamily="34" charset="0"/>
            </a:endParaRPr>
          </a:p>
        </p:txBody>
      </p:sp>
      <p:sp>
        <p:nvSpPr>
          <p:cNvPr id="7" name="Text Placeholder 2">
            <a:extLst>
              <a:ext uri="{FF2B5EF4-FFF2-40B4-BE49-F238E27FC236}">
                <a16:creationId xmlns:a16="http://schemas.microsoft.com/office/drawing/2014/main" id="{E054AF6E-5E6A-9C49-936E-7970BC866979}"/>
              </a:ext>
            </a:extLst>
          </p:cNvPr>
          <p:cNvSpPr>
            <a:spLocks noGrp="1"/>
          </p:cNvSpPr>
          <p:nvPr>
            <p:ph idx="11" hasCustomPrompt="1"/>
          </p:nvPr>
        </p:nvSpPr>
        <p:spPr>
          <a:xfrm>
            <a:off x="6413573" y="1292022"/>
            <a:ext cx="5034012" cy="5046319"/>
          </a:xfrm>
          <a:prstGeom prst="rect">
            <a:avLst/>
          </a:prstGeom>
        </p:spPr>
        <p:txBody>
          <a:bodyPr vert="horz" lIns="0" tIns="0" rIns="0" bIns="0" rtlCol="0">
            <a:normAutofit/>
          </a:bodyPr>
          <a:lstStyle>
            <a:lvl2pPr marL="0" indent="0">
              <a:spcAft>
                <a:spcPts val="2400"/>
              </a:spcAft>
              <a:tabLst/>
              <a:defRPr sz="2133" b="0" i="0">
                <a:solidFill>
                  <a:srgbClr val="005EB8"/>
                </a:solidFill>
                <a:latin typeface="Arial Narrow" panose="020B0604020202020204" pitchFamily="34" charset="0"/>
                <a:cs typeface="Arial Narrow" panose="020B0604020202020204" pitchFamily="34" charset="0"/>
              </a:defRPr>
            </a:lvl2pPr>
            <a:lvl3pPr marL="0" indent="0">
              <a:spcAft>
                <a:spcPts val="800"/>
              </a:spcAft>
              <a:buFont typeface="Arial" panose="020B0604020202020204" pitchFamily="34" charset="0"/>
              <a:buNone/>
              <a:tabLst/>
              <a:defRPr sz="1600" b="0" i="0">
                <a:solidFill>
                  <a:srgbClr val="58595B"/>
                </a:solidFill>
                <a:latin typeface="Arial Narrow" panose="020B0604020202020204" pitchFamily="34" charset="0"/>
                <a:cs typeface="Arial Narrow" panose="020B0604020202020204" pitchFamily="34" charset="0"/>
              </a:defRPr>
            </a:lvl3pPr>
          </a:lstStyle>
          <a:p>
            <a:pPr lvl="1"/>
            <a:r>
              <a:rPr lang="en-US" dirty="0"/>
              <a:t>Intro paragraph here</a:t>
            </a:r>
          </a:p>
          <a:p>
            <a:pPr lvl="2"/>
            <a:r>
              <a:rPr lang="en-US" dirty="0"/>
              <a:t>Body copy here</a:t>
            </a:r>
          </a:p>
        </p:txBody>
      </p:sp>
      <p:pic>
        <p:nvPicPr>
          <p:cNvPr id="6" name="Picture 5">
            <a:extLst>
              <a:ext uri="{FF2B5EF4-FFF2-40B4-BE49-F238E27FC236}">
                <a16:creationId xmlns:a16="http://schemas.microsoft.com/office/drawing/2014/main" id="{9169B0EE-38C0-5B49-AA4F-F53B4BF45DC6}"/>
              </a:ext>
            </a:extLst>
          </p:cNvPr>
          <p:cNvPicPr>
            <a:picLocks noChangeAspect="1"/>
          </p:cNvPicPr>
          <p:nvPr userDrawn="1"/>
        </p:nvPicPr>
        <p:blipFill>
          <a:blip r:embed="rId3"/>
          <a:stretch>
            <a:fillRect/>
          </a:stretch>
        </p:blipFill>
        <p:spPr>
          <a:xfrm>
            <a:off x="11381002" y="217684"/>
            <a:ext cx="578788" cy="301976"/>
          </a:xfrm>
          <a:prstGeom prst="rect">
            <a:avLst/>
          </a:prstGeom>
        </p:spPr>
      </p:pic>
    </p:spTree>
    <p:extLst>
      <p:ext uri="{BB962C8B-B14F-4D97-AF65-F5344CB8AC3E}">
        <p14:creationId xmlns:p14="http://schemas.microsoft.com/office/powerpoint/2010/main" val="17006649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3" name="Chart Placeholder 2"/>
          <p:cNvSpPr>
            <a:spLocks noGrp="1"/>
          </p:cNvSpPr>
          <p:nvPr>
            <p:ph type="chart" sz="quarter" idx="11"/>
          </p:nvPr>
        </p:nvSpPr>
        <p:spPr>
          <a:xfrm>
            <a:off x="764117" y="1677989"/>
            <a:ext cx="10132483" cy="4016375"/>
          </a:xfrm>
        </p:spPr>
        <p:txBody>
          <a:bodyPr/>
          <a:lstStyle/>
          <a:p>
            <a:r>
              <a:rPr lang="en-US" dirty="0"/>
              <a:t>Click icon to add chart</a:t>
            </a:r>
          </a:p>
        </p:txBody>
      </p:sp>
      <p:sp>
        <p:nvSpPr>
          <p:cNvPr id="7" name="Text Placeholder 35"/>
          <p:cNvSpPr>
            <a:spLocks noGrp="1"/>
          </p:cNvSpPr>
          <p:nvPr>
            <p:ph type="body" sz="quarter" idx="21" hasCustomPrompt="1"/>
          </p:nvPr>
        </p:nvSpPr>
        <p:spPr>
          <a:xfrm>
            <a:off x="763757" y="614165"/>
            <a:ext cx="10131880" cy="617537"/>
          </a:xfrm>
        </p:spPr>
        <p:txBody>
          <a:bodyPr>
            <a:normAutofit/>
          </a:bodyPr>
          <a:lstStyle>
            <a:lvl1pPr marL="0" indent="0">
              <a:buNone/>
              <a:defRPr sz="2551"/>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1712536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Box 7"/>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35"/>
          <p:cNvSpPr>
            <a:spLocks noGrp="1"/>
          </p:cNvSpPr>
          <p:nvPr>
            <p:ph type="body" sz="quarter" idx="21" hasCustomPrompt="1"/>
          </p:nvPr>
        </p:nvSpPr>
        <p:spPr>
          <a:xfrm>
            <a:off x="432681" y="309373"/>
            <a:ext cx="11326643" cy="617537"/>
          </a:xfrm>
        </p:spPr>
        <p:txBody>
          <a:bodyPr>
            <a:normAutofit/>
          </a:bodyPr>
          <a:lstStyle>
            <a:lvl1pPr marL="0" indent="0">
              <a:buNone/>
              <a:defRPr sz="3000" b="1">
                <a:solidFill>
                  <a:schemeClr val="bg2"/>
                </a:solidFill>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76" y="760068"/>
            <a:ext cx="11326643" cy="743663"/>
          </a:xfrm>
        </p:spPr>
        <p:txBody>
          <a:bodyPr>
            <a:normAutofit/>
          </a:bodyPr>
          <a:lstStyle>
            <a:lvl1pPr marL="0" indent="0">
              <a:buNone/>
              <a:defRPr sz="1500" b="0" i="1">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Tagline</a:t>
            </a:r>
          </a:p>
        </p:txBody>
      </p:sp>
      <p:sp>
        <p:nvSpPr>
          <p:cNvPr id="4" name="Content Placeholder 3"/>
          <p:cNvSpPr>
            <a:spLocks noGrp="1"/>
          </p:cNvSpPr>
          <p:nvPr>
            <p:ph sz="quarter" idx="23"/>
          </p:nvPr>
        </p:nvSpPr>
        <p:spPr>
          <a:xfrm>
            <a:off x="432685" y="1806576"/>
            <a:ext cx="11325935" cy="4346575"/>
          </a:xfrm>
        </p:spPr>
        <p:txBody>
          <a:bodyPr>
            <a:normAutofit/>
          </a:bodyPr>
          <a:lstStyle>
            <a:lvl1pPr marL="214308" indent="-207164">
              <a:lnSpc>
                <a:spcPct val="100000"/>
              </a:lnSpc>
              <a:spcBef>
                <a:spcPts val="0"/>
              </a:spcBef>
              <a:spcAft>
                <a:spcPts val="900"/>
              </a:spcAft>
              <a:buClr>
                <a:schemeClr val="bg2"/>
              </a:buClr>
              <a:buFont typeface=".AppleSystemUIFont" charset="-120"/>
              <a:buChar char="+"/>
              <a:tabLst/>
              <a:defRPr sz="1800"/>
            </a:lvl1pPr>
            <a:lvl2pPr>
              <a:lnSpc>
                <a:spcPct val="100000"/>
              </a:lnSpc>
              <a:spcBef>
                <a:spcPts val="0"/>
              </a:spcBef>
              <a:spcAft>
                <a:spcPts val="900"/>
              </a:spcAft>
              <a:buClr>
                <a:schemeClr val="bg2"/>
              </a:buClr>
              <a:defRPr sz="1800"/>
            </a:lvl2pPr>
            <a:lvl3pPr marL="857229" indent="-171446">
              <a:lnSpc>
                <a:spcPct val="100000"/>
              </a:lnSpc>
              <a:spcBef>
                <a:spcPts val="0"/>
              </a:spcBef>
              <a:spcAft>
                <a:spcPts val="900"/>
              </a:spcAft>
              <a:buClr>
                <a:schemeClr val="bg2"/>
              </a:buClr>
              <a:buFont typeface="Courier New" charset="0"/>
              <a:buChar char="o"/>
              <a:defRPr sz="1800"/>
            </a:lvl3pPr>
            <a:lvl4pPr marL="1200121" indent="-171446">
              <a:lnSpc>
                <a:spcPct val="100000"/>
              </a:lnSpc>
              <a:spcBef>
                <a:spcPts val="0"/>
              </a:spcBef>
              <a:spcAft>
                <a:spcPts val="900"/>
              </a:spcAft>
              <a:buClr>
                <a:schemeClr val="bg2"/>
              </a:buClr>
              <a:buFont typeface="Wingdings" charset="2"/>
              <a:buChar char="§"/>
              <a:defRPr sz="1800"/>
            </a:lvl4pPr>
            <a:lvl5pPr marL="1543012" indent="-171446">
              <a:lnSpc>
                <a:spcPct val="100000"/>
              </a:lnSpc>
              <a:spcBef>
                <a:spcPts val="0"/>
              </a:spcBef>
              <a:spcAft>
                <a:spcPts val="900"/>
              </a:spcAft>
              <a:buClr>
                <a:schemeClr val="bg2"/>
              </a:buClr>
              <a:buFont typeface=".AppleSystemUIFont" charset="-12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7615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4" name="Text Placeholder 13"/>
          <p:cNvSpPr>
            <a:spLocks noGrp="1"/>
          </p:cNvSpPr>
          <p:nvPr>
            <p:ph type="body" sz="quarter" idx="12"/>
          </p:nvPr>
        </p:nvSpPr>
        <p:spPr>
          <a:xfrm>
            <a:off x="5196417" y="630824"/>
            <a:ext cx="6434667" cy="4329545"/>
          </a:xfrm>
        </p:spPr>
        <p:txBody>
          <a:bodyPr>
            <a:normAutofit/>
          </a:bodyPr>
          <a:lstStyle>
            <a:lvl1pPr marL="171446" indent="-171446">
              <a:lnSpc>
                <a:spcPct val="100000"/>
              </a:lnSpc>
              <a:spcBef>
                <a:spcPts val="1125"/>
              </a:spcBef>
              <a:buClr>
                <a:schemeClr val="accent1"/>
              </a:buClr>
              <a:buSzPct val="80000"/>
              <a:buFont typeface=".HelveticaNeueDeskInterface-Regular" charset="-120"/>
              <a:buChar char="+"/>
              <a:defRPr sz="1651" b="1">
                <a:solidFill>
                  <a:schemeClr val="accent4"/>
                </a:solidFill>
              </a:defRPr>
            </a:lvl1pPr>
            <a:lvl2pPr marL="171446" indent="0">
              <a:buClr>
                <a:schemeClr val="accent1"/>
              </a:buClr>
              <a:buSzPct val="80000"/>
              <a:buFontTx/>
              <a:buNone/>
              <a:defRPr sz="1651">
                <a:solidFill>
                  <a:srgbClr val="5C666F"/>
                </a:solidFill>
              </a:defRPr>
            </a:lvl2pPr>
            <a:lvl3pPr marL="857229" indent="-171446">
              <a:buClr>
                <a:schemeClr val="accent1"/>
              </a:buClr>
              <a:buSzPct val="80000"/>
              <a:buFont typeface=".HelveticaNeueDeskInterface-Regular" charset="-120"/>
              <a:buChar char="+"/>
              <a:defRPr/>
            </a:lvl3pPr>
            <a:lvl4pPr marL="1200121" indent="-171446">
              <a:buClr>
                <a:schemeClr val="accent1"/>
              </a:buClr>
              <a:buSzPct val="80000"/>
              <a:buFont typeface=".HelveticaNeueDeskInterface-Regular" charset="-120"/>
              <a:buChar char="+"/>
              <a:defRPr/>
            </a:lvl4pPr>
            <a:lvl5pPr marL="1543012" indent="-171446">
              <a:buClr>
                <a:schemeClr val="accent1"/>
              </a:buClr>
              <a:buSzPct val="80000"/>
              <a:buFont typeface=".HelveticaNeueDeskInterface-Regular" charset="-120"/>
              <a:buChar char="+"/>
              <a:defRPr/>
            </a:lvl5pPr>
          </a:lstStyle>
          <a:p>
            <a:pPr lvl="0"/>
            <a:r>
              <a:rPr lang="en-US"/>
              <a:t>Edit Master text styles</a:t>
            </a:r>
          </a:p>
          <a:p>
            <a:pPr lvl="1"/>
            <a:r>
              <a:rPr lang="en-US"/>
              <a:t>Second level</a:t>
            </a:r>
          </a:p>
        </p:txBody>
      </p:sp>
      <p:sp>
        <p:nvSpPr>
          <p:cNvPr id="16" name="Text Placeholder 15"/>
          <p:cNvSpPr>
            <a:spLocks noGrp="1"/>
          </p:cNvSpPr>
          <p:nvPr>
            <p:ph type="body" sz="quarter" idx="13" hasCustomPrompt="1"/>
          </p:nvPr>
        </p:nvSpPr>
        <p:spPr>
          <a:xfrm>
            <a:off x="787406" y="630824"/>
            <a:ext cx="3564681" cy="1236479"/>
          </a:xfrm>
        </p:spPr>
        <p:txBody>
          <a:bodyPr>
            <a:normAutofit/>
          </a:bodyPr>
          <a:lstStyle>
            <a:lvl1pPr marL="0" indent="0">
              <a:buNone/>
              <a:defRPr sz="2551" b="1" baseline="0"/>
            </a:lvl1pPr>
            <a:lvl2pPr marL="342891" indent="0">
              <a:buNone/>
              <a:defRPr/>
            </a:lvl2pPr>
            <a:lvl3pPr marL="685783" indent="0">
              <a:buNone/>
              <a:defRPr/>
            </a:lvl3pPr>
            <a:lvl4pPr marL="1028674" indent="0">
              <a:buNone/>
              <a:defRPr/>
            </a:lvl4pPr>
            <a:lvl5pPr marL="1371566" indent="0">
              <a:buNone/>
              <a:defRPr/>
            </a:lvl5pPr>
          </a:lstStyle>
          <a:p>
            <a:pPr lvl="0"/>
            <a:r>
              <a:rPr lang="en-US" dirty="0"/>
              <a:t>Title or Lead In Phrase</a:t>
            </a:r>
          </a:p>
        </p:txBody>
      </p:sp>
      <p:sp>
        <p:nvSpPr>
          <p:cNvPr id="5" name="TextBox 4"/>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2492365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Slide 1">
    <p:bg>
      <p:bgPr>
        <a:solidFill>
          <a:srgbClr val="E4E7EA">
            <a:alpha val="47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059" y="2968383"/>
            <a:ext cx="6775884" cy="921234"/>
          </a:xfrm>
          <a:prstGeom prst="rect">
            <a:avLst/>
          </a:prstGeom>
        </p:spPr>
      </p:pic>
    </p:spTree>
    <p:extLst>
      <p:ext uri="{BB962C8B-B14F-4D97-AF65-F5344CB8AC3E}">
        <p14:creationId xmlns:p14="http://schemas.microsoft.com/office/powerpoint/2010/main" val="1437759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7859" y="2625483"/>
            <a:ext cx="6775884" cy="921234"/>
          </a:xfrm>
          <a:prstGeom prst="rect">
            <a:avLst/>
          </a:prstGeom>
        </p:spPr>
      </p:pic>
    </p:spTree>
    <p:extLst>
      <p:ext uri="{BB962C8B-B14F-4D97-AF65-F5344CB8AC3E}">
        <p14:creationId xmlns:p14="http://schemas.microsoft.com/office/powerpoint/2010/main" val="2746694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E4E7EA">
            <a:alpha val="47000"/>
          </a:srgb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24" y="2766855"/>
            <a:ext cx="1461248" cy="940865"/>
          </a:xfrm>
          <a:prstGeom prst="rect">
            <a:avLst/>
          </a:prstGeom>
        </p:spPr>
      </p:pic>
      <p:sp>
        <p:nvSpPr>
          <p:cNvPr id="9" name="TextBox 8"/>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2" name="Title 11"/>
          <p:cNvSpPr>
            <a:spLocks noGrp="1"/>
          </p:cNvSpPr>
          <p:nvPr>
            <p:ph type="title" hasCustomPrompt="1"/>
          </p:nvPr>
        </p:nvSpPr>
        <p:spPr>
          <a:xfrm>
            <a:off x="2777068" y="2574505"/>
            <a:ext cx="8576733" cy="1325563"/>
          </a:xfrm>
        </p:spPr>
        <p:txBody>
          <a:bodyPr>
            <a:noAutofit/>
          </a:bodyPr>
          <a:lstStyle>
            <a:lvl1pPr>
              <a:defRPr sz="4500" b="0" i="1" baseline="0">
                <a:latin typeface="Calibri" charset="0"/>
                <a:ea typeface="Calibri" charset="0"/>
                <a:cs typeface="Calibri" charset="0"/>
              </a:defRPr>
            </a:lvl1pPr>
          </a:lstStyle>
          <a:p>
            <a:r>
              <a:rPr lang="en-US" dirty="0"/>
              <a:t>Section Title</a:t>
            </a:r>
          </a:p>
        </p:txBody>
      </p:sp>
      <p:sp>
        <p:nvSpPr>
          <p:cNvPr id="2" name="TextBox 1"/>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2406676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25221" y="2448208"/>
            <a:ext cx="5978611" cy="1692462"/>
          </a:xfrm>
        </p:spPr>
        <p:txBody>
          <a:bodyPr anchor="b">
            <a:normAutofit/>
          </a:bodyPr>
          <a:lstStyle>
            <a:lvl1pPr>
              <a:defRPr sz="3751" b="1">
                <a:solidFill>
                  <a:schemeClr val="bg2"/>
                </a:solidFill>
              </a:defRPr>
            </a:lvl1pPr>
          </a:lstStyle>
          <a:p>
            <a:r>
              <a:rPr lang="en-US" dirty="0"/>
              <a:t>Section Title</a:t>
            </a:r>
          </a:p>
        </p:txBody>
      </p:sp>
      <p:sp>
        <p:nvSpPr>
          <p:cNvPr id="11" name="Text Placeholder 10"/>
          <p:cNvSpPr>
            <a:spLocks noGrp="1"/>
          </p:cNvSpPr>
          <p:nvPr>
            <p:ph type="body" sz="quarter" idx="13" hasCustomPrompt="1"/>
          </p:nvPr>
        </p:nvSpPr>
        <p:spPr>
          <a:xfrm>
            <a:off x="724503" y="4140200"/>
            <a:ext cx="5979583" cy="1225176"/>
          </a:xfrm>
        </p:spPr>
        <p:txBody>
          <a:bodyPr>
            <a:normAutofit/>
          </a:bodyPr>
          <a:lstStyle>
            <a:lvl1pPr marL="0" indent="0">
              <a:buNone/>
              <a:defRPr sz="1800" i="1" baseline="0">
                <a:solidFill>
                  <a:schemeClr val="tx1"/>
                </a:solidFill>
              </a:defRPr>
            </a:lvl1pPr>
          </a:lstStyle>
          <a:p>
            <a:pPr lvl="0"/>
            <a:r>
              <a:rPr lang="en-US" dirty="0"/>
              <a:t>Subhead type here</a:t>
            </a:r>
          </a:p>
        </p:txBody>
      </p:sp>
      <p:sp>
        <p:nvSpPr>
          <p:cNvPr id="7" name="TextBox 6"/>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8" name="TextBox 7"/>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79129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A4C3-2F12-45A2-8E7C-78C8CFF94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7B99C8-3B28-4422-B946-E0D5C8B3A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DD4C5C-FDCD-4C6A-A4D3-DEBACE1695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60248-8BF0-46A6-9FE5-BA8C96E7C386}"/>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6" name="Footer Placeholder 5">
            <a:extLst>
              <a:ext uri="{FF2B5EF4-FFF2-40B4-BE49-F238E27FC236}">
                <a16:creationId xmlns:a16="http://schemas.microsoft.com/office/drawing/2014/main" id="{8CB17A2F-4E47-41E8-B48A-A08BA9FFF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DE9BB-7C41-494E-8C8F-21670B41F9C8}"/>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456509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92" y="0"/>
            <a:ext cx="12190016" cy="6858000"/>
          </a:xfrm>
          <a:prstGeom prst="rect">
            <a:avLst/>
          </a:prstGeom>
        </p:spPr>
      </p:pic>
      <p:sp>
        <p:nvSpPr>
          <p:cNvPr id="2" name="Title 1"/>
          <p:cNvSpPr>
            <a:spLocks noGrp="1"/>
          </p:cNvSpPr>
          <p:nvPr>
            <p:ph type="title" hasCustomPrompt="1"/>
          </p:nvPr>
        </p:nvSpPr>
        <p:spPr>
          <a:xfrm>
            <a:off x="4989701" y="2462495"/>
            <a:ext cx="5978611" cy="1692462"/>
          </a:xfrm>
        </p:spPr>
        <p:txBody>
          <a:bodyPr anchor="b">
            <a:normAutofit/>
          </a:bodyPr>
          <a:lstStyle>
            <a:lvl1pPr>
              <a:defRPr sz="3000" b="1">
                <a:solidFill>
                  <a:schemeClr val="bg2"/>
                </a:solidFill>
              </a:defRPr>
            </a:lvl1pPr>
          </a:lstStyle>
          <a:p>
            <a:r>
              <a:rPr lang="en-US" dirty="0"/>
              <a:t>Section Title</a:t>
            </a:r>
          </a:p>
        </p:txBody>
      </p:sp>
      <p:sp>
        <p:nvSpPr>
          <p:cNvPr id="11" name="Text Placeholder 10"/>
          <p:cNvSpPr>
            <a:spLocks noGrp="1"/>
          </p:cNvSpPr>
          <p:nvPr>
            <p:ph type="body" sz="quarter" idx="13" hasCustomPrompt="1"/>
          </p:nvPr>
        </p:nvSpPr>
        <p:spPr>
          <a:xfrm>
            <a:off x="4988982" y="4154487"/>
            <a:ext cx="5979583" cy="1225176"/>
          </a:xfrm>
        </p:spPr>
        <p:txBody>
          <a:bodyPr>
            <a:normAutofit/>
          </a:bodyPr>
          <a:lstStyle>
            <a:lvl1pPr marL="0" indent="0">
              <a:buNone/>
              <a:defRPr sz="1800" i="1" baseline="0">
                <a:solidFill>
                  <a:schemeClr val="tx1"/>
                </a:solidFill>
              </a:defRPr>
            </a:lvl1pPr>
          </a:lstStyle>
          <a:p>
            <a:pPr lvl="0"/>
            <a:r>
              <a:rPr lang="en-US" dirty="0"/>
              <a:t>Subhead type here</a:t>
            </a:r>
          </a:p>
        </p:txBody>
      </p:sp>
      <p:sp>
        <p:nvSpPr>
          <p:cNvPr id="7" name="TextBox 6"/>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8" name="TextBox 7"/>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586764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mphasi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2" name="TextBox 11"/>
          <p:cNvSpPr txBox="1"/>
          <p:nvPr userDrawn="1"/>
        </p:nvSpPr>
        <p:spPr>
          <a:xfrm>
            <a:off x="522023" y="6358139"/>
            <a:ext cx="5388780" cy="207877"/>
          </a:xfrm>
          <a:prstGeom prst="rect">
            <a:avLst/>
          </a:prstGeom>
          <a:noFill/>
        </p:spPr>
        <p:txBody>
          <a:bodyPr wrap="square" rtlCol="0">
            <a:spAutoFit/>
          </a:bodyPr>
          <a:lstStyle/>
          <a:p>
            <a:r>
              <a:rPr lang="en-US" sz="751" i="1" dirty="0">
                <a:solidFill>
                  <a:srgbClr val="FEFFFF"/>
                </a:solidFill>
                <a:ea typeface="Calibri" charset="0"/>
                <a:cs typeface="Calibri" charset="0"/>
              </a:rPr>
              <a:t>Property of HealthScape Advisors – Strictly Confidential</a:t>
            </a:r>
          </a:p>
        </p:txBody>
      </p:sp>
      <p:sp>
        <p:nvSpPr>
          <p:cNvPr id="21" name="Content Placeholder 20"/>
          <p:cNvSpPr>
            <a:spLocks noGrp="1"/>
          </p:cNvSpPr>
          <p:nvPr>
            <p:ph sz="quarter" idx="11" hasCustomPrompt="1"/>
          </p:nvPr>
        </p:nvSpPr>
        <p:spPr>
          <a:xfrm>
            <a:off x="3179236" y="1852619"/>
            <a:ext cx="8179389" cy="1304203"/>
          </a:xfrm>
        </p:spPr>
        <p:txBody>
          <a:bodyPr>
            <a:spAutoFit/>
          </a:bodyPr>
          <a:lstStyle>
            <a:lvl1pPr marL="0" indent="0">
              <a:lnSpc>
                <a:spcPct val="100000"/>
              </a:lnSpc>
              <a:buNone/>
              <a:defRPr sz="2625" i="1">
                <a:solidFill>
                  <a:schemeClr val="bg1"/>
                </a:solidFill>
              </a:defRPr>
            </a:lvl1pPr>
            <a:lvl2pPr marL="342891" indent="0">
              <a:buNone/>
              <a:defRPr sz="2625" i="1">
                <a:solidFill>
                  <a:schemeClr val="bg1"/>
                </a:solidFill>
              </a:defRPr>
            </a:lvl2pPr>
            <a:lvl3pPr marL="685783" indent="0">
              <a:buNone/>
              <a:defRPr sz="2625" i="1">
                <a:solidFill>
                  <a:schemeClr val="bg1"/>
                </a:solidFill>
              </a:defRPr>
            </a:lvl3pPr>
            <a:lvl4pPr marL="1028674" indent="0">
              <a:buNone/>
              <a:defRPr sz="2625" i="1">
                <a:solidFill>
                  <a:schemeClr val="bg1"/>
                </a:solidFill>
              </a:defRPr>
            </a:lvl4pPr>
            <a:lvl5pPr marL="1371566" indent="0">
              <a:buNone/>
              <a:defRPr sz="2625" i="1">
                <a:solidFill>
                  <a:schemeClr val="bg1"/>
                </a:solidFill>
              </a:defRPr>
            </a:lvl5pPr>
          </a:lstStyle>
          <a:p>
            <a:pPr lvl="0"/>
            <a:r>
              <a:rPr lang="en-US" dirty="0"/>
              <a:t>Imus am </a:t>
            </a:r>
            <a:r>
              <a:rPr lang="en-US" dirty="0" err="1"/>
              <a:t>ius</a:t>
            </a:r>
            <a:r>
              <a:rPr lang="en-US" dirty="0"/>
              <a:t> mi, </a:t>
            </a:r>
            <a:r>
              <a:rPr lang="en-US" dirty="0" err="1"/>
              <a:t>tempores</a:t>
            </a:r>
            <a:r>
              <a:rPr lang="en-US" dirty="0"/>
              <a:t> ate </a:t>
            </a:r>
            <a:br>
              <a:rPr lang="en-US" dirty="0"/>
            </a:br>
            <a:r>
              <a:rPr lang="en-US" dirty="0" err="1"/>
              <a:t>molendi</a:t>
            </a:r>
            <a:r>
              <a:rPr lang="en-US" dirty="0"/>
              <a:t> con </a:t>
            </a:r>
            <a:r>
              <a:rPr lang="en-US" dirty="0" err="1"/>
              <a:t>peribus</a:t>
            </a:r>
            <a:r>
              <a:rPr lang="en-US" dirty="0"/>
              <a:t> et </a:t>
            </a:r>
            <a:r>
              <a:rPr lang="en-US" dirty="0" err="1"/>
              <a:t>aut</a:t>
            </a:r>
            <a:r>
              <a:rPr lang="en-US" dirty="0"/>
              <a:t> quos</a:t>
            </a:r>
            <a:br>
              <a:rPr lang="en-US" dirty="0"/>
            </a:br>
            <a:r>
              <a:rPr lang="en-US" dirty="0"/>
              <a:t>am </a:t>
            </a:r>
            <a:r>
              <a:rPr lang="en-US" dirty="0" err="1"/>
              <a:t>ius</a:t>
            </a:r>
            <a:r>
              <a:rPr lang="en-US" dirty="0"/>
              <a:t> mi, </a:t>
            </a:r>
            <a:r>
              <a:rPr lang="en-US" dirty="0" err="1"/>
              <a:t>tempores</a:t>
            </a:r>
            <a:r>
              <a:rPr lang="en-US" dirty="0"/>
              <a:t> ate.</a:t>
            </a:r>
          </a:p>
        </p:txBody>
      </p:sp>
      <p:sp>
        <p:nvSpPr>
          <p:cNvPr id="6" name="TextBox 5"/>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FEFFFF"/>
                </a:solidFill>
                <a:ea typeface="Calibri" charset="0"/>
                <a:cs typeface="Calibri" charset="0"/>
              </a:rPr>
              <a:pPr/>
              <a:t>‹#›</a:t>
            </a:fld>
            <a:endParaRPr lang="en-US" sz="751" dirty="0">
              <a:solidFill>
                <a:srgbClr val="FEFFFF"/>
              </a:solidFill>
              <a:ea typeface="Calibri" charset="0"/>
              <a:cs typeface="Calibri" charset="0"/>
            </a:endParaRPr>
          </a:p>
        </p:txBody>
      </p:sp>
    </p:spTree>
    <p:extLst>
      <p:ext uri="{BB962C8B-B14F-4D97-AF65-F5344CB8AC3E}">
        <p14:creationId xmlns:p14="http://schemas.microsoft.com/office/powerpoint/2010/main" val="2832982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mphasis 2">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2" name="TextBox 11"/>
          <p:cNvSpPr txBox="1"/>
          <p:nvPr userDrawn="1"/>
        </p:nvSpPr>
        <p:spPr>
          <a:xfrm>
            <a:off x="522023" y="6358139"/>
            <a:ext cx="5388780" cy="207877"/>
          </a:xfrm>
          <a:prstGeom prst="rect">
            <a:avLst/>
          </a:prstGeom>
          <a:noFill/>
        </p:spPr>
        <p:txBody>
          <a:bodyPr wrap="square" rtlCol="0">
            <a:spAutoFit/>
          </a:bodyPr>
          <a:lstStyle/>
          <a:p>
            <a:r>
              <a:rPr lang="en-US" sz="751" i="1" dirty="0">
                <a:solidFill>
                  <a:srgbClr val="FEFFFF"/>
                </a:solidFill>
                <a:ea typeface="Calibri" charset="0"/>
                <a:cs typeface="Calibri" charset="0"/>
              </a:rPr>
              <a:t>Property of HealthScape Advisors – Strictly Confidential</a:t>
            </a:r>
          </a:p>
        </p:txBody>
      </p:sp>
      <p:sp>
        <p:nvSpPr>
          <p:cNvPr id="21" name="Content Placeholder 20"/>
          <p:cNvSpPr>
            <a:spLocks noGrp="1"/>
          </p:cNvSpPr>
          <p:nvPr>
            <p:ph sz="quarter" idx="11" hasCustomPrompt="1"/>
          </p:nvPr>
        </p:nvSpPr>
        <p:spPr>
          <a:xfrm>
            <a:off x="3179236" y="1852619"/>
            <a:ext cx="8179389" cy="1304203"/>
          </a:xfrm>
        </p:spPr>
        <p:txBody>
          <a:bodyPr>
            <a:spAutoFit/>
          </a:bodyPr>
          <a:lstStyle>
            <a:lvl1pPr marL="0" indent="0">
              <a:lnSpc>
                <a:spcPct val="100000"/>
              </a:lnSpc>
              <a:buNone/>
              <a:defRPr sz="2625" i="1">
                <a:solidFill>
                  <a:schemeClr val="bg1"/>
                </a:solidFill>
              </a:defRPr>
            </a:lvl1pPr>
            <a:lvl2pPr marL="342891" indent="0">
              <a:buNone/>
              <a:defRPr sz="2625" i="1">
                <a:solidFill>
                  <a:schemeClr val="bg1"/>
                </a:solidFill>
              </a:defRPr>
            </a:lvl2pPr>
            <a:lvl3pPr marL="685783" indent="0">
              <a:buNone/>
              <a:defRPr sz="2625" i="1">
                <a:solidFill>
                  <a:schemeClr val="bg1"/>
                </a:solidFill>
              </a:defRPr>
            </a:lvl3pPr>
            <a:lvl4pPr marL="1028674" indent="0">
              <a:buNone/>
              <a:defRPr sz="2625" i="1">
                <a:solidFill>
                  <a:schemeClr val="bg1"/>
                </a:solidFill>
              </a:defRPr>
            </a:lvl4pPr>
            <a:lvl5pPr marL="1371566" indent="0">
              <a:buNone/>
              <a:defRPr sz="2625" i="1">
                <a:solidFill>
                  <a:schemeClr val="bg1"/>
                </a:solidFill>
              </a:defRPr>
            </a:lvl5pPr>
          </a:lstStyle>
          <a:p>
            <a:pPr lvl="0"/>
            <a:r>
              <a:rPr lang="en-US" dirty="0"/>
              <a:t>Imus am </a:t>
            </a:r>
            <a:r>
              <a:rPr lang="en-US" dirty="0" err="1"/>
              <a:t>ius</a:t>
            </a:r>
            <a:r>
              <a:rPr lang="en-US" dirty="0"/>
              <a:t> mi, </a:t>
            </a:r>
            <a:r>
              <a:rPr lang="en-US" dirty="0" err="1"/>
              <a:t>tempores</a:t>
            </a:r>
            <a:r>
              <a:rPr lang="en-US" dirty="0"/>
              <a:t> ate </a:t>
            </a:r>
            <a:br>
              <a:rPr lang="en-US" dirty="0"/>
            </a:br>
            <a:r>
              <a:rPr lang="en-US" dirty="0" err="1"/>
              <a:t>molendi</a:t>
            </a:r>
            <a:r>
              <a:rPr lang="en-US" dirty="0"/>
              <a:t> con </a:t>
            </a:r>
            <a:r>
              <a:rPr lang="en-US" dirty="0" err="1"/>
              <a:t>peribus</a:t>
            </a:r>
            <a:r>
              <a:rPr lang="en-US" dirty="0"/>
              <a:t> et </a:t>
            </a:r>
            <a:r>
              <a:rPr lang="en-US" dirty="0" err="1"/>
              <a:t>aut</a:t>
            </a:r>
            <a:r>
              <a:rPr lang="en-US" dirty="0"/>
              <a:t> quos</a:t>
            </a:r>
            <a:br>
              <a:rPr lang="en-US" dirty="0"/>
            </a:br>
            <a:r>
              <a:rPr lang="en-US" dirty="0"/>
              <a:t>am </a:t>
            </a:r>
            <a:r>
              <a:rPr lang="en-US" dirty="0" err="1"/>
              <a:t>ius</a:t>
            </a:r>
            <a:r>
              <a:rPr lang="en-US" dirty="0"/>
              <a:t> mi, </a:t>
            </a:r>
            <a:r>
              <a:rPr lang="en-US" dirty="0" err="1"/>
              <a:t>tempores</a:t>
            </a:r>
            <a:r>
              <a:rPr lang="en-US" dirty="0"/>
              <a:t> ate.</a:t>
            </a:r>
          </a:p>
        </p:txBody>
      </p:sp>
      <p:sp>
        <p:nvSpPr>
          <p:cNvPr id="3" name="Text Placeholder 2"/>
          <p:cNvSpPr>
            <a:spLocks noGrp="1"/>
          </p:cNvSpPr>
          <p:nvPr>
            <p:ph type="body" sz="quarter" idx="13" hasCustomPrompt="1"/>
          </p:nvPr>
        </p:nvSpPr>
        <p:spPr>
          <a:xfrm>
            <a:off x="3179239" y="1458973"/>
            <a:ext cx="3704167" cy="381000"/>
          </a:xfrm>
        </p:spPr>
        <p:txBody>
          <a:bodyPr anchor="b">
            <a:noAutofit/>
          </a:bodyPr>
          <a:lstStyle>
            <a:lvl1pPr marL="0" indent="0">
              <a:buNone/>
              <a:defRPr sz="1351" b="1">
                <a:solidFill>
                  <a:schemeClr val="bg2">
                    <a:lumMod val="60000"/>
                    <a:lumOff val="40000"/>
                  </a:schemeClr>
                </a:solidFill>
              </a:defRPr>
            </a:lvl1pPr>
            <a:lvl2pPr marL="342891" indent="0">
              <a:buNone/>
              <a:defRPr sz="1351" b="1">
                <a:solidFill>
                  <a:schemeClr val="accent2"/>
                </a:solidFill>
              </a:defRPr>
            </a:lvl2pPr>
            <a:lvl3pPr marL="685783" indent="0">
              <a:buNone/>
              <a:defRPr sz="1351" b="1">
                <a:solidFill>
                  <a:schemeClr val="accent2"/>
                </a:solidFill>
              </a:defRPr>
            </a:lvl3pPr>
            <a:lvl4pPr marL="1028674" indent="0">
              <a:buNone/>
              <a:defRPr sz="1351" b="1">
                <a:solidFill>
                  <a:schemeClr val="accent2"/>
                </a:solidFill>
              </a:defRPr>
            </a:lvl4pPr>
            <a:lvl5pPr marL="1371566" indent="0">
              <a:buNone/>
              <a:defRPr sz="1351" b="1">
                <a:solidFill>
                  <a:schemeClr val="accent2"/>
                </a:solidFill>
              </a:defRPr>
            </a:lvl5pPr>
          </a:lstStyle>
          <a:p>
            <a:pPr lvl="0"/>
            <a:r>
              <a:rPr lang="en-US" dirty="0"/>
              <a:t>SUBHEAD COPY</a:t>
            </a:r>
          </a:p>
        </p:txBody>
      </p:sp>
      <p:sp>
        <p:nvSpPr>
          <p:cNvPr id="7" name="TextBox 6"/>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FEFFFF"/>
                </a:solidFill>
                <a:ea typeface="Calibri" charset="0"/>
                <a:cs typeface="Calibri" charset="0"/>
              </a:rPr>
              <a:pPr/>
              <a:t>‹#›</a:t>
            </a:fld>
            <a:endParaRPr lang="en-US" sz="751" dirty="0">
              <a:solidFill>
                <a:srgbClr val="FEFFFF"/>
              </a:solidFill>
              <a:ea typeface="Calibri" charset="0"/>
              <a:cs typeface="Calibri" charset="0"/>
            </a:endParaRPr>
          </a:p>
        </p:txBody>
      </p:sp>
    </p:spTree>
    <p:extLst>
      <p:ext uri="{BB962C8B-B14F-4D97-AF65-F5344CB8AC3E}">
        <p14:creationId xmlns:p14="http://schemas.microsoft.com/office/powerpoint/2010/main" val="4065537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5" name="TextBox 4"/>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9" name="Text Placeholder 18"/>
          <p:cNvSpPr>
            <a:spLocks noGrp="1"/>
          </p:cNvSpPr>
          <p:nvPr>
            <p:ph type="body" sz="quarter" idx="13" hasCustomPrompt="1"/>
          </p:nvPr>
        </p:nvSpPr>
        <p:spPr>
          <a:xfrm>
            <a:off x="764117" y="1759413"/>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28" name="Content Placeholder 27"/>
          <p:cNvSpPr>
            <a:spLocks noGrp="1"/>
          </p:cNvSpPr>
          <p:nvPr>
            <p:ph sz="quarter" idx="14" hasCustomPrompt="1"/>
          </p:nvPr>
        </p:nvSpPr>
        <p:spPr>
          <a:xfrm>
            <a:off x="763759" y="2074922"/>
            <a:ext cx="4483100" cy="1212284"/>
          </a:xfrm>
        </p:spPr>
        <p:txBody>
          <a:bodyPr>
            <a:norm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29" name="Text Placeholder 18"/>
          <p:cNvSpPr>
            <a:spLocks noGrp="1"/>
          </p:cNvSpPr>
          <p:nvPr>
            <p:ph type="body" sz="quarter" idx="15" hasCustomPrompt="1"/>
          </p:nvPr>
        </p:nvSpPr>
        <p:spPr>
          <a:xfrm>
            <a:off x="764117" y="3924398"/>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30" name="Content Placeholder 27"/>
          <p:cNvSpPr>
            <a:spLocks noGrp="1"/>
          </p:cNvSpPr>
          <p:nvPr>
            <p:ph sz="quarter" idx="16" hasCustomPrompt="1"/>
          </p:nvPr>
        </p:nvSpPr>
        <p:spPr>
          <a:xfrm>
            <a:off x="763759" y="4239899"/>
            <a:ext cx="4483100" cy="1212284"/>
          </a:xfrm>
        </p:spPr>
        <p:txBody>
          <a:bodyPr>
            <a:norm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31" name="Text Placeholder 18"/>
          <p:cNvSpPr>
            <a:spLocks noGrp="1"/>
          </p:cNvSpPr>
          <p:nvPr>
            <p:ph type="body" sz="quarter" idx="17" hasCustomPrompt="1"/>
          </p:nvPr>
        </p:nvSpPr>
        <p:spPr>
          <a:xfrm>
            <a:off x="6412897" y="1759413"/>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32" name="Content Placeholder 27"/>
          <p:cNvSpPr>
            <a:spLocks noGrp="1"/>
          </p:cNvSpPr>
          <p:nvPr>
            <p:ph sz="quarter" idx="18" hasCustomPrompt="1"/>
          </p:nvPr>
        </p:nvSpPr>
        <p:spPr>
          <a:xfrm>
            <a:off x="6412539" y="2074922"/>
            <a:ext cx="4483100" cy="1212284"/>
          </a:xfrm>
        </p:spPr>
        <p:txBody>
          <a:bodyPr>
            <a:norm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33" name="Text Placeholder 18"/>
          <p:cNvSpPr>
            <a:spLocks noGrp="1"/>
          </p:cNvSpPr>
          <p:nvPr>
            <p:ph type="body" sz="quarter" idx="19" hasCustomPrompt="1"/>
          </p:nvPr>
        </p:nvSpPr>
        <p:spPr>
          <a:xfrm>
            <a:off x="6412897" y="3924398"/>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34" name="Content Placeholder 27"/>
          <p:cNvSpPr>
            <a:spLocks noGrp="1"/>
          </p:cNvSpPr>
          <p:nvPr>
            <p:ph sz="quarter" idx="20" hasCustomPrompt="1"/>
          </p:nvPr>
        </p:nvSpPr>
        <p:spPr>
          <a:xfrm>
            <a:off x="6412539" y="4239899"/>
            <a:ext cx="4483100" cy="1212284"/>
          </a:xfrm>
        </p:spPr>
        <p:txBody>
          <a:bodyPr>
            <a:norm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36" name="Text Placeholder 35"/>
          <p:cNvSpPr>
            <a:spLocks noGrp="1"/>
          </p:cNvSpPr>
          <p:nvPr>
            <p:ph type="body" sz="quarter" idx="21" hasCustomPrompt="1"/>
          </p:nvPr>
        </p:nvSpPr>
        <p:spPr>
          <a:xfrm>
            <a:off x="763757" y="614165"/>
            <a:ext cx="10131880" cy="617537"/>
          </a:xfrm>
        </p:spPr>
        <p:txBody>
          <a:bodyPr>
            <a:normAutofit/>
          </a:bodyPr>
          <a:lstStyle>
            <a:lvl1pPr marL="0" indent="0">
              <a:buNone/>
              <a:defRPr sz="2551"/>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12" name="TextBox 11"/>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3448588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7" name="Text Placeholder 18"/>
          <p:cNvSpPr>
            <a:spLocks noGrp="1"/>
          </p:cNvSpPr>
          <p:nvPr>
            <p:ph type="body" sz="quarter" idx="13" hasCustomPrompt="1"/>
          </p:nvPr>
        </p:nvSpPr>
        <p:spPr>
          <a:xfrm>
            <a:off x="764117" y="2779667"/>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9" name="Content Placeholder 27"/>
          <p:cNvSpPr>
            <a:spLocks noGrp="1"/>
          </p:cNvSpPr>
          <p:nvPr>
            <p:ph sz="quarter" idx="14" hasCustomPrompt="1"/>
          </p:nvPr>
        </p:nvSpPr>
        <p:spPr>
          <a:xfrm>
            <a:off x="763759" y="3095174"/>
            <a:ext cx="4483100" cy="574581"/>
          </a:xfrm>
        </p:spPr>
        <p:txBody>
          <a:bodyPr>
            <a:sp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11" name="Content Placeholder 27"/>
          <p:cNvSpPr>
            <a:spLocks noGrp="1"/>
          </p:cNvSpPr>
          <p:nvPr>
            <p:ph sz="quarter" idx="15" hasCustomPrompt="1"/>
          </p:nvPr>
        </p:nvSpPr>
        <p:spPr>
          <a:xfrm>
            <a:off x="763759" y="1688393"/>
            <a:ext cx="4483100"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2" name="Text Placeholder 18"/>
          <p:cNvSpPr>
            <a:spLocks noGrp="1"/>
          </p:cNvSpPr>
          <p:nvPr>
            <p:ph type="body" sz="quarter" idx="16" hasCustomPrompt="1"/>
          </p:nvPr>
        </p:nvSpPr>
        <p:spPr>
          <a:xfrm>
            <a:off x="6412897" y="2779667"/>
            <a:ext cx="4482739"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13" name="Content Placeholder 27"/>
          <p:cNvSpPr>
            <a:spLocks noGrp="1"/>
          </p:cNvSpPr>
          <p:nvPr>
            <p:ph sz="quarter" idx="17" hasCustomPrompt="1"/>
          </p:nvPr>
        </p:nvSpPr>
        <p:spPr>
          <a:xfrm>
            <a:off x="6412539" y="3095174"/>
            <a:ext cx="4483100" cy="574581"/>
          </a:xfrm>
        </p:spPr>
        <p:txBody>
          <a:bodyPr>
            <a:sp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14" name="Content Placeholder 27"/>
          <p:cNvSpPr>
            <a:spLocks noGrp="1"/>
          </p:cNvSpPr>
          <p:nvPr>
            <p:ph sz="quarter" idx="18" hasCustomPrompt="1"/>
          </p:nvPr>
        </p:nvSpPr>
        <p:spPr>
          <a:xfrm>
            <a:off x="6412539" y="1688393"/>
            <a:ext cx="4483100"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5" name="Text Placeholder 35"/>
          <p:cNvSpPr>
            <a:spLocks noGrp="1"/>
          </p:cNvSpPr>
          <p:nvPr>
            <p:ph type="body" sz="quarter" idx="21" hasCustomPrompt="1"/>
          </p:nvPr>
        </p:nvSpPr>
        <p:spPr>
          <a:xfrm>
            <a:off x="763757" y="614165"/>
            <a:ext cx="10131880" cy="617537"/>
          </a:xfrm>
        </p:spPr>
        <p:txBody>
          <a:bodyPr>
            <a:normAutofit/>
          </a:bodyPr>
          <a:lstStyle>
            <a:lvl1pPr marL="0" indent="0">
              <a:buNone/>
              <a:defRPr sz="2551"/>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10" name="TextBox 9"/>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45654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9" name="Content Placeholder 27"/>
          <p:cNvSpPr>
            <a:spLocks noGrp="1"/>
          </p:cNvSpPr>
          <p:nvPr>
            <p:ph sz="quarter" idx="14" hasCustomPrompt="1"/>
          </p:nvPr>
        </p:nvSpPr>
        <p:spPr>
          <a:xfrm>
            <a:off x="763759" y="2727202"/>
            <a:ext cx="4483100" cy="1029193"/>
          </a:xfrm>
        </p:spPr>
        <p:txBody>
          <a:bodyPr>
            <a:spAutoFit/>
          </a:bodyPr>
          <a:lstStyle>
            <a:lvl1pPr marL="214308" marR="0" indent="-214308" algn="l" defTabSz="685783" rtl="0" eaLnBrk="1" fontAlgn="auto" latinLnBrk="0" hangingPunct="1">
              <a:lnSpc>
                <a:spcPct val="120000"/>
              </a:lnSpc>
              <a:spcBef>
                <a:spcPts val="751"/>
              </a:spcBef>
              <a:spcAft>
                <a:spcPts val="0"/>
              </a:spcAft>
              <a:buClr>
                <a:schemeClr val="bg2"/>
              </a:buClr>
              <a:buSzPct val="80000"/>
              <a:buFont typeface=".HelveticaNeueDeskInterface-Regular" charset="-120"/>
              <a:buChar char="+"/>
              <a:tabLst/>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p:txBody>
      </p:sp>
      <p:sp>
        <p:nvSpPr>
          <p:cNvPr id="11" name="Content Placeholder 27"/>
          <p:cNvSpPr>
            <a:spLocks noGrp="1"/>
          </p:cNvSpPr>
          <p:nvPr>
            <p:ph sz="quarter" idx="15" hasCustomPrompt="1"/>
          </p:nvPr>
        </p:nvSpPr>
        <p:spPr>
          <a:xfrm>
            <a:off x="763759" y="1688393"/>
            <a:ext cx="4483100"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4" name="Content Placeholder 27"/>
          <p:cNvSpPr>
            <a:spLocks noGrp="1"/>
          </p:cNvSpPr>
          <p:nvPr>
            <p:ph sz="quarter" idx="18" hasCustomPrompt="1"/>
          </p:nvPr>
        </p:nvSpPr>
        <p:spPr>
          <a:xfrm>
            <a:off x="6412539" y="1688393"/>
            <a:ext cx="4483100"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5" name="Content Placeholder 27"/>
          <p:cNvSpPr>
            <a:spLocks noGrp="1"/>
          </p:cNvSpPr>
          <p:nvPr>
            <p:ph sz="quarter" idx="19" hasCustomPrompt="1"/>
          </p:nvPr>
        </p:nvSpPr>
        <p:spPr>
          <a:xfrm>
            <a:off x="6412539" y="2727202"/>
            <a:ext cx="4483100" cy="1029193"/>
          </a:xfrm>
        </p:spPr>
        <p:txBody>
          <a:bodyPr>
            <a:spAutoFit/>
          </a:bodyPr>
          <a:lstStyle>
            <a:lvl1pPr marL="214308" indent="-214308">
              <a:lnSpc>
                <a:spcPct val="120000"/>
              </a:lnSpc>
              <a:buClr>
                <a:schemeClr val="bg2"/>
              </a:buClr>
              <a:buSzPct val="80000"/>
              <a:buFont typeface=".HelveticaNeueDeskInterface-Regular" charset="-120"/>
              <a:buChar char="+"/>
              <a:defRPr sz="1351">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p:txBody>
      </p:sp>
      <p:sp>
        <p:nvSpPr>
          <p:cNvPr id="16" name="Text Placeholder 35"/>
          <p:cNvSpPr>
            <a:spLocks noGrp="1"/>
          </p:cNvSpPr>
          <p:nvPr>
            <p:ph type="body" sz="quarter" idx="21" hasCustomPrompt="1"/>
          </p:nvPr>
        </p:nvSpPr>
        <p:spPr>
          <a:xfrm>
            <a:off x="763757" y="614165"/>
            <a:ext cx="10131880" cy="617537"/>
          </a:xfrm>
        </p:spPr>
        <p:txBody>
          <a:bodyPr>
            <a:normAutofit/>
          </a:bodyPr>
          <a:lstStyle>
            <a:lvl1pPr marL="0" indent="0">
              <a:buNone/>
              <a:defRPr sz="2551"/>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10" name="TextBox 9"/>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Tree>
    <p:extLst>
      <p:ext uri="{BB962C8B-B14F-4D97-AF65-F5344CB8AC3E}">
        <p14:creationId xmlns:p14="http://schemas.microsoft.com/office/powerpoint/2010/main" val="1875229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0" name="TextBox 9"/>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
        <p:nvSpPr>
          <p:cNvPr id="22" name="TextBox 21"/>
          <p:cNvSpPr txBox="1"/>
          <p:nvPr userDrawn="1"/>
        </p:nvSpPr>
        <p:spPr>
          <a:xfrm>
            <a:off x="554940" y="1148256"/>
            <a:ext cx="4144109" cy="451406"/>
          </a:xfrm>
          <a:prstGeom prst="rect">
            <a:avLst/>
          </a:prstGeom>
          <a:noFill/>
        </p:spPr>
        <p:txBody>
          <a:bodyPr wrap="square" rtlCol="0">
            <a:spAutoFit/>
          </a:bodyPr>
          <a:lstStyle/>
          <a:p>
            <a:pPr>
              <a:lnSpc>
                <a:spcPts val="1411"/>
              </a:lnSpc>
              <a:spcAft>
                <a:spcPts val="900"/>
              </a:spcAft>
            </a:pPr>
            <a:r>
              <a:rPr lang="en-US" sz="1351" b="1" dirty="0">
                <a:solidFill>
                  <a:srgbClr val="FEFDFF"/>
                </a:solidFill>
                <a:latin typeface="Arial" charset="0"/>
                <a:ea typeface="Arial" charset="0"/>
                <a:cs typeface="Arial" charset="0"/>
              </a:rPr>
              <a:t>Business</a:t>
            </a:r>
            <a:br>
              <a:rPr lang="en-US" sz="1351" b="1" dirty="0">
                <a:solidFill>
                  <a:srgbClr val="FEFDFF"/>
                </a:solidFill>
                <a:latin typeface="Arial" charset="0"/>
                <a:ea typeface="Arial" charset="0"/>
                <a:cs typeface="Arial" charset="0"/>
              </a:rPr>
            </a:br>
            <a:r>
              <a:rPr lang="en-US" sz="1351" b="1" dirty="0">
                <a:solidFill>
                  <a:srgbClr val="FEFDFF"/>
                </a:solidFill>
                <a:latin typeface="Arial" charset="0"/>
                <a:ea typeface="Arial" charset="0"/>
                <a:cs typeface="Arial" charset="0"/>
              </a:rPr>
              <a:t>Development</a:t>
            </a:r>
          </a:p>
        </p:txBody>
      </p:sp>
      <p:sp>
        <p:nvSpPr>
          <p:cNvPr id="23" name="TextBox 22"/>
          <p:cNvSpPr txBox="1"/>
          <p:nvPr userDrawn="1"/>
        </p:nvSpPr>
        <p:spPr>
          <a:xfrm>
            <a:off x="4544156" y="1809611"/>
            <a:ext cx="4144109" cy="271869"/>
          </a:xfrm>
          <a:prstGeom prst="rect">
            <a:avLst/>
          </a:prstGeom>
          <a:noFill/>
        </p:spPr>
        <p:txBody>
          <a:bodyPr wrap="square" rtlCol="0">
            <a:spAutoFit/>
          </a:bodyPr>
          <a:lstStyle/>
          <a:p>
            <a:pPr>
              <a:lnSpc>
                <a:spcPts val="1411"/>
              </a:lnSpc>
              <a:spcAft>
                <a:spcPts val="900"/>
              </a:spcAft>
            </a:pPr>
            <a:r>
              <a:rPr lang="en-US" sz="1351" b="1" dirty="0">
                <a:solidFill>
                  <a:srgbClr val="FEFDFF"/>
                </a:solidFill>
                <a:latin typeface="Arial" charset="0"/>
                <a:ea typeface="Arial" charset="0"/>
                <a:cs typeface="Arial" charset="0"/>
              </a:rPr>
              <a:t>Contract Capture &amp; Proposal Assistance</a:t>
            </a:r>
          </a:p>
        </p:txBody>
      </p:sp>
      <p:sp>
        <p:nvSpPr>
          <p:cNvPr id="29" name="Round Single Corner Rectangle 28"/>
          <p:cNvSpPr/>
          <p:nvPr userDrawn="1"/>
        </p:nvSpPr>
        <p:spPr>
          <a:xfrm rot="10800000" flipH="1">
            <a:off x="0" y="-1"/>
            <a:ext cx="3211373" cy="793596"/>
          </a:xfrm>
          <a:prstGeom prst="round1Rect">
            <a:avLst>
              <a:gd name="adj" fmla="val 2400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1" dirty="0">
              <a:solidFill>
                <a:srgbClr val="FEFFFF"/>
              </a:solidFill>
            </a:endParaRPr>
          </a:p>
        </p:txBody>
      </p:sp>
      <p:sp>
        <p:nvSpPr>
          <p:cNvPr id="30" name="TextBox 29"/>
          <p:cNvSpPr txBox="1"/>
          <p:nvPr userDrawn="1"/>
        </p:nvSpPr>
        <p:spPr>
          <a:xfrm>
            <a:off x="409764" y="102348"/>
            <a:ext cx="8192581" cy="447430"/>
          </a:xfrm>
          <a:prstGeom prst="rect">
            <a:avLst/>
          </a:prstGeom>
          <a:noFill/>
        </p:spPr>
        <p:txBody>
          <a:bodyPr wrap="square" rtlCol="0">
            <a:spAutoFit/>
          </a:bodyPr>
          <a:lstStyle/>
          <a:p>
            <a:pPr>
              <a:lnSpc>
                <a:spcPts val="2925"/>
              </a:lnSpc>
            </a:pPr>
            <a:r>
              <a:rPr lang="en-US" sz="2251" b="1" i="1" dirty="0">
                <a:solidFill>
                  <a:srgbClr val="FEFDFF"/>
                </a:solidFill>
                <a:ea typeface="Calibri" charset="0"/>
                <a:cs typeface="Calibri" charset="0"/>
              </a:rPr>
              <a:t>Case Study</a:t>
            </a:r>
          </a:p>
        </p:txBody>
      </p:sp>
      <p:sp>
        <p:nvSpPr>
          <p:cNvPr id="31" name="Rectangle 30"/>
          <p:cNvSpPr/>
          <p:nvPr userDrawn="1"/>
        </p:nvSpPr>
        <p:spPr>
          <a:xfrm>
            <a:off x="9082455" y="1140224"/>
            <a:ext cx="2705860" cy="466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2" name="Round Single Corner Rectangle 31"/>
          <p:cNvSpPr/>
          <p:nvPr userDrawn="1"/>
        </p:nvSpPr>
        <p:spPr>
          <a:xfrm rot="10800000" flipH="1">
            <a:off x="9082453" y="1595970"/>
            <a:ext cx="2696987" cy="4549346"/>
          </a:xfrm>
          <a:prstGeom prst="round1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3" name="Rectangle 32"/>
          <p:cNvSpPr/>
          <p:nvPr userDrawn="1"/>
        </p:nvSpPr>
        <p:spPr>
          <a:xfrm>
            <a:off x="3096533" y="1140224"/>
            <a:ext cx="5991763" cy="456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4" name="Rectangle 33"/>
          <p:cNvSpPr/>
          <p:nvPr userDrawn="1"/>
        </p:nvSpPr>
        <p:spPr>
          <a:xfrm>
            <a:off x="3098039" y="1595983"/>
            <a:ext cx="5982919" cy="4549345"/>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5" name="Round Single Corner Rectangle 34"/>
          <p:cNvSpPr/>
          <p:nvPr userDrawn="1"/>
        </p:nvSpPr>
        <p:spPr>
          <a:xfrm flipH="1">
            <a:off x="253613" y="1140215"/>
            <a:ext cx="2845920" cy="455762"/>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6" name="Rectangle 35"/>
          <p:cNvSpPr/>
          <p:nvPr userDrawn="1"/>
        </p:nvSpPr>
        <p:spPr>
          <a:xfrm>
            <a:off x="244740" y="1595978"/>
            <a:ext cx="2853293" cy="4549344"/>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38" name="TextBox 37"/>
          <p:cNvSpPr txBox="1"/>
          <p:nvPr userDrawn="1"/>
        </p:nvSpPr>
        <p:spPr>
          <a:xfrm>
            <a:off x="396192" y="1215569"/>
            <a:ext cx="2945704" cy="277768"/>
          </a:xfrm>
          <a:prstGeom prst="rect">
            <a:avLst/>
          </a:prstGeom>
          <a:noFill/>
        </p:spPr>
        <p:txBody>
          <a:bodyPr wrap="square" rtlCol="0">
            <a:spAutoFit/>
          </a:bodyPr>
          <a:lstStyle/>
          <a:p>
            <a:pPr>
              <a:lnSpc>
                <a:spcPts val="1411"/>
              </a:lnSpc>
              <a:spcAft>
                <a:spcPts val="900"/>
              </a:spcAft>
            </a:pPr>
            <a:r>
              <a:rPr lang="en-US" sz="1500" b="1" i="1" dirty="0">
                <a:solidFill>
                  <a:srgbClr val="FEFDFF"/>
                </a:solidFill>
                <a:ea typeface="Calibri" charset="0"/>
                <a:cs typeface="Calibri" charset="0"/>
              </a:rPr>
              <a:t>Background</a:t>
            </a:r>
          </a:p>
        </p:txBody>
      </p:sp>
      <p:sp>
        <p:nvSpPr>
          <p:cNvPr id="39" name="TextBox 38"/>
          <p:cNvSpPr txBox="1"/>
          <p:nvPr userDrawn="1"/>
        </p:nvSpPr>
        <p:spPr>
          <a:xfrm>
            <a:off x="3249476" y="1215569"/>
            <a:ext cx="4008125" cy="277768"/>
          </a:xfrm>
          <a:prstGeom prst="rect">
            <a:avLst/>
          </a:prstGeom>
          <a:noFill/>
        </p:spPr>
        <p:txBody>
          <a:bodyPr wrap="square" rtlCol="0">
            <a:spAutoFit/>
          </a:bodyPr>
          <a:lstStyle/>
          <a:p>
            <a:pPr>
              <a:lnSpc>
                <a:spcPts val="1411"/>
              </a:lnSpc>
              <a:spcAft>
                <a:spcPts val="900"/>
              </a:spcAft>
            </a:pPr>
            <a:r>
              <a:rPr lang="en-US" sz="1500" b="1" i="1" dirty="0">
                <a:solidFill>
                  <a:srgbClr val="FEFDFF"/>
                </a:solidFill>
                <a:ea typeface="Calibri" charset="0"/>
                <a:cs typeface="Calibri" charset="0"/>
              </a:rPr>
              <a:t>Work Performed</a:t>
            </a:r>
          </a:p>
        </p:txBody>
      </p:sp>
      <p:sp>
        <p:nvSpPr>
          <p:cNvPr id="40" name="TextBox 39"/>
          <p:cNvSpPr txBox="1"/>
          <p:nvPr userDrawn="1"/>
        </p:nvSpPr>
        <p:spPr>
          <a:xfrm>
            <a:off x="9328223" y="1215569"/>
            <a:ext cx="2304764" cy="277768"/>
          </a:xfrm>
          <a:prstGeom prst="rect">
            <a:avLst/>
          </a:prstGeom>
          <a:noFill/>
        </p:spPr>
        <p:txBody>
          <a:bodyPr wrap="square" rtlCol="0">
            <a:spAutoFit/>
          </a:bodyPr>
          <a:lstStyle/>
          <a:p>
            <a:pPr>
              <a:lnSpc>
                <a:spcPts val="1411"/>
              </a:lnSpc>
              <a:spcAft>
                <a:spcPts val="900"/>
              </a:spcAft>
            </a:pPr>
            <a:r>
              <a:rPr lang="en-US" sz="1500" b="1" i="1" dirty="0">
                <a:solidFill>
                  <a:srgbClr val="FEFDFF"/>
                </a:solidFill>
                <a:ea typeface="Calibri" charset="0"/>
                <a:cs typeface="Calibri" charset="0"/>
              </a:rPr>
              <a:t>Results</a:t>
            </a:r>
          </a:p>
        </p:txBody>
      </p:sp>
      <p:sp>
        <p:nvSpPr>
          <p:cNvPr id="4" name="Text Placeholder 3"/>
          <p:cNvSpPr>
            <a:spLocks noGrp="1"/>
          </p:cNvSpPr>
          <p:nvPr>
            <p:ph type="body" sz="quarter" idx="10"/>
          </p:nvPr>
        </p:nvSpPr>
        <p:spPr>
          <a:xfrm>
            <a:off x="554567" y="1809750"/>
            <a:ext cx="2321984" cy="464857"/>
          </a:xfrm>
        </p:spPr>
        <p:txBody>
          <a:bodyPr/>
          <a:lstStyle>
            <a:lvl1pPr algn="l">
              <a:defRPr sz="1351">
                <a:solidFill>
                  <a:schemeClr val="accent5">
                    <a:lumMod val="50000"/>
                  </a:schemeClr>
                </a:solidFill>
              </a:defRPr>
            </a:lvl1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a:t>Edit Master text styles</a:t>
            </a:r>
          </a:p>
        </p:txBody>
      </p:sp>
      <p:sp>
        <p:nvSpPr>
          <p:cNvPr id="48" name="Text Placeholder 3"/>
          <p:cNvSpPr>
            <a:spLocks noGrp="1"/>
          </p:cNvSpPr>
          <p:nvPr>
            <p:ph type="body" sz="quarter" idx="12" hasCustomPrompt="1"/>
          </p:nvPr>
        </p:nvSpPr>
        <p:spPr>
          <a:xfrm>
            <a:off x="3383162" y="1809750"/>
            <a:ext cx="1455539" cy="464857"/>
          </a:xfrm>
        </p:spPr>
        <p:txBody>
          <a:bodyPr/>
          <a:lstStyle>
            <a:lvl1pPr marL="0" indent="0" algn="l">
              <a:lnSpc>
                <a:spcPts val="1680"/>
              </a:lnSpc>
              <a:spcAft>
                <a:spcPts val="1200"/>
              </a:spcAft>
              <a:buNone/>
              <a:defRPr sz="1351">
                <a:solidFill>
                  <a:schemeClr val="accent5">
                    <a:lumMod val="50000"/>
                  </a:schemeClr>
                </a:solidFill>
              </a:defRPr>
            </a:lvl1pPr>
          </a:lstStyle>
          <a:p>
            <a:pPr>
              <a:lnSpc>
                <a:spcPts val="1680"/>
              </a:lnSpc>
              <a:spcAft>
                <a:spcPts val="1200"/>
              </a:spcAft>
            </a:pPr>
            <a:r>
              <a:rPr lang="en-US" b="1" i="1" dirty="0">
                <a:solidFill>
                  <a:srgbClr val="5C666F">
                    <a:lumMod val="75000"/>
                  </a:srgbClr>
                </a:solidFill>
                <a:latin typeface="Calibri" charset="0"/>
                <a:ea typeface="Calibri" charset="0"/>
                <a:cs typeface="Calibri" charset="0"/>
              </a:rPr>
              <a:t>Phase 1</a:t>
            </a:r>
          </a:p>
        </p:txBody>
      </p:sp>
      <p:sp>
        <p:nvSpPr>
          <p:cNvPr id="57" name="Text Placeholder 3"/>
          <p:cNvSpPr>
            <a:spLocks noGrp="1"/>
          </p:cNvSpPr>
          <p:nvPr>
            <p:ph type="body" sz="quarter" idx="14" hasCustomPrompt="1"/>
          </p:nvPr>
        </p:nvSpPr>
        <p:spPr>
          <a:xfrm>
            <a:off x="5374801" y="1809750"/>
            <a:ext cx="1455539" cy="464857"/>
          </a:xfrm>
        </p:spPr>
        <p:txBody>
          <a:bodyPr/>
          <a:lstStyle>
            <a:lvl1pPr marL="0" indent="0" algn="l">
              <a:lnSpc>
                <a:spcPts val="1680"/>
              </a:lnSpc>
              <a:spcAft>
                <a:spcPts val="1200"/>
              </a:spcAft>
              <a:buNone/>
              <a:defRPr sz="1351">
                <a:solidFill>
                  <a:schemeClr val="accent5">
                    <a:lumMod val="50000"/>
                  </a:schemeClr>
                </a:solidFill>
              </a:defRPr>
            </a:lvl1pPr>
          </a:lstStyle>
          <a:p>
            <a:pPr>
              <a:lnSpc>
                <a:spcPts val="1680"/>
              </a:lnSpc>
              <a:spcAft>
                <a:spcPts val="1200"/>
              </a:spcAft>
            </a:pPr>
            <a:r>
              <a:rPr lang="en-US" b="1" i="1" dirty="0">
                <a:solidFill>
                  <a:srgbClr val="5C666F">
                    <a:lumMod val="75000"/>
                  </a:srgbClr>
                </a:solidFill>
                <a:latin typeface="Calibri" charset="0"/>
                <a:ea typeface="Calibri" charset="0"/>
                <a:cs typeface="Calibri" charset="0"/>
              </a:rPr>
              <a:t>Phase 2</a:t>
            </a:r>
          </a:p>
        </p:txBody>
      </p:sp>
      <p:sp>
        <p:nvSpPr>
          <p:cNvPr id="59" name="Text Placeholder 3"/>
          <p:cNvSpPr>
            <a:spLocks noGrp="1"/>
          </p:cNvSpPr>
          <p:nvPr>
            <p:ph type="body" sz="quarter" idx="15" hasCustomPrompt="1"/>
          </p:nvPr>
        </p:nvSpPr>
        <p:spPr>
          <a:xfrm>
            <a:off x="7274869" y="1809750"/>
            <a:ext cx="1455539" cy="464857"/>
          </a:xfrm>
        </p:spPr>
        <p:txBody>
          <a:bodyPr/>
          <a:lstStyle>
            <a:lvl1pPr marL="0" indent="0" algn="l">
              <a:lnSpc>
                <a:spcPts val="1680"/>
              </a:lnSpc>
              <a:spcAft>
                <a:spcPts val="1200"/>
              </a:spcAft>
              <a:buNone/>
              <a:defRPr sz="1351">
                <a:solidFill>
                  <a:schemeClr val="accent5">
                    <a:lumMod val="50000"/>
                  </a:schemeClr>
                </a:solidFill>
              </a:defRPr>
            </a:lvl1pPr>
          </a:lstStyle>
          <a:p>
            <a:pPr>
              <a:lnSpc>
                <a:spcPts val="1680"/>
              </a:lnSpc>
              <a:spcAft>
                <a:spcPts val="1200"/>
              </a:spcAft>
            </a:pPr>
            <a:r>
              <a:rPr lang="en-US" b="1" i="1" dirty="0">
                <a:solidFill>
                  <a:srgbClr val="5C666F">
                    <a:lumMod val="75000"/>
                  </a:srgbClr>
                </a:solidFill>
                <a:latin typeface="Calibri" charset="0"/>
                <a:ea typeface="Calibri" charset="0"/>
                <a:cs typeface="Calibri" charset="0"/>
              </a:rPr>
              <a:t>Phase 3</a:t>
            </a:r>
          </a:p>
        </p:txBody>
      </p:sp>
      <p:sp>
        <p:nvSpPr>
          <p:cNvPr id="65" name="Text Placeholder 64"/>
          <p:cNvSpPr>
            <a:spLocks noGrp="1"/>
          </p:cNvSpPr>
          <p:nvPr>
            <p:ph type="body" sz="quarter" idx="20" hasCustomPrompt="1"/>
          </p:nvPr>
        </p:nvSpPr>
        <p:spPr>
          <a:xfrm>
            <a:off x="9328151" y="1809750"/>
            <a:ext cx="2159000" cy="4148138"/>
          </a:xfrm>
        </p:spPr>
        <p:txBody>
          <a:bodyPr>
            <a:noAutofit/>
          </a:bodyPr>
          <a:lstStyle>
            <a:lvl1pPr marL="0" indent="0">
              <a:buNone/>
              <a:defRPr sz="1351" b="1" i="1" baseline="0">
                <a:solidFill>
                  <a:schemeClr val="accent5">
                    <a:lumMod val="50000"/>
                  </a:schemeClr>
                </a:solidFill>
                <a:latin typeface="Calibri" charset="0"/>
                <a:ea typeface="Calibri" charset="0"/>
                <a:cs typeface="Calibri" charset="0"/>
              </a:defRPr>
            </a:lvl1pPr>
            <a:lvl2pPr marL="342891" indent="0">
              <a:buNone/>
              <a:defRPr sz="1351">
                <a:solidFill>
                  <a:schemeClr val="accent5">
                    <a:lumMod val="50000"/>
                  </a:schemeClr>
                </a:solidFill>
                <a:latin typeface="Calibri" charset="0"/>
                <a:ea typeface="Calibri" charset="0"/>
                <a:cs typeface="Calibri" charset="0"/>
              </a:defRPr>
            </a:lvl2pPr>
            <a:lvl3pPr marL="685783" indent="0">
              <a:buNone/>
              <a:defRPr sz="1351">
                <a:solidFill>
                  <a:schemeClr val="accent5">
                    <a:lumMod val="50000"/>
                  </a:schemeClr>
                </a:solidFill>
                <a:latin typeface="Calibri" charset="0"/>
                <a:ea typeface="Calibri" charset="0"/>
                <a:cs typeface="Calibri" charset="0"/>
              </a:defRPr>
            </a:lvl3pPr>
            <a:lvl4pPr marL="1028674" indent="0">
              <a:buNone/>
              <a:defRPr sz="1351">
                <a:solidFill>
                  <a:schemeClr val="accent5">
                    <a:lumMod val="50000"/>
                  </a:schemeClr>
                </a:solidFill>
                <a:latin typeface="Calibri" charset="0"/>
                <a:ea typeface="Calibri" charset="0"/>
                <a:cs typeface="Calibri" charset="0"/>
              </a:defRPr>
            </a:lvl4pPr>
            <a:lvl5pPr marL="1371566" indent="0">
              <a:buNone/>
              <a:defRPr sz="1351">
                <a:solidFill>
                  <a:schemeClr val="accent5">
                    <a:lumMod val="50000"/>
                  </a:schemeClr>
                </a:solidFill>
                <a:latin typeface="Calibri" charset="0"/>
                <a:ea typeface="Calibri" charset="0"/>
                <a:cs typeface="Calibri" charset="0"/>
              </a:defRPr>
            </a:lvl5pPr>
          </a:lstStyle>
          <a:p>
            <a:pPr lvl="0"/>
            <a:r>
              <a:rPr lang="en-US" dirty="0"/>
              <a:t>Text here</a:t>
            </a:r>
          </a:p>
        </p:txBody>
      </p:sp>
      <p:sp>
        <p:nvSpPr>
          <p:cNvPr id="67" name="Text Placeholder 66"/>
          <p:cNvSpPr>
            <a:spLocks noGrp="1"/>
          </p:cNvSpPr>
          <p:nvPr>
            <p:ph type="body" sz="quarter" idx="21" hasCustomPrompt="1"/>
          </p:nvPr>
        </p:nvSpPr>
        <p:spPr>
          <a:xfrm>
            <a:off x="3382433" y="2514600"/>
            <a:ext cx="1456267" cy="3443288"/>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
        <p:nvSpPr>
          <p:cNvPr id="68" name="Text Placeholder 66"/>
          <p:cNvSpPr>
            <a:spLocks noGrp="1"/>
          </p:cNvSpPr>
          <p:nvPr>
            <p:ph type="body" sz="quarter" idx="22" hasCustomPrompt="1"/>
          </p:nvPr>
        </p:nvSpPr>
        <p:spPr>
          <a:xfrm>
            <a:off x="5355025" y="2514600"/>
            <a:ext cx="1456267" cy="3443288"/>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
        <p:nvSpPr>
          <p:cNvPr id="69" name="Text Placeholder 66"/>
          <p:cNvSpPr>
            <a:spLocks noGrp="1"/>
          </p:cNvSpPr>
          <p:nvPr>
            <p:ph type="body" sz="quarter" idx="23" hasCustomPrompt="1"/>
          </p:nvPr>
        </p:nvSpPr>
        <p:spPr>
          <a:xfrm>
            <a:off x="7274869" y="2514600"/>
            <a:ext cx="1456267" cy="3443288"/>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
        <p:nvSpPr>
          <p:cNvPr id="70" name="Text Placeholder 66"/>
          <p:cNvSpPr>
            <a:spLocks noGrp="1"/>
          </p:cNvSpPr>
          <p:nvPr>
            <p:ph type="body" sz="quarter" idx="24" hasCustomPrompt="1"/>
          </p:nvPr>
        </p:nvSpPr>
        <p:spPr>
          <a:xfrm>
            <a:off x="554569" y="2514600"/>
            <a:ext cx="1456267" cy="3443288"/>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Tree>
    <p:extLst>
      <p:ext uri="{BB962C8B-B14F-4D97-AF65-F5344CB8AC3E}">
        <p14:creationId xmlns:p14="http://schemas.microsoft.com/office/powerpoint/2010/main" val="4044153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8" name="TextBox 7"/>
          <p:cNvSpPr txBox="1"/>
          <p:nvPr userDrawn="1"/>
        </p:nvSpPr>
        <p:spPr>
          <a:xfrm>
            <a:off x="522023" y="6358139"/>
            <a:ext cx="5388780" cy="207877"/>
          </a:xfrm>
          <a:prstGeom prst="rect">
            <a:avLst/>
          </a:prstGeom>
          <a:noFill/>
        </p:spPr>
        <p:txBody>
          <a:bodyPr wrap="square" rtlCol="0">
            <a:spAutoFit/>
          </a:bodyPr>
          <a:lstStyle/>
          <a:p>
            <a:r>
              <a:rPr lang="en-US" sz="751" i="1" dirty="0">
                <a:solidFill>
                  <a:srgbClr val="7A8793">
                    <a:lumMod val="75000"/>
                  </a:srgbClr>
                </a:solidFill>
                <a:ea typeface="Calibri" charset="0"/>
                <a:cs typeface="Calibri" charset="0"/>
              </a:rPr>
              <a:t>Property of HealthScape Advisors – Strictly Confidential</a:t>
            </a:r>
          </a:p>
        </p:txBody>
      </p:sp>
      <p:sp>
        <p:nvSpPr>
          <p:cNvPr id="16" name="Text Placeholder 35"/>
          <p:cNvSpPr>
            <a:spLocks noGrp="1"/>
          </p:cNvSpPr>
          <p:nvPr>
            <p:ph type="body" sz="quarter" idx="21" hasCustomPrompt="1"/>
          </p:nvPr>
        </p:nvSpPr>
        <p:spPr>
          <a:xfrm>
            <a:off x="518641" y="455857"/>
            <a:ext cx="10131880" cy="617537"/>
          </a:xfrm>
        </p:spPr>
        <p:txBody>
          <a:bodyPr>
            <a:noAutofit/>
          </a:bodyPr>
          <a:lstStyle>
            <a:lvl1pPr marL="0" indent="0">
              <a:buNone/>
              <a:defRPr sz="2100" i="1" baseline="0"/>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10" name="TextBox 9"/>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122C50"/>
                </a:solidFill>
                <a:ea typeface="Calibri" charset="0"/>
                <a:cs typeface="Calibri" charset="0"/>
              </a:rPr>
              <a:pPr/>
              <a:t>‹#›</a:t>
            </a:fld>
            <a:endParaRPr lang="en-US" sz="751" dirty="0">
              <a:solidFill>
                <a:srgbClr val="122C50"/>
              </a:solidFill>
              <a:ea typeface="Calibri" charset="0"/>
              <a:cs typeface="Calibri" charset="0"/>
            </a:endParaRPr>
          </a:p>
        </p:txBody>
      </p:sp>
      <p:sp>
        <p:nvSpPr>
          <p:cNvPr id="12" name="Rectangle 11"/>
          <p:cNvSpPr/>
          <p:nvPr userDrawn="1"/>
        </p:nvSpPr>
        <p:spPr>
          <a:xfrm>
            <a:off x="8338907" y="1573450"/>
            <a:ext cx="3484028" cy="9836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3" name="Round Single Corner Rectangle 12"/>
          <p:cNvSpPr/>
          <p:nvPr userDrawn="1"/>
        </p:nvSpPr>
        <p:spPr>
          <a:xfrm rot="10800000" flipH="1">
            <a:off x="8338907" y="2648331"/>
            <a:ext cx="3484028" cy="3209738"/>
          </a:xfrm>
          <a:prstGeom prst="round1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7" name="Rectangle 16"/>
          <p:cNvSpPr/>
          <p:nvPr userDrawn="1"/>
        </p:nvSpPr>
        <p:spPr>
          <a:xfrm>
            <a:off x="4324008" y="1562484"/>
            <a:ext cx="3914437" cy="983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8" name="Rectangle 17"/>
          <p:cNvSpPr/>
          <p:nvPr userDrawn="1"/>
        </p:nvSpPr>
        <p:spPr>
          <a:xfrm>
            <a:off x="4324008" y="2648341"/>
            <a:ext cx="3914437" cy="3209737"/>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19" name="Round Single Corner Rectangle 18"/>
          <p:cNvSpPr/>
          <p:nvPr userDrawn="1"/>
        </p:nvSpPr>
        <p:spPr>
          <a:xfrm flipH="1">
            <a:off x="368300" y="1573449"/>
            <a:ext cx="3864321" cy="959913"/>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20" name="Rectangle 19"/>
          <p:cNvSpPr/>
          <p:nvPr userDrawn="1"/>
        </p:nvSpPr>
        <p:spPr>
          <a:xfrm>
            <a:off x="343236" y="2648333"/>
            <a:ext cx="3889381" cy="3209736"/>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FCFEFC"/>
              </a:solidFill>
            </a:endParaRPr>
          </a:p>
        </p:txBody>
      </p:sp>
      <p:sp>
        <p:nvSpPr>
          <p:cNvPr id="7" name="Text Placeholder 6"/>
          <p:cNvSpPr>
            <a:spLocks noGrp="1"/>
          </p:cNvSpPr>
          <p:nvPr>
            <p:ph type="body" sz="quarter" idx="28" hasCustomPrompt="1"/>
          </p:nvPr>
        </p:nvSpPr>
        <p:spPr>
          <a:xfrm>
            <a:off x="704857" y="1700213"/>
            <a:ext cx="3219449" cy="671512"/>
          </a:xfrm>
        </p:spPr>
        <p:txBody>
          <a:bodyPr>
            <a:noAutofit/>
          </a:bodyPr>
          <a:lstStyle>
            <a:lvl1pPr marL="0" indent="0">
              <a:lnSpc>
                <a:spcPct val="100000"/>
              </a:lnSpc>
              <a:buNone/>
              <a:defRPr sz="1500" b="1" baseline="0">
                <a:solidFill>
                  <a:schemeClr val="bg1"/>
                </a:solidFill>
              </a:defRPr>
            </a:lvl1pPr>
          </a:lstStyle>
          <a:p>
            <a:pPr lvl="0"/>
            <a:r>
              <a:rPr lang="en-US" dirty="0"/>
              <a:t>Title</a:t>
            </a:r>
          </a:p>
        </p:txBody>
      </p:sp>
      <p:sp>
        <p:nvSpPr>
          <p:cNvPr id="31" name="Text Placeholder 6"/>
          <p:cNvSpPr>
            <a:spLocks noGrp="1"/>
          </p:cNvSpPr>
          <p:nvPr>
            <p:ph type="body" sz="quarter" idx="29" hasCustomPrompt="1"/>
          </p:nvPr>
        </p:nvSpPr>
        <p:spPr>
          <a:xfrm>
            <a:off x="4544161" y="1700213"/>
            <a:ext cx="3219449" cy="671512"/>
          </a:xfrm>
        </p:spPr>
        <p:txBody>
          <a:bodyPr>
            <a:noAutofit/>
          </a:bodyPr>
          <a:lstStyle>
            <a:lvl1pPr marL="0" indent="0">
              <a:lnSpc>
                <a:spcPct val="100000"/>
              </a:lnSpc>
              <a:buNone/>
              <a:defRPr sz="1500" b="1" baseline="0">
                <a:solidFill>
                  <a:schemeClr val="bg1"/>
                </a:solidFill>
              </a:defRPr>
            </a:lvl1pPr>
          </a:lstStyle>
          <a:p>
            <a:pPr lvl="0"/>
            <a:r>
              <a:rPr lang="en-US" dirty="0"/>
              <a:t>Title</a:t>
            </a:r>
          </a:p>
        </p:txBody>
      </p:sp>
      <p:sp>
        <p:nvSpPr>
          <p:cNvPr id="32" name="Text Placeholder 6"/>
          <p:cNvSpPr>
            <a:spLocks noGrp="1"/>
          </p:cNvSpPr>
          <p:nvPr>
            <p:ph type="body" sz="quarter" idx="30" hasCustomPrompt="1"/>
          </p:nvPr>
        </p:nvSpPr>
        <p:spPr>
          <a:xfrm>
            <a:off x="8578473" y="1700213"/>
            <a:ext cx="3219449" cy="671512"/>
          </a:xfrm>
        </p:spPr>
        <p:txBody>
          <a:bodyPr>
            <a:noAutofit/>
          </a:bodyPr>
          <a:lstStyle>
            <a:lvl1pPr marL="0" indent="0">
              <a:lnSpc>
                <a:spcPct val="100000"/>
              </a:lnSpc>
              <a:buNone/>
              <a:defRPr sz="1500" b="1" baseline="0">
                <a:solidFill>
                  <a:schemeClr val="bg1"/>
                </a:solidFill>
              </a:defRPr>
            </a:lvl1pPr>
          </a:lstStyle>
          <a:p>
            <a:pPr lvl="0"/>
            <a:r>
              <a:rPr lang="en-US" dirty="0"/>
              <a:t>Title</a:t>
            </a:r>
          </a:p>
        </p:txBody>
      </p:sp>
      <p:sp>
        <p:nvSpPr>
          <p:cNvPr id="33" name="Text Placeholder 66"/>
          <p:cNvSpPr>
            <a:spLocks noGrp="1"/>
          </p:cNvSpPr>
          <p:nvPr>
            <p:ph type="body" sz="quarter" idx="24" hasCustomPrompt="1"/>
          </p:nvPr>
        </p:nvSpPr>
        <p:spPr>
          <a:xfrm>
            <a:off x="704856" y="2871796"/>
            <a:ext cx="3219449" cy="2728913"/>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
        <p:nvSpPr>
          <p:cNvPr id="34" name="Text Placeholder 66"/>
          <p:cNvSpPr>
            <a:spLocks noGrp="1"/>
          </p:cNvSpPr>
          <p:nvPr>
            <p:ph type="body" sz="quarter" idx="31" hasCustomPrompt="1"/>
          </p:nvPr>
        </p:nvSpPr>
        <p:spPr>
          <a:xfrm>
            <a:off x="4544157" y="2871796"/>
            <a:ext cx="3486435" cy="2728913"/>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
        <p:nvSpPr>
          <p:cNvPr id="35" name="Text Placeholder 66"/>
          <p:cNvSpPr>
            <a:spLocks noGrp="1"/>
          </p:cNvSpPr>
          <p:nvPr>
            <p:ph type="body" sz="quarter" idx="32" hasCustomPrompt="1"/>
          </p:nvPr>
        </p:nvSpPr>
        <p:spPr>
          <a:xfrm>
            <a:off x="8537540" y="2871796"/>
            <a:ext cx="3063912" cy="2728913"/>
          </a:xfrm>
        </p:spPr>
        <p:txBody>
          <a:bodyPr>
            <a:normAutofit/>
          </a:bodyPr>
          <a:lstStyle>
            <a:lvl1pPr marL="102868" indent="-102868">
              <a:spcAft>
                <a:spcPts val="451"/>
              </a:spcAft>
              <a:defRPr sz="1200">
                <a:solidFill>
                  <a:schemeClr val="accent5">
                    <a:lumMod val="50000"/>
                  </a:schemeClr>
                </a:solidFill>
              </a:defRPr>
            </a:lvl1pPr>
          </a:lstStyle>
          <a:p>
            <a:pPr lvl="0"/>
            <a:r>
              <a:rPr lang="en-US" dirty="0"/>
              <a:t>Bullet</a:t>
            </a:r>
          </a:p>
          <a:p>
            <a:pPr lvl="0"/>
            <a:r>
              <a:rPr lang="en-US" dirty="0"/>
              <a:t>Bullet</a:t>
            </a:r>
          </a:p>
          <a:p>
            <a:pPr lvl="0"/>
            <a:r>
              <a:rPr lang="en-US" dirty="0"/>
              <a:t>Bullet</a:t>
            </a:r>
          </a:p>
          <a:p>
            <a:pPr lvl="0"/>
            <a:endParaRPr lang="en-US" dirty="0"/>
          </a:p>
        </p:txBody>
      </p:sp>
    </p:spTree>
    <p:extLst>
      <p:ext uri="{BB962C8B-B14F-4D97-AF65-F5344CB8AC3E}">
        <p14:creationId xmlns:p14="http://schemas.microsoft.com/office/powerpoint/2010/main" val="3389693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Callou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4125" baseline="-25000">
                <a:solidFill>
                  <a:schemeClr val="bg1"/>
                </a:solidFill>
                <a:latin typeface="Calibri" charset="0"/>
                <a:ea typeface="Calibri" charset="0"/>
                <a:cs typeface="Calibri" charset="0"/>
              </a:defRPr>
            </a:lvl1pPr>
          </a:lstStyle>
          <a:p>
            <a:r>
              <a:rPr lang="en-US" dirty="0"/>
              <a:t>QUOTE OR FEATURED </a:t>
            </a:r>
            <a:br>
              <a:rPr lang="en-US" dirty="0"/>
            </a:br>
            <a:r>
              <a:rPr lang="en-US" dirty="0"/>
              <a:t>CALLOUT HERE</a:t>
            </a:r>
          </a:p>
        </p:txBody>
      </p:sp>
      <p:pic>
        <p:nvPicPr>
          <p:cNvPr id="6" name="Picture 5"/>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5181951" y="4458294"/>
            <a:ext cx="1828100" cy="194475"/>
          </a:xfrm>
          <a:prstGeom prst="rect">
            <a:avLst/>
          </a:prstGeom>
        </p:spPr>
      </p:pic>
      <p:sp>
        <p:nvSpPr>
          <p:cNvPr id="7" name="TextBox 6"/>
          <p:cNvSpPr txBox="1"/>
          <p:nvPr userDrawn="1"/>
        </p:nvSpPr>
        <p:spPr>
          <a:xfrm>
            <a:off x="522023" y="6358139"/>
            <a:ext cx="5388780" cy="207877"/>
          </a:xfrm>
          <a:prstGeom prst="rect">
            <a:avLst/>
          </a:prstGeom>
          <a:noFill/>
        </p:spPr>
        <p:txBody>
          <a:bodyPr wrap="square" rtlCol="0">
            <a:spAutoFit/>
          </a:bodyPr>
          <a:lstStyle/>
          <a:p>
            <a:r>
              <a:rPr lang="en-US" sz="751" i="1" dirty="0">
                <a:solidFill>
                  <a:srgbClr val="FEFFFF"/>
                </a:solidFill>
                <a:ea typeface="Calibri" charset="0"/>
                <a:cs typeface="Calibri" charset="0"/>
              </a:rPr>
              <a:t>Property of HealthScape Advisors – Strictly Confidential</a:t>
            </a:r>
          </a:p>
        </p:txBody>
      </p:sp>
      <p:sp>
        <p:nvSpPr>
          <p:cNvPr id="9" name="Text Placeholder 8"/>
          <p:cNvSpPr>
            <a:spLocks noGrp="1"/>
          </p:cNvSpPr>
          <p:nvPr>
            <p:ph type="body" sz="quarter" idx="10" hasCustomPrompt="1"/>
          </p:nvPr>
        </p:nvSpPr>
        <p:spPr>
          <a:xfrm>
            <a:off x="2021423" y="3680749"/>
            <a:ext cx="8149167" cy="381664"/>
          </a:xfrm>
        </p:spPr>
        <p:txBody>
          <a:bodyPr>
            <a:normAutofit/>
          </a:bodyPr>
          <a:lstStyle>
            <a:lvl1pPr marL="0" indent="0" algn="ctr">
              <a:buNone/>
              <a:defRPr sz="1425" i="1">
                <a:solidFill>
                  <a:schemeClr val="bg1"/>
                </a:solidFill>
              </a:defRPr>
            </a:lvl1pPr>
          </a:lstStyle>
          <a:p>
            <a:pPr lvl="0"/>
            <a:r>
              <a:rPr lang="en-US" dirty="0"/>
              <a:t>Author or Optional Subtext Here</a:t>
            </a:r>
          </a:p>
        </p:txBody>
      </p:sp>
      <p:sp>
        <p:nvSpPr>
          <p:cNvPr id="8" name="TextBox 7"/>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FEFFFF"/>
                </a:solidFill>
                <a:ea typeface="Calibri" charset="0"/>
                <a:cs typeface="Calibri" charset="0"/>
              </a:rPr>
              <a:pPr/>
              <a:t>‹#›</a:t>
            </a:fld>
            <a:endParaRPr lang="en-US" sz="751" dirty="0">
              <a:solidFill>
                <a:srgbClr val="FEFFFF"/>
              </a:solidFill>
              <a:ea typeface="Calibri" charset="0"/>
              <a:cs typeface="Calibri" charset="0"/>
            </a:endParaRPr>
          </a:p>
        </p:txBody>
      </p:sp>
    </p:spTree>
    <p:extLst>
      <p:ext uri="{BB962C8B-B14F-4D97-AF65-F5344CB8AC3E}">
        <p14:creationId xmlns:p14="http://schemas.microsoft.com/office/powerpoint/2010/main" val="1493396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Callout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4125" baseline="-25000">
                <a:solidFill>
                  <a:schemeClr val="bg1"/>
                </a:solidFill>
                <a:latin typeface="Calibri" charset="0"/>
                <a:ea typeface="Calibri" charset="0"/>
                <a:cs typeface="Calibri" charset="0"/>
              </a:defRPr>
            </a:lvl1pPr>
          </a:lstStyle>
          <a:p>
            <a:r>
              <a:rPr lang="en-US" dirty="0"/>
              <a:t>QUOTE OR FEATURED </a:t>
            </a:r>
            <a:br>
              <a:rPr lang="en-US" dirty="0"/>
            </a:br>
            <a:r>
              <a:rPr lang="en-US" dirty="0"/>
              <a:t>CALLOUT HERE</a:t>
            </a:r>
          </a:p>
        </p:txBody>
      </p:sp>
      <p:pic>
        <p:nvPicPr>
          <p:cNvPr id="6" name="Picture 5"/>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5181951" y="4458294"/>
            <a:ext cx="1828100" cy="194475"/>
          </a:xfrm>
          <a:prstGeom prst="rect">
            <a:avLst/>
          </a:prstGeom>
        </p:spPr>
      </p:pic>
      <p:sp>
        <p:nvSpPr>
          <p:cNvPr id="7" name="TextBox 6"/>
          <p:cNvSpPr txBox="1"/>
          <p:nvPr userDrawn="1"/>
        </p:nvSpPr>
        <p:spPr>
          <a:xfrm>
            <a:off x="522023" y="6358139"/>
            <a:ext cx="5388780" cy="207877"/>
          </a:xfrm>
          <a:prstGeom prst="rect">
            <a:avLst/>
          </a:prstGeom>
          <a:noFill/>
        </p:spPr>
        <p:txBody>
          <a:bodyPr wrap="square" rtlCol="0">
            <a:spAutoFit/>
          </a:bodyPr>
          <a:lstStyle/>
          <a:p>
            <a:r>
              <a:rPr lang="en-US" sz="751" i="1" dirty="0">
                <a:solidFill>
                  <a:srgbClr val="FEFFFF"/>
                </a:solidFill>
                <a:ea typeface="Calibri" charset="0"/>
                <a:cs typeface="Calibri" charset="0"/>
              </a:rPr>
              <a:t>Property of HealthScape Advisors – Strictly Confidential</a:t>
            </a:r>
          </a:p>
        </p:txBody>
      </p:sp>
      <p:sp>
        <p:nvSpPr>
          <p:cNvPr id="9" name="Text Placeholder 8"/>
          <p:cNvSpPr>
            <a:spLocks noGrp="1"/>
          </p:cNvSpPr>
          <p:nvPr>
            <p:ph type="body" sz="quarter" idx="10" hasCustomPrompt="1"/>
          </p:nvPr>
        </p:nvSpPr>
        <p:spPr>
          <a:xfrm>
            <a:off x="2021423" y="3680749"/>
            <a:ext cx="8149167" cy="381664"/>
          </a:xfrm>
        </p:spPr>
        <p:txBody>
          <a:bodyPr>
            <a:normAutofit/>
          </a:bodyPr>
          <a:lstStyle>
            <a:lvl1pPr marL="0" indent="0" algn="ctr">
              <a:buNone/>
              <a:defRPr sz="1425" i="1">
                <a:solidFill>
                  <a:schemeClr val="bg1"/>
                </a:solidFill>
              </a:defRPr>
            </a:lvl1pPr>
          </a:lstStyle>
          <a:p>
            <a:pPr lvl="0"/>
            <a:r>
              <a:rPr lang="en-US" dirty="0"/>
              <a:t>Author or Optional Subtext Here</a:t>
            </a:r>
          </a:p>
        </p:txBody>
      </p:sp>
      <p:sp>
        <p:nvSpPr>
          <p:cNvPr id="8" name="TextBox 7"/>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FEFFFF"/>
                </a:solidFill>
                <a:ea typeface="Calibri" charset="0"/>
                <a:cs typeface="Calibri" charset="0"/>
              </a:rPr>
              <a:pPr/>
              <a:t>‹#›</a:t>
            </a:fld>
            <a:endParaRPr lang="en-US" sz="751" dirty="0">
              <a:solidFill>
                <a:srgbClr val="FEFFFF"/>
              </a:solidFill>
              <a:ea typeface="Calibri" charset="0"/>
              <a:cs typeface="Calibri" charset="0"/>
            </a:endParaRPr>
          </a:p>
        </p:txBody>
      </p:sp>
    </p:spTree>
    <p:extLst>
      <p:ext uri="{BB962C8B-B14F-4D97-AF65-F5344CB8AC3E}">
        <p14:creationId xmlns:p14="http://schemas.microsoft.com/office/powerpoint/2010/main" val="316064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FF70-CB8A-412F-BF80-BD357F8D3A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53AAFD-8AAC-42EA-9F4B-F3FBE75A4A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169E1C-96ED-4E86-A205-6211A1E802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1B11F-612A-490A-B7C8-A44B5DD98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F86B8-0EFA-4377-8198-5F5F7C6230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E2F73-5804-453B-9545-0C77CD094B6E}"/>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8" name="Footer Placeholder 7">
            <a:extLst>
              <a:ext uri="{FF2B5EF4-FFF2-40B4-BE49-F238E27FC236}">
                <a16:creationId xmlns:a16="http://schemas.microsoft.com/office/drawing/2014/main" id="{95918683-CFF7-465A-9793-EC8FD187C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88170C-40EF-4AF2-92F0-5F0105F3283D}"/>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4160910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or Callout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4125" baseline="-25000">
                <a:solidFill>
                  <a:schemeClr val="bg1"/>
                </a:solidFill>
                <a:latin typeface="Calibri" charset="0"/>
                <a:ea typeface="Calibri" charset="0"/>
                <a:cs typeface="Calibri" charset="0"/>
              </a:defRPr>
            </a:lvl1pPr>
          </a:lstStyle>
          <a:p>
            <a:r>
              <a:rPr lang="en-US" dirty="0"/>
              <a:t>QUOTE OR FEATURED </a:t>
            </a:r>
            <a:br>
              <a:rPr lang="en-US" dirty="0"/>
            </a:br>
            <a:r>
              <a:rPr lang="en-US" dirty="0"/>
              <a:t>CALLOUT HERE</a:t>
            </a:r>
          </a:p>
        </p:txBody>
      </p:sp>
      <p:pic>
        <p:nvPicPr>
          <p:cNvPr id="6" name="Picture 5"/>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5181951" y="4458294"/>
            <a:ext cx="1828100" cy="194475"/>
          </a:xfrm>
          <a:prstGeom prst="rect">
            <a:avLst/>
          </a:prstGeom>
        </p:spPr>
      </p:pic>
      <p:sp>
        <p:nvSpPr>
          <p:cNvPr id="7" name="TextBox 6"/>
          <p:cNvSpPr txBox="1"/>
          <p:nvPr userDrawn="1"/>
        </p:nvSpPr>
        <p:spPr>
          <a:xfrm>
            <a:off x="522023" y="6358139"/>
            <a:ext cx="5388780" cy="207877"/>
          </a:xfrm>
          <a:prstGeom prst="rect">
            <a:avLst/>
          </a:prstGeom>
          <a:noFill/>
        </p:spPr>
        <p:txBody>
          <a:bodyPr wrap="square" rtlCol="0">
            <a:spAutoFit/>
          </a:bodyPr>
          <a:lstStyle/>
          <a:p>
            <a:r>
              <a:rPr lang="en-US" sz="751" i="1" dirty="0">
                <a:solidFill>
                  <a:srgbClr val="FEFFFF"/>
                </a:solidFill>
                <a:ea typeface="Calibri" charset="0"/>
                <a:cs typeface="Calibri" charset="0"/>
              </a:rPr>
              <a:t>Property of HealthScape Advisors – Strictly Confidential</a:t>
            </a:r>
          </a:p>
        </p:txBody>
      </p:sp>
      <p:sp>
        <p:nvSpPr>
          <p:cNvPr id="9" name="Text Placeholder 8"/>
          <p:cNvSpPr>
            <a:spLocks noGrp="1"/>
          </p:cNvSpPr>
          <p:nvPr>
            <p:ph type="body" sz="quarter" idx="10" hasCustomPrompt="1"/>
          </p:nvPr>
        </p:nvSpPr>
        <p:spPr>
          <a:xfrm>
            <a:off x="2021423" y="3680749"/>
            <a:ext cx="8149167" cy="381664"/>
          </a:xfrm>
        </p:spPr>
        <p:txBody>
          <a:bodyPr>
            <a:normAutofit/>
          </a:bodyPr>
          <a:lstStyle>
            <a:lvl1pPr marL="0" indent="0" algn="ctr">
              <a:buNone/>
              <a:defRPr sz="1425" i="1">
                <a:solidFill>
                  <a:schemeClr val="bg1"/>
                </a:solidFill>
              </a:defRPr>
            </a:lvl1pPr>
          </a:lstStyle>
          <a:p>
            <a:pPr lvl="0"/>
            <a:r>
              <a:rPr lang="en-US" dirty="0"/>
              <a:t>Author or Optional Subtext Here</a:t>
            </a:r>
          </a:p>
        </p:txBody>
      </p:sp>
      <p:sp>
        <p:nvSpPr>
          <p:cNvPr id="8" name="TextBox 7"/>
          <p:cNvSpPr txBox="1"/>
          <p:nvPr userDrawn="1"/>
        </p:nvSpPr>
        <p:spPr>
          <a:xfrm>
            <a:off x="11294132" y="6358139"/>
            <a:ext cx="528809" cy="207877"/>
          </a:xfrm>
          <a:prstGeom prst="rect">
            <a:avLst/>
          </a:prstGeom>
          <a:noFill/>
        </p:spPr>
        <p:txBody>
          <a:bodyPr wrap="square" rtlCol="0">
            <a:spAutoFit/>
          </a:bodyPr>
          <a:lstStyle/>
          <a:p>
            <a:fld id="{1FC4B915-C704-C44F-BFF8-A80DDEEDD1BE}" type="slidenum">
              <a:rPr lang="en-US" sz="751">
                <a:solidFill>
                  <a:srgbClr val="FEFFFF"/>
                </a:solidFill>
                <a:ea typeface="Calibri" charset="0"/>
                <a:cs typeface="Calibri" charset="0"/>
              </a:rPr>
              <a:pPr/>
              <a:t>‹#›</a:t>
            </a:fld>
            <a:endParaRPr lang="en-US" sz="751" dirty="0">
              <a:solidFill>
                <a:srgbClr val="FEFFFF"/>
              </a:solidFill>
              <a:ea typeface="Calibri" charset="0"/>
              <a:cs typeface="Calibri" charset="0"/>
            </a:endParaRPr>
          </a:p>
        </p:txBody>
      </p:sp>
    </p:spTree>
    <p:extLst>
      <p:ext uri="{BB962C8B-B14F-4D97-AF65-F5344CB8AC3E}">
        <p14:creationId xmlns:p14="http://schemas.microsoft.com/office/powerpoint/2010/main" val="360440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8" name="TextBox 7"/>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35"/>
          <p:cNvSpPr>
            <a:spLocks noGrp="1"/>
          </p:cNvSpPr>
          <p:nvPr>
            <p:ph type="body" sz="quarter" idx="21" hasCustomPrompt="1"/>
          </p:nvPr>
        </p:nvSpPr>
        <p:spPr>
          <a:xfrm>
            <a:off x="432681" y="309373"/>
            <a:ext cx="11326643" cy="617537"/>
          </a:xfrm>
        </p:spPr>
        <p:txBody>
          <a:bodyPr>
            <a:normAutofit/>
          </a:bodyPr>
          <a:lstStyle>
            <a:lvl1pPr marL="0" indent="0">
              <a:buNone/>
              <a:defRPr sz="3000" b="1">
                <a:solidFill>
                  <a:schemeClr val="bg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81" y="857935"/>
            <a:ext cx="11326643" cy="743663"/>
          </a:xfrm>
        </p:spPr>
        <p:txBody>
          <a:bodyPr>
            <a:normAutofit/>
          </a:bodyPr>
          <a:lstStyle>
            <a:lvl1pPr marL="0" indent="0">
              <a:buNone/>
              <a:defRPr sz="1351" b="1" i="1">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Subhead</a:t>
            </a:r>
          </a:p>
        </p:txBody>
      </p:sp>
      <p:sp>
        <p:nvSpPr>
          <p:cNvPr id="4" name="Content Placeholder 3"/>
          <p:cNvSpPr>
            <a:spLocks noGrp="1"/>
          </p:cNvSpPr>
          <p:nvPr>
            <p:ph sz="quarter" idx="23"/>
          </p:nvPr>
        </p:nvSpPr>
        <p:spPr>
          <a:xfrm>
            <a:off x="432685" y="1806576"/>
            <a:ext cx="11325935"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419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ECK MASTER">
    <p:spTree>
      <p:nvGrpSpPr>
        <p:cNvPr id="1" name=""/>
        <p:cNvGrpSpPr/>
        <p:nvPr/>
      </p:nvGrpSpPr>
      <p:grpSpPr>
        <a:xfrm>
          <a:off x="0" y="0"/>
          <a:ext cx="0" cy="0"/>
          <a:chOff x="0" y="0"/>
          <a:chExt cx="0" cy="0"/>
        </a:xfrm>
      </p:grpSpPr>
      <p:sp>
        <p:nvSpPr>
          <p:cNvPr id="8" name="TextBox 7"/>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3" name="Chart Placeholder 2"/>
          <p:cNvSpPr>
            <a:spLocks noGrp="1"/>
          </p:cNvSpPr>
          <p:nvPr>
            <p:ph type="chart" sz="quarter" idx="11"/>
          </p:nvPr>
        </p:nvSpPr>
        <p:spPr>
          <a:xfrm>
            <a:off x="432382" y="1655415"/>
            <a:ext cx="11327247" cy="4395433"/>
          </a:xfrm>
        </p:spPr>
        <p:txBody>
          <a:bodyPr>
            <a:normAutofit/>
          </a:bodyPr>
          <a:lstStyle>
            <a:lvl1pPr>
              <a:defRPr sz="1600">
                <a:latin typeface="+mj-lt"/>
              </a:defRPr>
            </a:lvl1pPr>
          </a:lstStyle>
          <a:p>
            <a:r>
              <a:rPr lang="en-US" dirty="0"/>
              <a:t>Click icon to add chart</a:t>
            </a:r>
          </a:p>
        </p:txBody>
      </p:sp>
      <p:sp>
        <p:nvSpPr>
          <p:cNvPr id="7" name="Text Placeholder 35"/>
          <p:cNvSpPr>
            <a:spLocks noGrp="1"/>
          </p:cNvSpPr>
          <p:nvPr>
            <p:ph type="body" sz="quarter" idx="21" hasCustomPrompt="1"/>
          </p:nvPr>
        </p:nvSpPr>
        <p:spPr>
          <a:xfrm>
            <a:off x="353169" y="229253"/>
            <a:ext cx="11326643" cy="617537"/>
          </a:xfrm>
        </p:spPr>
        <p:txBody>
          <a:bodyPr>
            <a:normAutofit/>
          </a:bodyPr>
          <a:lstStyle>
            <a:lvl1pPr marL="0" indent="0">
              <a:buNone/>
              <a:defRPr sz="3000" b="1">
                <a:solidFill>
                  <a:schemeClr val="accent4"/>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353169" y="648601"/>
            <a:ext cx="11326643" cy="643494"/>
          </a:xfrm>
        </p:spPr>
        <p:txBody>
          <a:bodyPr>
            <a:normAutofit/>
          </a:bodyPr>
          <a:lstStyle>
            <a:lvl1pPr marL="0" indent="0">
              <a:buNone/>
              <a:defRPr sz="1500" b="0" i="1">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Tree>
    <p:extLst>
      <p:ext uri="{BB962C8B-B14F-4D97-AF65-F5344CB8AC3E}">
        <p14:creationId xmlns:p14="http://schemas.microsoft.com/office/powerpoint/2010/main" val="3736133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ontent Slide 2">
    <p:spTree>
      <p:nvGrpSpPr>
        <p:cNvPr id="1" name=""/>
        <p:cNvGrpSpPr/>
        <p:nvPr/>
      </p:nvGrpSpPr>
      <p:grpSpPr>
        <a:xfrm>
          <a:off x="0" y="0"/>
          <a:ext cx="0" cy="0"/>
          <a:chOff x="0" y="0"/>
          <a:chExt cx="0" cy="0"/>
        </a:xfrm>
      </p:grpSpPr>
      <p:sp>
        <p:nvSpPr>
          <p:cNvPr id="8" name="TextBox 7"/>
          <p:cNvSpPr txBox="1"/>
          <p:nvPr userDrawn="1"/>
        </p:nvSpPr>
        <p:spPr>
          <a:xfrm>
            <a:off x="522023" y="6605575"/>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18"/>
          <p:cNvSpPr>
            <a:spLocks noGrp="1"/>
          </p:cNvSpPr>
          <p:nvPr>
            <p:ph type="body" sz="quarter" idx="13" hasCustomPrompt="1"/>
          </p:nvPr>
        </p:nvSpPr>
        <p:spPr>
          <a:xfrm>
            <a:off x="433064" y="2779669"/>
            <a:ext cx="5413248"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9" name="Content Placeholder 27"/>
          <p:cNvSpPr>
            <a:spLocks noGrp="1"/>
          </p:cNvSpPr>
          <p:nvPr>
            <p:ph sz="quarter" idx="14" hasCustomPrompt="1"/>
          </p:nvPr>
        </p:nvSpPr>
        <p:spPr>
          <a:xfrm>
            <a:off x="432679" y="3095175"/>
            <a:ext cx="5413248" cy="574581"/>
          </a:xfrm>
        </p:spPr>
        <p:txBody>
          <a:bodyPr wrap="square">
            <a:sp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11" name="Content Placeholder 27"/>
          <p:cNvSpPr>
            <a:spLocks noGrp="1"/>
          </p:cNvSpPr>
          <p:nvPr>
            <p:ph sz="quarter" idx="15" hasCustomPrompt="1"/>
          </p:nvPr>
        </p:nvSpPr>
        <p:spPr>
          <a:xfrm>
            <a:off x="432679" y="1688395"/>
            <a:ext cx="5413248"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2" name="Text Placeholder 18"/>
          <p:cNvSpPr>
            <a:spLocks noGrp="1"/>
          </p:cNvSpPr>
          <p:nvPr>
            <p:ph type="body" sz="quarter" idx="16" hasCustomPrompt="1"/>
          </p:nvPr>
        </p:nvSpPr>
        <p:spPr>
          <a:xfrm>
            <a:off x="6412897" y="2779669"/>
            <a:ext cx="5346352" cy="312737"/>
          </a:xfrm>
        </p:spPr>
        <p:txBody>
          <a:bodyPr>
            <a:noAutofit/>
          </a:bodyPr>
          <a:lstStyle>
            <a:lvl1pPr marL="0" indent="0">
              <a:buNone/>
              <a:defRPr sz="1500" b="1" baseline="0">
                <a:solidFill>
                  <a:schemeClr val="bg2"/>
                </a:solidFill>
              </a:defRPr>
            </a:lvl1pPr>
          </a:lstStyle>
          <a:p>
            <a:pPr marL="171446" marR="0" lvl="0" indent="-171446" algn="l" defTabSz="685783" rtl="0" eaLnBrk="1" fontAlgn="auto" latinLnBrk="0" hangingPunct="1">
              <a:lnSpc>
                <a:spcPct val="90000"/>
              </a:lnSpc>
              <a:spcBef>
                <a:spcPts val="751"/>
              </a:spcBef>
              <a:spcAft>
                <a:spcPts val="0"/>
              </a:spcAft>
              <a:buClrTx/>
              <a:buSzTx/>
              <a:tabLst/>
              <a:defRPr/>
            </a:pPr>
            <a:r>
              <a:rPr lang="en-US" dirty="0"/>
              <a:t>Subhead Copy</a:t>
            </a:r>
          </a:p>
        </p:txBody>
      </p:sp>
      <p:sp>
        <p:nvSpPr>
          <p:cNvPr id="13" name="Content Placeholder 27"/>
          <p:cNvSpPr>
            <a:spLocks noGrp="1"/>
          </p:cNvSpPr>
          <p:nvPr>
            <p:ph sz="quarter" idx="17" hasCustomPrompt="1"/>
          </p:nvPr>
        </p:nvSpPr>
        <p:spPr>
          <a:xfrm>
            <a:off x="6412542" y="3095175"/>
            <a:ext cx="5346783" cy="574581"/>
          </a:xfrm>
        </p:spPr>
        <p:txBody>
          <a:bodyPr wrap="square">
            <a:spAutoFit/>
          </a:bodyPr>
          <a:lstStyle>
            <a:lvl1pPr marL="0" indent="0">
              <a:lnSpc>
                <a:spcPct val="120000"/>
              </a:lnSpc>
              <a:buNone/>
              <a:defRPr sz="135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14" name="Content Placeholder 27"/>
          <p:cNvSpPr>
            <a:spLocks noGrp="1"/>
          </p:cNvSpPr>
          <p:nvPr>
            <p:ph sz="quarter" idx="18" hasCustomPrompt="1"/>
          </p:nvPr>
        </p:nvSpPr>
        <p:spPr>
          <a:xfrm>
            <a:off x="6412542" y="1688395"/>
            <a:ext cx="5346783" cy="962219"/>
          </a:xfrm>
        </p:spPr>
        <p:txBody>
          <a:bodyPr>
            <a:normAutofit/>
          </a:bodyPr>
          <a:lstStyle>
            <a:lvl1pPr marL="0" indent="0">
              <a:lnSpc>
                <a:spcPct val="100000"/>
              </a:lnSpc>
              <a:buNone/>
              <a:defRPr sz="1500" i="1" baseline="0">
                <a:solidFill>
                  <a:srgbClr val="5C666F"/>
                </a:solidFill>
              </a:defRPr>
            </a:lvl1pPr>
            <a:lvl2pPr marL="342891" indent="0">
              <a:buNone/>
              <a:defRPr/>
            </a:lvl2pPr>
            <a:lvl3pPr marL="685783" indent="0">
              <a:buNone/>
              <a:defRPr/>
            </a:lvl3pPr>
            <a:lvl4pPr marL="1028674" indent="0">
              <a:buNone/>
              <a:defRPr/>
            </a:lvl4pPr>
            <a:lvl5pPr marL="1371566" indent="0">
              <a:buNone/>
              <a:defRPr/>
            </a:lvl5pPr>
          </a:lstStyle>
          <a:p>
            <a:r>
              <a:rPr lang="en-US" dirty="0"/>
              <a:t>Lead in paragraph, lead in paragraph, lead in paragraph</a:t>
            </a:r>
          </a:p>
        </p:txBody>
      </p:sp>
      <p:sp>
        <p:nvSpPr>
          <p:cNvPr id="10" name="TextBox 9"/>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16" name="Text Placeholder 35"/>
          <p:cNvSpPr>
            <a:spLocks noGrp="1"/>
          </p:cNvSpPr>
          <p:nvPr>
            <p:ph type="body" sz="quarter" idx="22" hasCustomPrompt="1"/>
          </p:nvPr>
        </p:nvSpPr>
        <p:spPr>
          <a:xfrm>
            <a:off x="432681" y="309373"/>
            <a:ext cx="11326643" cy="617537"/>
          </a:xfrm>
        </p:spPr>
        <p:txBody>
          <a:bodyPr>
            <a:normAutofit/>
          </a:bodyPr>
          <a:lstStyle>
            <a:lvl1pPr marL="0" indent="0">
              <a:buNone/>
              <a:defRPr sz="3000" b="1">
                <a:solidFill>
                  <a:schemeClr val="bg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17" name="Text Placeholder 35"/>
          <p:cNvSpPr>
            <a:spLocks noGrp="1"/>
          </p:cNvSpPr>
          <p:nvPr>
            <p:ph type="body" sz="quarter" idx="23" hasCustomPrompt="1"/>
          </p:nvPr>
        </p:nvSpPr>
        <p:spPr>
          <a:xfrm>
            <a:off x="432681" y="857928"/>
            <a:ext cx="11326643" cy="640080"/>
          </a:xfrm>
        </p:spPr>
        <p:txBody>
          <a:bodyPr>
            <a:normAutofit/>
          </a:bodyPr>
          <a:lstStyle>
            <a:lvl1pPr marL="0" indent="0">
              <a:buNone/>
              <a:defRPr sz="1351" b="1" i="1">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Tree>
    <p:extLst>
      <p:ext uri="{BB962C8B-B14F-4D97-AF65-F5344CB8AC3E}">
        <p14:creationId xmlns:p14="http://schemas.microsoft.com/office/powerpoint/2010/main" val="1989434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Content w/Subhead">
    <p:spTree>
      <p:nvGrpSpPr>
        <p:cNvPr id="1" name=""/>
        <p:cNvGrpSpPr/>
        <p:nvPr/>
      </p:nvGrpSpPr>
      <p:grpSpPr>
        <a:xfrm>
          <a:off x="0" y="0"/>
          <a:ext cx="0" cy="0"/>
          <a:chOff x="0" y="0"/>
          <a:chExt cx="0" cy="0"/>
        </a:xfrm>
      </p:grpSpPr>
      <p:sp>
        <p:nvSpPr>
          <p:cNvPr id="7" name="Text Placeholder 35"/>
          <p:cNvSpPr>
            <a:spLocks noGrp="1"/>
          </p:cNvSpPr>
          <p:nvPr>
            <p:ph type="body" sz="quarter" idx="21" hasCustomPrompt="1"/>
          </p:nvPr>
        </p:nvSpPr>
        <p:spPr>
          <a:xfrm>
            <a:off x="432681" y="309373"/>
            <a:ext cx="11326643" cy="617537"/>
          </a:xfrm>
        </p:spPr>
        <p:txBody>
          <a:bodyPr>
            <a:normAutofit/>
          </a:bodyPr>
          <a:lstStyle>
            <a:lvl1pPr marL="0" indent="0">
              <a:buNone/>
              <a:defRPr sz="3300" b="0">
                <a:solidFill>
                  <a:schemeClr val="accent1"/>
                </a:solidFill>
                <a:latin typeface="+mj-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Click to edit Master title style</a:t>
            </a:r>
          </a:p>
        </p:txBody>
      </p:sp>
      <p:sp>
        <p:nvSpPr>
          <p:cNvPr id="6" name="Text Placeholder 35"/>
          <p:cNvSpPr>
            <a:spLocks noGrp="1"/>
          </p:cNvSpPr>
          <p:nvPr>
            <p:ph type="body" sz="quarter" idx="22" hasCustomPrompt="1"/>
          </p:nvPr>
        </p:nvSpPr>
        <p:spPr>
          <a:xfrm>
            <a:off x="432681" y="1038394"/>
            <a:ext cx="11326643" cy="619933"/>
          </a:xfrm>
        </p:spPr>
        <p:txBody>
          <a:bodyPr>
            <a:normAutofit/>
          </a:bodyPr>
          <a:lstStyle>
            <a:lvl1pPr marL="0" indent="0">
              <a:buNone/>
              <a:defRPr sz="1351" b="0" i="0">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Subheading</a:t>
            </a:r>
          </a:p>
        </p:txBody>
      </p:sp>
      <p:sp>
        <p:nvSpPr>
          <p:cNvPr id="4" name="Content Placeholder 3"/>
          <p:cNvSpPr>
            <a:spLocks noGrp="1"/>
          </p:cNvSpPr>
          <p:nvPr>
            <p:ph sz="quarter" idx="23" hasCustomPrompt="1"/>
          </p:nvPr>
        </p:nvSpPr>
        <p:spPr>
          <a:xfrm>
            <a:off x="432685" y="1806576"/>
            <a:ext cx="11325935" cy="4346575"/>
          </a:xfrm>
        </p:spPr>
        <p:txBody>
          <a:bodyPr/>
          <a:lstStyle>
            <a:lvl1pPr marL="214308" indent="-207164">
              <a:lnSpc>
                <a:spcPct val="100000"/>
              </a:lnSpc>
              <a:spcBef>
                <a:spcPts val="0"/>
              </a:spcBef>
              <a:spcAft>
                <a:spcPts val="900"/>
              </a:spcAft>
              <a:buClr>
                <a:schemeClr val="accent1"/>
              </a:buClr>
              <a:buFont typeface=".AppleSystemUIFont" charset="-120"/>
              <a:buChar char="+"/>
              <a:tabLst/>
              <a:defRPr sz="1800"/>
            </a:lvl1pPr>
            <a:lvl2pPr>
              <a:lnSpc>
                <a:spcPct val="100000"/>
              </a:lnSpc>
              <a:spcBef>
                <a:spcPts val="0"/>
              </a:spcBef>
              <a:spcAft>
                <a:spcPts val="900"/>
              </a:spcAft>
              <a:buClr>
                <a:schemeClr val="tx2"/>
              </a:buClr>
              <a:defRPr sz="1351"/>
            </a:lvl2pPr>
            <a:lvl3pPr marL="857229" indent="-171446">
              <a:lnSpc>
                <a:spcPct val="100000"/>
              </a:lnSpc>
              <a:spcBef>
                <a:spcPts val="0"/>
              </a:spcBef>
              <a:spcAft>
                <a:spcPts val="900"/>
              </a:spcAft>
              <a:buClr>
                <a:schemeClr val="tx2"/>
              </a:buClr>
              <a:buFont typeface="Courier New" charset="0"/>
              <a:buChar char="o"/>
              <a:defRPr sz="1351"/>
            </a:lvl3pPr>
            <a:lvl4pPr marL="1200121" indent="-171446">
              <a:lnSpc>
                <a:spcPct val="100000"/>
              </a:lnSpc>
              <a:spcBef>
                <a:spcPts val="0"/>
              </a:spcBef>
              <a:spcAft>
                <a:spcPts val="900"/>
              </a:spcAft>
              <a:buClr>
                <a:schemeClr val="tx2"/>
              </a:buClr>
              <a:buFont typeface="Wingdings" charset="2"/>
              <a:buChar char="§"/>
              <a:defRPr/>
            </a:lvl4pPr>
            <a:lvl5pPr marL="1543012" indent="-171446">
              <a:lnSpc>
                <a:spcPct val="100000"/>
              </a:lnSpc>
              <a:spcBef>
                <a:spcPts val="0"/>
              </a:spcBef>
              <a:spcAft>
                <a:spcPts val="900"/>
              </a:spcAft>
              <a:buClr>
                <a:schemeClr val="tx2"/>
              </a:buClr>
              <a:buFont typeface=".AppleSystemUIFont" charset="-12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0C4D7A82-B1A6-7D44-8855-8772150AEC9B}"/>
              </a:ext>
            </a:extLst>
          </p:cNvPr>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10" name="TextBox 9">
            <a:extLst>
              <a:ext uri="{FF2B5EF4-FFF2-40B4-BE49-F238E27FC236}">
                <a16:creationId xmlns:a16="http://schemas.microsoft.com/office/drawing/2014/main" id="{3B78E7C9-E6D2-6F45-880B-9747F7B603C3}"/>
              </a:ext>
            </a:extLst>
          </p:cNvPr>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Tree>
    <p:extLst>
      <p:ext uri="{BB962C8B-B14F-4D97-AF65-F5344CB8AC3E}">
        <p14:creationId xmlns:p14="http://schemas.microsoft.com/office/powerpoint/2010/main" val="2173381833"/>
      </p:ext>
    </p:extLst>
  </p:cSld>
  <p:clrMapOvr>
    <a:masterClrMapping/>
  </p:clrMapOvr>
  <p:extLst>
    <p:ext uri="{DCECCB84-F9BA-43D5-87BE-67443E8EF086}">
      <p15:sldGuideLst xmlns:p15="http://schemas.microsoft.com/office/powerpoint/2012/main">
        <p15:guide id="1" orient="horz" pos="192">
          <p15:clr>
            <a:srgbClr val="FBAE40"/>
          </p15:clr>
        </p15:guide>
        <p15:guide id="2" pos="26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Chart">
    <p:spTree>
      <p:nvGrpSpPr>
        <p:cNvPr id="1" name=""/>
        <p:cNvGrpSpPr/>
        <p:nvPr/>
      </p:nvGrpSpPr>
      <p:grpSpPr>
        <a:xfrm>
          <a:off x="0" y="0"/>
          <a:ext cx="0" cy="0"/>
          <a:chOff x="0" y="0"/>
          <a:chExt cx="0" cy="0"/>
        </a:xfrm>
      </p:grpSpPr>
      <p:sp>
        <p:nvSpPr>
          <p:cNvPr id="8" name="TextBox 7"/>
          <p:cNvSpPr txBox="1"/>
          <p:nvPr userDrawn="1"/>
        </p:nvSpPr>
        <p:spPr>
          <a:xfrm>
            <a:off x="522023" y="6358140"/>
            <a:ext cx="5388780" cy="246221"/>
          </a:xfrm>
          <a:prstGeom prst="rect">
            <a:avLst/>
          </a:prstGeom>
          <a:noFill/>
        </p:spPr>
        <p:txBody>
          <a:bodyPr wrap="square" rtlCol="0">
            <a:spAutoFit/>
          </a:bodyPr>
          <a:lstStyle/>
          <a:p>
            <a:r>
              <a:rPr lang="en-US" sz="1000" i="1" dirty="0">
                <a:solidFill>
                  <a:srgbClr val="7A8793">
                    <a:lumMod val="75000"/>
                  </a:srgbClr>
                </a:solidFill>
                <a:latin typeface="Calibri" charset="0"/>
                <a:ea typeface="Calibri" charset="0"/>
                <a:cs typeface="Calibri" charset="0"/>
              </a:rPr>
              <a:t>Property of HealthScape Advisors – Strictly Confidential</a:t>
            </a:r>
          </a:p>
        </p:txBody>
      </p:sp>
      <p:sp>
        <p:nvSpPr>
          <p:cNvPr id="3" name="Chart Placeholder 2"/>
          <p:cNvSpPr>
            <a:spLocks noGrp="1"/>
          </p:cNvSpPr>
          <p:nvPr>
            <p:ph type="chart" sz="quarter" idx="11"/>
          </p:nvPr>
        </p:nvSpPr>
        <p:spPr>
          <a:xfrm>
            <a:off x="326081" y="1755572"/>
            <a:ext cx="11496859" cy="4016375"/>
          </a:xfrm>
        </p:spPr>
        <p:txBody>
          <a:bodyPr/>
          <a:lstStyle>
            <a:lvl1pPr>
              <a:defRPr>
                <a:latin typeface="+mj-lt"/>
              </a:defRPr>
            </a:lvl1pPr>
          </a:lstStyle>
          <a:p>
            <a:r>
              <a:rPr lang="en-US" dirty="0"/>
              <a:t>Click icon to add chart</a:t>
            </a:r>
          </a:p>
        </p:txBody>
      </p:sp>
      <p:sp>
        <p:nvSpPr>
          <p:cNvPr id="7" name="Text Placeholder 35"/>
          <p:cNvSpPr>
            <a:spLocks noGrp="1"/>
          </p:cNvSpPr>
          <p:nvPr>
            <p:ph type="body" sz="quarter" idx="21" hasCustomPrompt="1"/>
          </p:nvPr>
        </p:nvSpPr>
        <p:spPr>
          <a:xfrm>
            <a:off x="326081" y="233192"/>
            <a:ext cx="11496859" cy="617537"/>
          </a:xfrm>
        </p:spPr>
        <p:txBody>
          <a:bodyPr>
            <a:normAutofit/>
          </a:bodyPr>
          <a:lstStyle>
            <a:lvl1pPr marL="0" indent="0">
              <a:buNone/>
              <a:defRPr sz="4000" b="1">
                <a:solidFill>
                  <a:schemeClr val="bg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Header</a:t>
            </a:r>
          </a:p>
        </p:txBody>
      </p:sp>
      <p:sp>
        <p:nvSpPr>
          <p:cNvPr id="5" name="TextBox 4"/>
          <p:cNvSpPr txBox="1"/>
          <p:nvPr userDrawn="1"/>
        </p:nvSpPr>
        <p:spPr>
          <a:xfrm>
            <a:off x="11294132" y="6358140"/>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dirty="0">
              <a:latin typeface="Calibri" charset="0"/>
              <a:ea typeface="Calibri" charset="0"/>
              <a:cs typeface="Calibri" charset="0"/>
            </a:endParaRPr>
          </a:p>
        </p:txBody>
      </p:sp>
      <p:sp>
        <p:nvSpPr>
          <p:cNvPr id="4" name="Text Placeholder 3"/>
          <p:cNvSpPr>
            <a:spLocks noGrp="1"/>
          </p:cNvSpPr>
          <p:nvPr>
            <p:ph type="body" sz="quarter" idx="22" hasCustomPrompt="1"/>
          </p:nvPr>
        </p:nvSpPr>
        <p:spPr>
          <a:xfrm>
            <a:off x="326081" y="804074"/>
            <a:ext cx="11496859" cy="632847"/>
          </a:xfrm>
        </p:spPr>
        <p:txBody>
          <a:bodyPr/>
          <a:lstStyle>
            <a:lvl1pPr>
              <a:defRPr sz="1800">
                <a:latin typeface="+mj-lt"/>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Tagline</a:t>
            </a:r>
          </a:p>
        </p:txBody>
      </p:sp>
    </p:spTree>
    <p:extLst>
      <p:ext uri="{BB962C8B-B14F-4D97-AF65-F5344CB8AC3E}">
        <p14:creationId xmlns:p14="http://schemas.microsoft.com/office/powerpoint/2010/main" val="3276176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Content Slide 1">
    <p:spTree>
      <p:nvGrpSpPr>
        <p:cNvPr id="1" name=""/>
        <p:cNvGrpSpPr/>
        <p:nvPr/>
      </p:nvGrpSpPr>
      <p:grpSpPr>
        <a:xfrm>
          <a:off x="0" y="0"/>
          <a:ext cx="0" cy="0"/>
          <a:chOff x="0" y="0"/>
          <a:chExt cx="0" cy="0"/>
        </a:xfrm>
      </p:grpSpPr>
      <p:sp>
        <p:nvSpPr>
          <p:cNvPr id="5" name="TextBox 4"/>
          <p:cNvSpPr txBox="1"/>
          <p:nvPr userDrawn="1"/>
        </p:nvSpPr>
        <p:spPr>
          <a:xfrm>
            <a:off x="9085928" y="6559933"/>
            <a:ext cx="5388780" cy="246221"/>
          </a:xfrm>
          <a:prstGeom prst="rect">
            <a:avLst/>
          </a:prstGeom>
          <a:noFill/>
        </p:spPr>
        <p:txBody>
          <a:bodyPr wrap="square" rtlCol="0">
            <a:spAutoFit/>
          </a:bodyPr>
          <a:lstStyle/>
          <a:p>
            <a:r>
              <a:rPr lang="en-US" sz="1000" i="1" dirty="0">
                <a:solidFill>
                  <a:srgbClr val="7A8793">
                    <a:lumMod val="75000"/>
                  </a:srgbClr>
                </a:solidFill>
                <a:latin typeface="Calibri" charset="0"/>
                <a:ea typeface="Calibri" charset="0"/>
                <a:cs typeface="Calibri" charset="0"/>
              </a:rPr>
              <a:t>Property of HealthScape Advisors – Strictly Confidential</a:t>
            </a:r>
          </a:p>
        </p:txBody>
      </p:sp>
      <p:sp>
        <p:nvSpPr>
          <p:cNvPr id="19" name="Text Placeholder 18"/>
          <p:cNvSpPr>
            <a:spLocks noGrp="1"/>
          </p:cNvSpPr>
          <p:nvPr>
            <p:ph type="body" sz="quarter" idx="13" hasCustomPrompt="1"/>
          </p:nvPr>
        </p:nvSpPr>
        <p:spPr>
          <a:xfrm>
            <a:off x="433064" y="1759413"/>
            <a:ext cx="5413248" cy="312737"/>
          </a:xfrm>
        </p:spPr>
        <p:txBody>
          <a:bodyPr>
            <a:noAutofit/>
          </a:bodyPr>
          <a:lstStyle>
            <a:lvl1pPr marL="0" indent="0">
              <a:buNone/>
              <a:defRPr sz="2000" b="1" baseline="0">
                <a:solidFill>
                  <a:schemeClr val="bg2"/>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28" name="Content Placeholder 27"/>
          <p:cNvSpPr>
            <a:spLocks noGrp="1"/>
          </p:cNvSpPr>
          <p:nvPr>
            <p:ph sz="quarter" idx="14" hasCustomPrompt="1"/>
          </p:nvPr>
        </p:nvSpPr>
        <p:spPr>
          <a:xfrm>
            <a:off x="432678" y="2074922"/>
            <a:ext cx="5413248"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29" name="Text Placeholder 18"/>
          <p:cNvSpPr>
            <a:spLocks noGrp="1"/>
          </p:cNvSpPr>
          <p:nvPr>
            <p:ph type="body" sz="quarter" idx="15" hasCustomPrompt="1"/>
          </p:nvPr>
        </p:nvSpPr>
        <p:spPr>
          <a:xfrm>
            <a:off x="433064" y="3924393"/>
            <a:ext cx="5413248" cy="312737"/>
          </a:xfrm>
        </p:spPr>
        <p:txBody>
          <a:bodyPr>
            <a:noAutofit/>
          </a:bodyPr>
          <a:lstStyle>
            <a:lvl1pPr marL="0" indent="0">
              <a:buNone/>
              <a:defRPr sz="2000" b="1" baseline="0">
                <a:solidFill>
                  <a:schemeClr val="bg2"/>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0" name="Content Placeholder 27"/>
          <p:cNvSpPr>
            <a:spLocks noGrp="1"/>
          </p:cNvSpPr>
          <p:nvPr>
            <p:ph sz="quarter" idx="16" hasCustomPrompt="1"/>
          </p:nvPr>
        </p:nvSpPr>
        <p:spPr>
          <a:xfrm>
            <a:off x="432678" y="4239899"/>
            <a:ext cx="5413248"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31" name="Text Placeholder 18"/>
          <p:cNvSpPr>
            <a:spLocks noGrp="1"/>
          </p:cNvSpPr>
          <p:nvPr>
            <p:ph type="body" sz="quarter" idx="17" hasCustomPrompt="1"/>
          </p:nvPr>
        </p:nvSpPr>
        <p:spPr>
          <a:xfrm>
            <a:off x="6412897" y="1759413"/>
            <a:ext cx="5346352" cy="312737"/>
          </a:xfrm>
        </p:spPr>
        <p:txBody>
          <a:bodyPr>
            <a:noAutofit/>
          </a:bodyPr>
          <a:lstStyle>
            <a:lvl1pPr marL="0" indent="0">
              <a:buNone/>
              <a:defRPr sz="2000" b="1" baseline="0">
                <a:solidFill>
                  <a:schemeClr val="bg2"/>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2" name="Content Placeholder 27"/>
          <p:cNvSpPr>
            <a:spLocks noGrp="1"/>
          </p:cNvSpPr>
          <p:nvPr>
            <p:ph sz="quarter" idx="18" hasCustomPrompt="1"/>
          </p:nvPr>
        </p:nvSpPr>
        <p:spPr>
          <a:xfrm>
            <a:off x="6412537" y="2074922"/>
            <a:ext cx="5346783"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33" name="Text Placeholder 18"/>
          <p:cNvSpPr>
            <a:spLocks noGrp="1"/>
          </p:cNvSpPr>
          <p:nvPr>
            <p:ph type="body" sz="quarter" idx="19" hasCustomPrompt="1"/>
          </p:nvPr>
        </p:nvSpPr>
        <p:spPr>
          <a:xfrm>
            <a:off x="6412897" y="3924393"/>
            <a:ext cx="5409963" cy="312737"/>
          </a:xfrm>
        </p:spPr>
        <p:txBody>
          <a:bodyPr>
            <a:noAutofit/>
          </a:bodyPr>
          <a:lstStyle>
            <a:lvl1pPr marL="0" indent="0">
              <a:buNone/>
              <a:defRPr sz="2000" b="1" baseline="0">
                <a:solidFill>
                  <a:schemeClr val="bg2"/>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4" name="Content Placeholder 27"/>
          <p:cNvSpPr>
            <a:spLocks noGrp="1"/>
          </p:cNvSpPr>
          <p:nvPr>
            <p:ph sz="quarter" idx="20" hasCustomPrompt="1"/>
          </p:nvPr>
        </p:nvSpPr>
        <p:spPr>
          <a:xfrm>
            <a:off x="6412537" y="4239899"/>
            <a:ext cx="5410399"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r>
              <a:rPr lang="en-US" dirty="0"/>
              <a:t> quos am </a:t>
            </a:r>
            <a:r>
              <a:rPr lang="en-US" dirty="0" err="1"/>
              <a:t>ius</a:t>
            </a:r>
            <a:r>
              <a:rPr lang="en-US" dirty="0"/>
              <a:t> mi, </a:t>
            </a:r>
            <a:r>
              <a:rPr lang="en-US" dirty="0" err="1"/>
              <a:t>tempores</a:t>
            </a:r>
            <a:r>
              <a:rPr lang="en-US" dirty="0"/>
              <a:t>.</a:t>
            </a:r>
          </a:p>
        </p:txBody>
      </p:sp>
      <p:sp>
        <p:nvSpPr>
          <p:cNvPr id="12" name="TextBox 11"/>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dirty="0">
              <a:latin typeface="Calibri" charset="0"/>
              <a:ea typeface="Calibri" charset="0"/>
              <a:cs typeface="Calibri" charset="0"/>
            </a:endParaRPr>
          </a:p>
        </p:txBody>
      </p:sp>
      <p:sp>
        <p:nvSpPr>
          <p:cNvPr id="13" name="Text Placeholder 35"/>
          <p:cNvSpPr>
            <a:spLocks noGrp="1"/>
          </p:cNvSpPr>
          <p:nvPr>
            <p:ph type="body" sz="quarter" idx="22" hasCustomPrompt="1"/>
          </p:nvPr>
        </p:nvSpPr>
        <p:spPr>
          <a:xfrm>
            <a:off x="432679" y="309365"/>
            <a:ext cx="11326642" cy="617537"/>
          </a:xfrm>
        </p:spPr>
        <p:txBody>
          <a:bodyPr>
            <a:normAutofit/>
          </a:bodyPr>
          <a:lstStyle>
            <a:lvl1pPr marL="0" indent="0">
              <a:buNone/>
              <a:defRPr sz="40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5" name="Text Placeholder 35"/>
          <p:cNvSpPr>
            <a:spLocks noGrp="1"/>
          </p:cNvSpPr>
          <p:nvPr>
            <p:ph type="body" sz="quarter" idx="23" hasCustomPrompt="1"/>
          </p:nvPr>
        </p:nvSpPr>
        <p:spPr>
          <a:xfrm>
            <a:off x="432679" y="857927"/>
            <a:ext cx="11326643" cy="743663"/>
          </a:xfrm>
        </p:spPr>
        <p:txBody>
          <a:bodyPr>
            <a:normAutofit/>
          </a:bodyPr>
          <a:lstStyle>
            <a:lvl1pPr marL="0" indent="0">
              <a:buNone/>
              <a:defRPr sz="1800" b="1" i="1">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a:t>
            </a:r>
          </a:p>
        </p:txBody>
      </p:sp>
    </p:spTree>
    <p:extLst>
      <p:ext uri="{BB962C8B-B14F-4D97-AF65-F5344CB8AC3E}">
        <p14:creationId xmlns:p14="http://schemas.microsoft.com/office/powerpoint/2010/main" val="2393099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Slide Number Placeholder 6"/>
          <p:cNvSpPr>
            <a:spLocks noGrp="1"/>
          </p:cNvSpPr>
          <p:nvPr>
            <p:ph type="sldNum" sz="quarter" idx="10"/>
          </p:nvPr>
        </p:nvSpPr>
        <p:spPr>
          <a:xfrm>
            <a:off x="11462493" y="5715001"/>
            <a:ext cx="627907" cy="365125"/>
          </a:xfrm>
          <a:prstGeom prst="rect">
            <a:avLst/>
          </a:prstGeom>
        </p:spPr>
        <p:txBody>
          <a:bodyPr/>
          <a:lstStyle/>
          <a:p>
            <a:fld id="{DE328419-C070-044B-91D3-E375DAA6829B}" type="slidenum">
              <a:rPr lang="en-US" smtClean="0">
                <a:solidFill>
                  <a:srgbClr val="C9C9CC"/>
                </a:solidFill>
              </a:rPr>
              <a:pPr/>
              <a:t>‹#›</a:t>
            </a:fld>
            <a:endParaRPr lang="en-US" dirty="0">
              <a:solidFill>
                <a:srgbClr val="C9C9CC"/>
              </a:solidFill>
            </a:endParaRPr>
          </a:p>
        </p:txBody>
      </p:sp>
      <p:sp>
        <p:nvSpPr>
          <p:cNvPr id="4" name="Title 3"/>
          <p:cNvSpPr>
            <a:spLocks noGrp="1"/>
          </p:cNvSpPr>
          <p:nvPr>
            <p:ph type="title" hasCustomPrompt="1"/>
          </p:nvPr>
        </p:nvSpPr>
        <p:spPr>
          <a:xfrm>
            <a:off x="431802" y="447093"/>
            <a:ext cx="11304597" cy="566341"/>
          </a:xfrm>
        </p:spPr>
        <p:txBody>
          <a:bodyPr/>
          <a:lstStyle>
            <a:lvl1pPr>
              <a:defRPr sz="2800"/>
            </a:lvl1pPr>
          </a:lstStyle>
          <a:p>
            <a:r>
              <a:rPr lang="en-US" dirty="0"/>
              <a:t>Click to edit master title style</a:t>
            </a:r>
          </a:p>
        </p:txBody>
      </p:sp>
      <p:sp>
        <p:nvSpPr>
          <p:cNvPr id="6" name="Text Placeholder 2"/>
          <p:cNvSpPr>
            <a:spLocks noGrp="1"/>
          </p:cNvSpPr>
          <p:nvPr>
            <p:ph idx="1"/>
          </p:nvPr>
        </p:nvSpPr>
        <p:spPr>
          <a:xfrm>
            <a:off x="438900" y="1390855"/>
            <a:ext cx="11304597" cy="4313839"/>
          </a:xfrm>
          <a:prstGeom prst="rect">
            <a:avLst/>
          </a:prstGeom>
        </p:spPr>
        <p:txBody>
          <a:bodyPr vert="horz" lIns="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559359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502920"/>
            <a:ext cx="10625328" cy="459921"/>
          </a:xfrm>
        </p:spPr>
        <p:txBody>
          <a:bodyPr/>
          <a:lstStyle/>
          <a:p>
            <a:r>
              <a:rPr lang="en-US"/>
              <a:t>Click to edit Master title style</a:t>
            </a:r>
            <a:endParaRPr lang="en-US" dirty="0"/>
          </a:p>
        </p:txBody>
      </p:sp>
      <p:sp>
        <p:nvSpPr>
          <p:cNvPr id="3" name="Content Placeholder 2"/>
          <p:cNvSpPr>
            <a:spLocks noGrp="1"/>
          </p:cNvSpPr>
          <p:nvPr>
            <p:ph idx="1"/>
          </p:nvPr>
        </p:nvSpPr>
        <p:spPr>
          <a:xfrm>
            <a:off x="640080" y="1810870"/>
            <a:ext cx="7221967" cy="4178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D728EEE8-C783-794C-B4CB-B92784C7AA56}"/>
              </a:ext>
            </a:extLst>
          </p:cNvPr>
          <p:cNvSpPr>
            <a:spLocks noGrp="1"/>
          </p:cNvSpPr>
          <p:nvPr>
            <p:ph type="subTitle" idx="10"/>
          </p:nvPr>
        </p:nvSpPr>
        <p:spPr>
          <a:xfrm>
            <a:off x="640080" y="962841"/>
            <a:ext cx="10625328" cy="454479"/>
          </a:xfrm>
        </p:spPr>
        <p:txBody>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184230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219200"/>
            <a:ext cx="12192000" cy="1588"/>
          </a:xfrm>
          <a:prstGeom prst="line">
            <a:avLst/>
          </a:prstGeom>
          <a:ln>
            <a:solidFill>
              <a:srgbClr val="008000"/>
            </a:solidFill>
          </a:ln>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0" y="609600"/>
            <a:ext cx="8432800" cy="685800"/>
          </a:xfrm>
          <a:noFill/>
        </p:spPr>
        <p:txBody>
          <a:bodyPr/>
          <a:lstStyle>
            <a:lvl1pPr algn="l">
              <a:defRPr sz="3200" baseline="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06400" y="1600200"/>
            <a:ext cx="11480800" cy="4648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09600" y="6477000"/>
            <a:ext cx="2844800" cy="304800"/>
          </a:xfrm>
          <a:prstGeom prst="rect">
            <a:avLst/>
          </a:prstGeom>
        </p:spPr>
        <p:txBody>
          <a:bodyPr/>
          <a:lstStyle>
            <a:lvl1pPr>
              <a:defRPr dirty="0" smtClean="0"/>
            </a:lvl1pPr>
          </a:lstStyle>
          <a:p>
            <a:pPr>
              <a:defRPr/>
            </a:pPr>
            <a:r>
              <a:rPr lang="en-US" dirty="0">
                <a:solidFill>
                  <a:srgbClr val="FFFFFF"/>
                </a:solidFill>
              </a:rPr>
              <a:t>- DRAFT -</a:t>
            </a:r>
          </a:p>
          <a:p>
            <a:pPr>
              <a:defRPr/>
            </a:pPr>
            <a:fld id="{139AB278-0401-4ECB-BAB7-0EB832629809}" type="datetime4">
              <a:rPr lang="en-US">
                <a:solidFill>
                  <a:srgbClr val="FFFFFF"/>
                </a:solidFill>
              </a:rPr>
              <a:pPr>
                <a:defRPr/>
              </a:pPr>
              <a:t>August 7, 2024</a:t>
            </a:fld>
            <a:endParaRPr lang="en-US" dirty="0">
              <a:solidFill>
                <a:srgbClr val="FFFFFF"/>
              </a:solidFill>
            </a:endParaRPr>
          </a:p>
        </p:txBody>
      </p:sp>
      <p:sp>
        <p:nvSpPr>
          <p:cNvPr id="6" name="Footer Placeholder 5"/>
          <p:cNvSpPr>
            <a:spLocks noGrp="1" noChangeArrowheads="1"/>
          </p:cNvSpPr>
          <p:nvPr>
            <p:ph type="ftr" sz="quarter" idx="11"/>
          </p:nvPr>
        </p:nvSpPr>
        <p:spPr>
          <a:xfrm>
            <a:off x="1534695" y="329307"/>
            <a:ext cx="5855719" cy="309201"/>
          </a:xfrm>
          <a:prstGeom prst="rect">
            <a:avLst/>
          </a:prstGeom>
        </p:spPr>
        <p:txBody>
          <a:bodyPr/>
          <a:lstStyle>
            <a:lvl1pPr>
              <a:defRPr/>
            </a:lvl1pPr>
          </a:lstStyle>
          <a:p>
            <a:pPr>
              <a:defRPr/>
            </a:pPr>
            <a:r>
              <a:rPr lang="en-US" dirty="0">
                <a:solidFill>
                  <a:srgbClr val="FFFFFF"/>
                </a:solidFill>
              </a:rPr>
              <a:t>©  2011 HealthScape Advisors, LLC </a:t>
            </a:r>
          </a:p>
          <a:p>
            <a:pPr>
              <a:defRPr/>
            </a:pPr>
            <a:r>
              <a:rPr lang="en-US" dirty="0">
                <a:solidFill>
                  <a:srgbClr val="FFFFFF"/>
                </a:solidFill>
              </a:rPr>
              <a:t>Strictly Confidential</a:t>
            </a:r>
          </a:p>
        </p:txBody>
      </p:sp>
      <p:sp>
        <p:nvSpPr>
          <p:cNvPr id="7" name="Slide Number Placeholder 6"/>
          <p:cNvSpPr>
            <a:spLocks noGrp="1" noChangeArrowheads="1"/>
          </p:cNvSpPr>
          <p:nvPr>
            <p:ph type="sldNum" sz="quarter" idx="12"/>
          </p:nvPr>
        </p:nvSpPr>
        <p:spPr>
          <a:xfrm>
            <a:off x="480060" y="798973"/>
            <a:ext cx="811019" cy="503578"/>
          </a:xfrm>
          <a:prstGeom prst="rect">
            <a:avLst/>
          </a:prstGeom>
        </p:spPr>
        <p:txBody>
          <a:bodyPr/>
          <a:lstStyle>
            <a:lvl1pPr>
              <a:defRPr/>
            </a:lvl1pPr>
          </a:lstStyle>
          <a:p>
            <a:pPr>
              <a:defRPr/>
            </a:pPr>
            <a:fld id="{973AF707-DC4C-41EC-8EBF-58EF530430A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9275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3992-CF08-49D1-84A2-D8BDCA2CD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FCBA02-9B8E-48B3-8103-F9AACA93C846}"/>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4" name="Footer Placeholder 3">
            <a:extLst>
              <a:ext uri="{FF2B5EF4-FFF2-40B4-BE49-F238E27FC236}">
                <a16:creationId xmlns:a16="http://schemas.microsoft.com/office/drawing/2014/main" id="{9DABE0EC-A947-4812-8F50-BBCC704EDD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0D2C9-1357-41CE-BAB7-1B4F3A15D372}"/>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3946685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ext Layout 2">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35"/>
          <p:cNvSpPr>
            <a:spLocks noGrp="1"/>
          </p:cNvSpPr>
          <p:nvPr>
            <p:ph type="body" sz="quarter" idx="21" hasCustomPrompt="1"/>
          </p:nvPr>
        </p:nvSpPr>
        <p:spPr>
          <a:xfrm>
            <a:off x="432679" y="309366"/>
            <a:ext cx="11326642" cy="420578"/>
          </a:xfrm>
        </p:spPr>
        <p:txBody>
          <a:bodyPr>
            <a:normAutofit/>
          </a:bodyPr>
          <a:lstStyle>
            <a:lvl1pPr marL="0" indent="0">
              <a:buNone/>
              <a:defRPr sz="2800" b="1">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5" name="TextBox 4"/>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79" y="742421"/>
            <a:ext cx="11326643" cy="743663"/>
          </a:xfrm>
        </p:spPr>
        <p:txBody>
          <a:bodyPr>
            <a:normAutofit/>
          </a:bodyPr>
          <a:lstStyle>
            <a:lvl1pPr marL="0" indent="0">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Tagline</a:t>
            </a:r>
          </a:p>
        </p:txBody>
      </p:sp>
      <p:sp>
        <p:nvSpPr>
          <p:cNvPr id="4" name="Content Placeholder 3"/>
          <p:cNvSpPr>
            <a:spLocks noGrp="1"/>
          </p:cNvSpPr>
          <p:nvPr>
            <p:ph sz="quarter" idx="23"/>
          </p:nvPr>
        </p:nvSpPr>
        <p:spPr>
          <a:xfrm>
            <a:off x="432680" y="1604446"/>
            <a:ext cx="11325934" cy="4661600"/>
          </a:xfrm>
        </p:spPr>
        <p:txBody>
          <a:bodyPr/>
          <a:lstStyle>
            <a:lvl1pPr marL="285750" indent="-276225">
              <a:lnSpc>
                <a:spcPct val="100000"/>
              </a:lnSpc>
              <a:spcAft>
                <a:spcPts val="1200"/>
              </a:spcAft>
              <a:buClr>
                <a:schemeClr val="bg2"/>
              </a:buClr>
              <a:buFont typeface=".AppleSystemUIFont" charset="-120"/>
              <a:buChar char="+"/>
              <a:tabLst/>
              <a:defRPr/>
            </a:lvl1pPr>
            <a:lvl2pPr>
              <a:lnSpc>
                <a:spcPct val="100000"/>
              </a:lnSpc>
              <a:spcAft>
                <a:spcPts val="1200"/>
              </a:spcAft>
              <a:buClr>
                <a:schemeClr val="bg2"/>
              </a:buClr>
              <a:defRPr/>
            </a:lvl2pPr>
            <a:lvl3pPr marL="1143000" indent="-228600">
              <a:lnSpc>
                <a:spcPct val="100000"/>
              </a:lnSpc>
              <a:spcAft>
                <a:spcPts val="1200"/>
              </a:spcAft>
              <a:buClr>
                <a:schemeClr val="bg2"/>
              </a:buClr>
              <a:buFont typeface="Courier New" charset="0"/>
              <a:buChar char="o"/>
              <a:defRPr/>
            </a:lvl3pPr>
            <a:lvl4pPr marL="1600200" indent="-228600">
              <a:lnSpc>
                <a:spcPct val="100000"/>
              </a:lnSpc>
              <a:spcAft>
                <a:spcPts val="1200"/>
              </a:spcAft>
              <a:buClr>
                <a:schemeClr val="bg2"/>
              </a:buClr>
              <a:buFont typeface="Wingdings" charset="2"/>
              <a:buChar char="§"/>
              <a:defRPr/>
            </a:lvl4pPr>
            <a:lvl5pPr marL="2057400" indent="-228600">
              <a:lnSpc>
                <a:spcPct val="100000"/>
              </a:lnSpc>
              <a:spcAft>
                <a:spcPts val="1200"/>
              </a:spcAft>
              <a:buClr>
                <a:schemeClr val="bg2"/>
              </a:buClr>
              <a:buFont typeface=".AppleSystemUIFont" charset="-12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2033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600200"/>
            <a:ext cx="11480800" cy="4648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8348" y="71251"/>
            <a:ext cx="8344395" cy="546265"/>
          </a:xfrm>
        </p:spPr>
        <p:txBody>
          <a:bodyPr anchor="b"/>
          <a:lstStyle>
            <a:lvl1pPr algn="l">
              <a:defRPr sz="2200" b="1" cap="all" baseline="0">
                <a:solidFill>
                  <a:schemeClr val="accent1"/>
                </a:solidFill>
              </a:defRPr>
            </a:lvl1pPr>
          </a:lstStyle>
          <a:p>
            <a:r>
              <a:rPr lang="en-US" dirty="0"/>
              <a:t>Click to edit Master title style</a:t>
            </a:r>
          </a:p>
        </p:txBody>
      </p:sp>
      <p:sp>
        <p:nvSpPr>
          <p:cNvPr id="17" name="Text Placeholder 3"/>
          <p:cNvSpPr>
            <a:spLocks noGrp="1"/>
          </p:cNvSpPr>
          <p:nvPr>
            <p:ph type="body" sz="half" idx="14"/>
          </p:nvPr>
        </p:nvSpPr>
        <p:spPr>
          <a:xfrm>
            <a:off x="326065" y="758164"/>
            <a:ext cx="11468985" cy="677232"/>
          </a:xfr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Box 8"/>
          <p:cNvSpPr txBox="1"/>
          <p:nvPr userDrawn="1"/>
        </p:nvSpPr>
        <p:spPr>
          <a:xfrm>
            <a:off x="11294126" y="6358132"/>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601152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600200"/>
            <a:ext cx="11480800" cy="4648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8348" y="71251"/>
            <a:ext cx="8344395" cy="546265"/>
          </a:xfrm>
        </p:spPr>
        <p:txBody>
          <a:bodyPr anchor="b"/>
          <a:lstStyle>
            <a:lvl1pPr algn="l">
              <a:defRPr sz="2200" b="1" cap="all" baseline="0">
                <a:solidFill>
                  <a:schemeClr val="accent1"/>
                </a:solidFill>
              </a:defRPr>
            </a:lvl1pPr>
          </a:lstStyle>
          <a:p>
            <a:r>
              <a:rPr lang="en-US" dirty="0"/>
              <a:t>Click to edit Master title style</a:t>
            </a:r>
          </a:p>
        </p:txBody>
      </p:sp>
      <p:sp>
        <p:nvSpPr>
          <p:cNvPr id="17" name="Text Placeholder 3"/>
          <p:cNvSpPr>
            <a:spLocks noGrp="1"/>
          </p:cNvSpPr>
          <p:nvPr>
            <p:ph type="body" sz="half" idx="14"/>
          </p:nvPr>
        </p:nvSpPr>
        <p:spPr>
          <a:xfrm>
            <a:off x="326065" y="758164"/>
            <a:ext cx="11468985" cy="677232"/>
          </a:xfr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00314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extBox 4"/>
          <p:cNvSpPr txBox="1"/>
          <p:nvPr userDrawn="1"/>
        </p:nvSpPr>
        <p:spPr>
          <a:xfrm>
            <a:off x="11294126" y="6358132"/>
            <a:ext cx="528809" cy="246221"/>
          </a:xfrm>
          <a:prstGeom prst="rect">
            <a:avLst/>
          </a:prstGeom>
          <a:noFill/>
        </p:spPr>
        <p:txBody>
          <a:bodyPr wrap="square" rtlCol="0">
            <a:spAutoFit/>
          </a:bodyPr>
          <a:lstStyle/>
          <a:p>
            <a:fld id="{1FC4B915-C704-C44F-BFF8-A80DDEEDD1BE}" type="slidenum">
              <a:rPr lang="en-US" sz="1000" smtClean="0">
                <a:solidFill>
                  <a:srgbClr val="FEFFFF"/>
                </a:solidFill>
                <a:ea typeface="Calibri" charset="0"/>
                <a:cs typeface="Calibri" charset="0"/>
              </a:rPr>
              <a:pPr/>
              <a:t>‹#›</a:t>
            </a:fld>
            <a:endParaRPr lang="en-US" sz="1000" dirty="0">
              <a:solidFill>
                <a:srgbClr val="FEFFFF"/>
              </a:solidFill>
              <a:ea typeface="Calibri" charset="0"/>
              <a:cs typeface="Calibri" charset="0"/>
            </a:endParaRPr>
          </a:p>
        </p:txBody>
      </p:sp>
    </p:spTree>
    <p:extLst>
      <p:ext uri="{BB962C8B-B14F-4D97-AF65-F5344CB8AC3E}">
        <p14:creationId xmlns:p14="http://schemas.microsoft.com/office/powerpoint/2010/main" val="1037578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Content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6429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sp>
        <p:nvSpPr>
          <p:cNvPr id="8" name="TextBox 7"/>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35"/>
          <p:cNvSpPr>
            <a:spLocks noGrp="1"/>
          </p:cNvSpPr>
          <p:nvPr>
            <p:ph type="body" sz="quarter" idx="21" hasCustomPrompt="1"/>
          </p:nvPr>
        </p:nvSpPr>
        <p:spPr>
          <a:xfrm>
            <a:off x="432681" y="309373"/>
            <a:ext cx="11326643" cy="617537"/>
          </a:xfrm>
        </p:spPr>
        <p:txBody>
          <a:bodyPr>
            <a:normAutofit/>
          </a:bodyPr>
          <a:lstStyle>
            <a:lvl1pPr marL="0" indent="0">
              <a:buNone/>
              <a:defRPr sz="3000" b="1">
                <a:solidFill>
                  <a:schemeClr val="accent4"/>
                </a:solidFill>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81" y="934935"/>
            <a:ext cx="11326643" cy="743663"/>
          </a:xfrm>
        </p:spPr>
        <p:txBody>
          <a:bodyPr>
            <a:normAutofit/>
          </a:bodyPr>
          <a:lstStyle>
            <a:lvl1pPr marL="0" indent="0">
              <a:buNone/>
              <a:defRPr sz="1500" b="0" i="1">
                <a:latin typeface="+mj-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Tagline</a:t>
            </a:r>
          </a:p>
        </p:txBody>
      </p:sp>
      <p:sp>
        <p:nvSpPr>
          <p:cNvPr id="4" name="Content Placeholder 3"/>
          <p:cNvSpPr>
            <a:spLocks noGrp="1"/>
          </p:cNvSpPr>
          <p:nvPr>
            <p:ph sz="quarter" idx="23"/>
          </p:nvPr>
        </p:nvSpPr>
        <p:spPr>
          <a:xfrm>
            <a:off x="432685" y="1806576"/>
            <a:ext cx="11325935" cy="4346575"/>
          </a:xfrm>
        </p:spPr>
        <p:txBody>
          <a:bodyPr/>
          <a:lstStyle>
            <a:lvl1pPr marL="214308" indent="-207164">
              <a:lnSpc>
                <a:spcPct val="100000"/>
              </a:lnSpc>
              <a:spcBef>
                <a:spcPts val="0"/>
              </a:spcBef>
              <a:spcAft>
                <a:spcPts val="900"/>
              </a:spcAft>
              <a:buClr>
                <a:schemeClr val="bg2"/>
              </a:buClr>
              <a:buFont typeface=".AppleSystemUIFont" charset="-120"/>
              <a:buChar char="+"/>
              <a:tabLst/>
              <a:defRPr/>
            </a:lvl1pPr>
            <a:lvl2pPr>
              <a:lnSpc>
                <a:spcPct val="100000"/>
              </a:lnSpc>
              <a:spcBef>
                <a:spcPts val="0"/>
              </a:spcBef>
              <a:spcAft>
                <a:spcPts val="900"/>
              </a:spcAft>
              <a:buClr>
                <a:schemeClr val="bg2"/>
              </a:buClr>
              <a:defRPr/>
            </a:lvl2pPr>
            <a:lvl3pPr marL="857229" indent="-171446">
              <a:lnSpc>
                <a:spcPct val="100000"/>
              </a:lnSpc>
              <a:spcBef>
                <a:spcPts val="0"/>
              </a:spcBef>
              <a:spcAft>
                <a:spcPts val="900"/>
              </a:spcAft>
              <a:buClr>
                <a:schemeClr val="bg2"/>
              </a:buClr>
              <a:buFont typeface="Courier New" charset="0"/>
              <a:buChar char="o"/>
              <a:defRPr/>
            </a:lvl3pPr>
            <a:lvl4pPr marL="1200121" indent="-171446">
              <a:lnSpc>
                <a:spcPct val="100000"/>
              </a:lnSpc>
              <a:spcBef>
                <a:spcPts val="0"/>
              </a:spcBef>
              <a:spcAft>
                <a:spcPts val="900"/>
              </a:spcAft>
              <a:buClr>
                <a:schemeClr val="bg2"/>
              </a:buClr>
              <a:buFont typeface="Wingdings" charset="2"/>
              <a:buChar char="§"/>
              <a:defRPr/>
            </a:lvl4pPr>
            <a:lvl5pPr marL="1543012" indent="-171446">
              <a:lnSpc>
                <a:spcPct val="100000"/>
              </a:lnSpc>
              <a:spcBef>
                <a:spcPts val="0"/>
              </a:spcBef>
              <a:spcAft>
                <a:spcPts val="900"/>
              </a:spcAft>
              <a:buClr>
                <a:schemeClr val="bg2"/>
              </a:buClr>
              <a:buFont typeface=".AppleSystemUIFont" charset="-12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54830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Rectangle 5"/>
          <p:cNvSpPr>
            <a:spLocks noGrp="1" noChangeArrowheads="1"/>
          </p:cNvSpPr>
          <p:nvPr>
            <p:ph type="ftr" sz="quarter" idx="11"/>
          </p:nvPr>
        </p:nvSpPr>
        <p:spPr>
          <a:xfrm>
            <a:off x="4165600" y="6619167"/>
            <a:ext cx="3860800" cy="252483"/>
          </a:xfrm>
          <a:prstGeom prst="rect">
            <a:avLst/>
          </a:prstGeom>
          <a:ln/>
        </p:spPr>
        <p:txBody>
          <a:bodyPr/>
          <a:lstStyle>
            <a:lvl1pPr>
              <a:defRPr/>
            </a:lvl1pPr>
          </a:lstStyle>
          <a:p>
            <a:pPr>
              <a:defRPr/>
            </a:pPr>
            <a:r>
              <a:rPr lang="en-US" dirty="0">
                <a:solidFill>
                  <a:srgbClr val="FFFFFF"/>
                </a:solidFill>
              </a:rPr>
              <a:t>Strictly Confidential</a:t>
            </a:r>
          </a:p>
        </p:txBody>
      </p:sp>
      <p:sp>
        <p:nvSpPr>
          <p:cNvPr id="10" name="Rectangle 6"/>
          <p:cNvSpPr>
            <a:spLocks noGrp="1" noChangeArrowheads="1"/>
          </p:cNvSpPr>
          <p:nvPr>
            <p:ph type="sldNum" sz="quarter" idx="12"/>
          </p:nvPr>
        </p:nvSpPr>
        <p:spPr>
          <a:xfrm>
            <a:off x="8737600" y="6632814"/>
            <a:ext cx="2844800" cy="211541"/>
          </a:xfrm>
          <a:prstGeom prst="rect">
            <a:avLst/>
          </a:prstGeom>
          <a:ln/>
        </p:spPr>
        <p:txBody>
          <a:bodyPr/>
          <a:lstStyle>
            <a:lvl1pPr>
              <a:defRPr/>
            </a:lvl1pPr>
          </a:lstStyle>
          <a:p>
            <a:pPr>
              <a:defRPr/>
            </a:pPr>
            <a:fld id="{B6D566D2-3978-4850-BFEE-15C7D66BF885}" type="slidenum">
              <a:rPr lang="en-US">
                <a:solidFill>
                  <a:srgbClr val="FFFFFF"/>
                </a:solidFill>
              </a:rPr>
              <a:pPr>
                <a:defRPr/>
              </a:pPr>
              <a:t>‹#›</a:t>
            </a:fld>
            <a:endParaRPr lang="en-US" dirty="0">
              <a:solidFill>
                <a:srgbClr val="FFFFFF"/>
              </a:solidFill>
            </a:endParaRPr>
          </a:p>
        </p:txBody>
      </p:sp>
      <p:sp>
        <p:nvSpPr>
          <p:cNvPr id="8" name="Text Placeholder 3"/>
          <p:cNvSpPr>
            <a:spLocks noGrp="1"/>
          </p:cNvSpPr>
          <p:nvPr>
            <p:ph type="body" sz="half" idx="14"/>
          </p:nvPr>
        </p:nvSpPr>
        <p:spPr>
          <a:xfrm>
            <a:off x="326066" y="758164"/>
            <a:ext cx="11468985" cy="677232"/>
          </a:xfrm>
        </p:spPr>
        <p:txBody>
          <a:bodyPr>
            <a:normAutofit/>
          </a:bodyPr>
          <a:lstStyle>
            <a:lvl1pPr marL="0" indent="0">
              <a:buNone/>
              <a:defRPr sz="1500" i="1">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6" name="Title 1"/>
          <p:cNvSpPr>
            <a:spLocks noGrp="1"/>
          </p:cNvSpPr>
          <p:nvPr>
            <p:ph type="title"/>
          </p:nvPr>
        </p:nvSpPr>
        <p:spPr>
          <a:xfrm>
            <a:off x="158349" y="71253"/>
            <a:ext cx="8344395" cy="546265"/>
          </a:xfrm>
        </p:spPr>
        <p:txBody>
          <a:bodyPr anchor="b">
            <a:normAutofit/>
          </a:bodyPr>
          <a:lstStyle>
            <a:lvl1pPr algn="l">
              <a:defRPr sz="3000" b="1" cap="all" baseline="0">
                <a:solidFill>
                  <a:schemeClr val="accent4"/>
                </a:solidFill>
              </a:defRPr>
            </a:lvl1pPr>
          </a:lstStyle>
          <a:p>
            <a:r>
              <a:rPr lang="en-US" dirty="0"/>
              <a:t>Click to edit Master title style</a:t>
            </a:r>
          </a:p>
        </p:txBody>
      </p:sp>
      <p:sp>
        <p:nvSpPr>
          <p:cNvPr id="7" name="TextBox 6"/>
          <p:cNvSpPr txBox="1"/>
          <p:nvPr userDrawn="1"/>
        </p:nvSpPr>
        <p:spPr>
          <a:xfrm>
            <a:off x="522022" y="6358134"/>
            <a:ext cx="5388780" cy="207749"/>
          </a:xfrm>
          <a:prstGeom prst="rect">
            <a:avLst/>
          </a:prstGeom>
          <a:noFill/>
        </p:spPr>
        <p:txBody>
          <a:bodyPr wrap="square" rtlCol="0">
            <a:spAutoFit/>
          </a:bodyPr>
          <a:lstStyle/>
          <a:p>
            <a:r>
              <a:rPr lang="en-US" sz="750" i="1" dirty="0">
                <a:solidFill>
                  <a:srgbClr val="7A8793">
                    <a:lumMod val="75000"/>
                  </a:srgbClr>
                </a:solidFill>
                <a:ea typeface="Calibri" charset="0"/>
                <a:cs typeface="Calibri" charset="0"/>
              </a:rPr>
              <a:t>Property of HealthScape Advisors – Strictly Confidential</a:t>
            </a:r>
          </a:p>
        </p:txBody>
      </p:sp>
      <p:sp>
        <p:nvSpPr>
          <p:cNvPr id="12" name="TextBox 11"/>
          <p:cNvSpPr txBox="1"/>
          <p:nvPr userDrawn="1"/>
        </p:nvSpPr>
        <p:spPr>
          <a:xfrm>
            <a:off x="11294128" y="6358134"/>
            <a:ext cx="528809" cy="207749"/>
          </a:xfrm>
          <a:prstGeom prst="rect">
            <a:avLst/>
          </a:prstGeom>
          <a:noFill/>
        </p:spPr>
        <p:txBody>
          <a:bodyPr wrap="square" rtlCol="0">
            <a:spAutoFit/>
          </a:bodyPr>
          <a:lstStyle/>
          <a:p>
            <a:fld id="{1FC4B915-C704-C44F-BFF8-A80DDEEDD1BE}" type="slidenum">
              <a:rPr lang="en-US" sz="750">
                <a:solidFill>
                  <a:srgbClr val="122C50"/>
                </a:solidFill>
                <a:ea typeface="Calibri" charset="0"/>
                <a:cs typeface="Calibri" charset="0"/>
              </a:rPr>
              <a:pPr/>
              <a:t>‹#›</a:t>
            </a:fld>
            <a:endParaRPr lang="en-US" sz="750" dirty="0">
              <a:solidFill>
                <a:srgbClr val="122C50"/>
              </a:solidFill>
              <a:ea typeface="Calibri" charset="0"/>
              <a:cs typeface="Calibri" charset="0"/>
            </a:endParaRPr>
          </a:p>
        </p:txBody>
      </p:sp>
    </p:spTree>
    <p:extLst>
      <p:ext uri="{BB962C8B-B14F-4D97-AF65-F5344CB8AC3E}">
        <p14:creationId xmlns:p14="http://schemas.microsoft.com/office/powerpoint/2010/main" val="3131827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lue Header">
    <p:spTree>
      <p:nvGrpSpPr>
        <p:cNvPr id="1" name=""/>
        <p:cNvGrpSpPr/>
        <p:nvPr/>
      </p:nvGrpSpPr>
      <p:grpSpPr>
        <a:xfrm>
          <a:off x="0" y="0"/>
          <a:ext cx="0" cy="0"/>
          <a:chOff x="0" y="0"/>
          <a:chExt cx="0" cy="0"/>
        </a:xfrm>
      </p:grpSpPr>
      <p:sp>
        <p:nvSpPr>
          <p:cNvPr id="7" name="Text Placeholder 23"/>
          <p:cNvSpPr>
            <a:spLocks noGrp="1"/>
          </p:cNvSpPr>
          <p:nvPr>
            <p:ph type="body" sz="quarter" idx="15" hasCustomPrompt="1"/>
          </p:nvPr>
        </p:nvSpPr>
        <p:spPr>
          <a:xfrm>
            <a:off x="2450863" y="151755"/>
            <a:ext cx="9459735" cy="487363"/>
          </a:xfrm>
        </p:spPr>
        <p:txBody>
          <a:bodyPr anchor="ctr">
            <a:normAutofit/>
          </a:bodyPr>
          <a:lstStyle>
            <a:lvl1pPr marL="0" marR="0" indent="0" algn="r" defTabSz="609585" rtl="0" eaLnBrk="1" fontAlgn="auto" latinLnBrk="0" hangingPunct="1">
              <a:lnSpc>
                <a:spcPct val="100000"/>
              </a:lnSpc>
              <a:spcBef>
                <a:spcPct val="20000"/>
              </a:spcBef>
              <a:spcAft>
                <a:spcPts val="0"/>
              </a:spcAft>
              <a:buClrTx/>
              <a:buSzTx/>
              <a:buFont typeface="Arial"/>
              <a:buNone/>
              <a:tabLst/>
              <a:defRPr sz="1600" baseline="0">
                <a:solidFill>
                  <a:srgbClr val="FFFFFF"/>
                </a:solidFill>
              </a:defRPr>
            </a:lvl1pPr>
          </a:lstStyle>
          <a:p>
            <a:pPr marL="0" marR="0" lvl="0" indent="0" algn="r" defTabSz="609585" rtl="0" eaLnBrk="1" fontAlgn="auto" latinLnBrk="0" hangingPunct="1">
              <a:lnSpc>
                <a:spcPct val="100000"/>
              </a:lnSpc>
              <a:spcBef>
                <a:spcPct val="20000"/>
              </a:spcBef>
              <a:spcAft>
                <a:spcPts val="0"/>
              </a:spcAft>
              <a:buClrTx/>
              <a:buSzTx/>
              <a:buFont typeface="Arial"/>
              <a:buNone/>
              <a:tabLst/>
              <a:defRPr/>
            </a:pPr>
            <a:r>
              <a:rPr lang="en-US" dirty="0"/>
              <a:t>(OPTIONAL) Enter Presentation Subject</a:t>
            </a:r>
          </a:p>
        </p:txBody>
      </p:sp>
    </p:spTree>
    <p:extLst>
      <p:ext uri="{BB962C8B-B14F-4D97-AF65-F5344CB8AC3E}">
        <p14:creationId xmlns:p14="http://schemas.microsoft.com/office/powerpoint/2010/main" val="410595669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Content Slide 3">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dirty="0">
                <a:solidFill>
                  <a:srgbClr val="7A8793">
                    <a:lumMod val="75000"/>
                  </a:srgbClr>
                </a:solidFill>
                <a:latin typeface="Calibri" charset="0"/>
                <a:ea typeface="Calibri" charset="0"/>
                <a:cs typeface="Calibri" charset="0"/>
              </a:rPr>
              <a:t>Property of </a:t>
            </a:r>
            <a:r>
              <a:rPr lang="en-US" sz="1000" i="1" dirty="0" err="1">
                <a:solidFill>
                  <a:srgbClr val="7A8793">
                    <a:lumMod val="75000"/>
                  </a:srgbClr>
                </a:solidFill>
                <a:latin typeface="Calibri" charset="0"/>
                <a:ea typeface="Calibri" charset="0"/>
                <a:cs typeface="Calibri" charset="0"/>
              </a:rPr>
              <a:t>HealthScape</a:t>
            </a:r>
            <a:r>
              <a:rPr lang="en-US" sz="1000" i="1" dirty="0">
                <a:solidFill>
                  <a:srgbClr val="7A8793">
                    <a:lumMod val="75000"/>
                  </a:srgbClr>
                </a:solidFill>
                <a:latin typeface="Calibri" charset="0"/>
                <a:ea typeface="Calibri" charset="0"/>
                <a:cs typeface="Calibri" charset="0"/>
              </a:rPr>
              <a:t> Advisors – Strictly Confidential</a:t>
            </a:r>
          </a:p>
        </p:txBody>
      </p:sp>
      <p:sp>
        <p:nvSpPr>
          <p:cNvPr id="9" name="Content Placeholder 27"/>
          <p:cNvSpPr>
            <a:spLocks noGrp="1"/>
          </p:cNvSpPr>
          <p:nvPr>
            <p:ph sz="quarter" idx="14" hasCustomPrompt="1"/>
          </p:nvPr>
        </p:nvSpPr>
        <p:spPr>
          <a:xfrm>
            <a:off x="432679" y="2727199"/>
            <a:ext cx="5413248" cy="2343206"/>
          </a:xfrm>
        </p:spPr>
        <p:txBody>
          <a:bodyPr wrap="square">
            <a:spAutoFit/>
          </a:bodyPr>
          <a:lstStyle>
            <a:lvl1pPr marL="285750" marR="0" indent="-285750" algn="l" defTabSz="914400" rtl="0" eaLnBrk="1" fontAlgn="auto" latinLnBrk="0" hangingPunct="1">
              <a:lnSpc>
                <a:spcPct val="120000"/>
              </a:lnSpc>
              <a:spcBef>
                <a:spcPts val="1000"/>
              </a:spcBef>
              <a:spcAft>
                <a:spcPts val="0"/>
              </a:spcAft>
              <a:buClr>
                <a:schemeClr val="bg2"/>
              </a:buClr>
              <a:buSzPct val="80000"/>
              <a:buFont typeface=".HelveticaNeueDeskInterface-Regular" charset="-120"/>
              <a:buChar char="+"/>
              <a:tabLst/>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p:txBody>
      </p:sp>
      <p:sp>
        <p:nvSpPr>
          <p:cNvPr id="11" name="Content Placeholder 27"/>
          <p:cNvSpPr>
            <a:spLocks noGrp="1"/>
          </p:cNvSpPr>
          <p:nvPr>
            <p:ph sz="quarter" idx="15" hasCustomPrompt="1"/>
          </p:nvPr>
        </p:nvSpPr>
        <p:spPr>
          <a:xfrm>
            <a:off x="432679" y="1688387"/>
            <a:ext cx="5413248"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Lead in paragraph, lead in paragraph, lead in paragraph</a:t>
            </a:r>
          </a:p>
        </p:txBody>
      </p:sp>
      <p:sp>
        <p:nvSpPr>
          <p:cNvPr id="14" name="Content Placeholder 27"/>
          <p:cNvSpPr>
            <a:spLocks noGrp="1"/>
          </p:cNvSpPr>
          <p:nvPr>
            <p:ph sz="quarter" idx="18" hasCustomPrompt="1"/>
          </p:nvPr>
        </p:nvSpPr>
        <p:spPr>
          <a:xfrm>
            <a:off x="6412538" y="1688387"/>
            <a:ext cx="5346783"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Lead in paragraph, lead in paragraph, lead in paragraph</a:t>
            </a:r>
          </a:p>
        </p:txBody>
      </p:sp>
      <p:sp>
        <p:nvSpPr>
          <p:cNvPr id="15" name="Content Placeholder 27"/>
          <p:cNvSpPr>
            <a:spLocks noGrp="1"/>
          </p:cNvSpPr>
          <p:nvPr>
            <p:ph sz="quarter" idx="19" hasCustomPrompt="1"/>
          </p:nvPr>
        </p:nvSpPr>
        <p:spPr>
          <a:xfrm>
            <a:off x="6412538" y="2727199"/>
            <a:ext cx="5346783" cy="2343206"/>
          </a:xfrm>
        </p:spPr>
        <p:txBody>
          <a:bodyPr wrap="square">
            <a:spAutoFit/>
          </a:bodyPr>
          <a:lstStyle>
            <a:lvl1pPr marL="285750" indent="-285750">
              <a:lnSpc>
                <a:spcPct val="120000"/>
              </a:lnSpc>
              <a:buClr>
                <a:schemeClr val="bg2"/>
              </a:buClr>
              <a:buSzPct val="80000"/>
              <a:buFont typeface=".HelveticaNeueDeskInterface-Regular" charset="-120"/>
              <a:buChar cha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a:p>
            <a:r>
              <a:rPr lang="en-US" dirty="0"/>
              <a:t>Imus am </a:t>
            </a:r>
            <a:r>
              <a:rPr lang="en-US" dirty="0" err="1"/>
              <a:t>ius</a:t>
            </a:r>
            <a:r>
              <a:rPr lang="en-US" dirty="0"/>
              <a:t> mi </a:t>
            </a:r>
            <a:r>
              <a:rPr lang="en-US" dirty="0" err="1"/>
              <a:t>tempores</a:t>
            </a:r>
            <a:r>
              <a:rPr lang="en-US" dirty="0"/>
              <a:t> ate </a:t>
            </a:r>
            <a:r>
              <a:rPr lang="en-US" dirty="0" err="1"/>
              <a:t>molendi</a:t>
            </a:r>
            <a:r>
              <a:rPr lang="en-US" dirty="0"/>
              <a:t> con </a:t>
            </a:r>
            <a:r>
              <a:rPr lang="en-US" dirty="0" err="1"/>
              <a:t>peribus</a:t>
            </a:r>
            <a:r>
              <a:rPr lang="en-US" dirty="0"/>
              <a:t> et </a:t>
            </a:r>
            <a:r>
              <a:rPr lang="en-US" dirty="0" err="1"/>
              <a:t>aut</a:t>
            </a:r>
            <a:endParaRPr lang="en-US" dirty="0"/>
          </a:p>
        </p:txBody>
      </p:sp>
      <p:sp>
        <p:nvSpPr>
          <p:cNvPr id="10" name="TextBox 9"/>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dirty="0">
              <a:latin typeface="Calibri" charset="0"/>
              <a:ea typeface="Calibri" charset="0"/>
              <a:cs typeface="Calibri" charset="0"/>
            </a:endParaRPr>
          </a:p>
        </p:txBody>
      </p:sp>
      <p:sp>
        <p:nvSpPr>
          <p:cNvPr id="12" name="Text Placeholder 35"/>
          <p:cNvSpPr>
            <a:spLocks noGrp="1"/>
          </p:cNvSpPr>
          <p:nvPr>
            <p:ph type="body" sz="quarter" idx="22" hasCustomPrompt="1"/>
          </p:nvPr>
        </p:nvSpPr>
        <p:spPr>
          <a:xfrm>
            <a:off x="432679" y="309365"/>
            <a:ext cx="11326642" cy="617537"/>
          </a:xfrm>
        </p:spPr>
        <p:txBody>
          <a:bodyPr>
            <a:normAutofit/>
          </a:bodyPr>
          <a:lstStyle>
            <a:lvl1pPr marL="0" indent="0">
              <a:buNone/>
              <a:defRPr sz="40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6" name="Text Placeholder 35"/>
          <p:cNvSpPr>
            <a:spLocks noGrp="1"/>
          </p:cNvSpPr>
          <p:nvPr>
            <p:ph type="body" sz="quarter" idx="23" hasCustomPrompt="1"/>
          </p:nvPr>
        </p:nvSpPr>
        <p:spPr>
          <a:xfrm>
            <a:off x="432679" y="857927"/>
            <a:ext cx="11326643" cy="743663"/>
          </a:xfrm>
        </p:spPr>
        <p:txBody>
          <a:bodyPr>
            <a:normAutofit/>
          </a:bodyPr>
          <a:lstStyle>
            <a:lvl1pPr marL="0" indent="0">
              <a:buNone/>
              <a:defRPr sz="1800" b="1" i="1">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Subhead</a:t>
            </a:r>
            <a:endParaRPr lang="en-US" dirty="0"/>
          </a:p>
        </p:txBody>
      </p:sp>
    </p:spTree>
    <p:extLst>
      <p:ext uri="{BB962C8B-B14F-4D97-AF65-F5344CB8AC3E}">
        <p14:creationId xmlns:p14="http://schemas.microsoft.com/office/powerpoint/2010/main" val="3533646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ver Slide 1">
    <p:bg>
      <p:bgPr>
        <a:solidFill>
          <a:srgbClr val="E4E7EA">
            <a:alpha val="47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5044" y="2968383"/>
            <a:ext cx="5081913" cy="921234"/>
          </a:xfrm>
          <a:prstGeom prst="rect">
            <a:avLst/>
          </a:prstGeom>
        </p:spPr>
      </p:pic>
    </p:spTree>
    <p:extLst>
      <p:ext uri="{BB962C8B-B14F-4D97-AF65-F5344CB8AC3E}">
        <p14:creationId xmlns:p14="http://schemas.microsoft.com/office/powerpoint/2010/main" val="116926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2AD6E-BE84-4C46-90BC-0421B324E857}"/>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3" name="Footer Placeholder 2">
            <a:extLst>
              <a:ext uri="{FF2B5EF4-FFF2-40B4-BE49-F238E27FC236}">
                <a16:creationId xmlns:a16="http://schemas.microsoft.com/office/drawing/2014/main" id="{212C89F9-2DB0-4556-BD59-95AA9EB597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4D630A-E090-45F8-BFAF-E7035069568B}"/>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2305949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v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3408" y="2625483"/>
            <a:ext cx="5081913" cy="921234"/>
          </a:xfrm>
          <a:prstGeom prst="rect">
            <a:avLst/>
          </a:prstGeom>
        </p:spPr>
      </p:pic>
    </p:spTree>
    <p:extLst>
      <p:ext uri="{BB962C8B-B14F-4D97-AF65-F5344CB8AC3E}">
        <p14:creationId xmlns:p14="http://schemas.microsoft.com/office/powerpoint/2010/main" val="7338055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4E7EA">
            <a:alpha val="47000"/>
          </a:srgbClr>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1184884" y="2952859"/>
            <a:ext cx="1514168" cy="0"/>
          </a:xfrm>
          <a:prstGeom prst="line">
            <a:avLst/>
          </a:prstGeom>
          <a:ln w="60325"/>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19" name="Title 18"/>
          <p:cNvSpPr>
            <a:spLocks noGrp="1"/>
          </p:cNvSpPr>
          <p:nvPr>
            <p:ph type="title" hasCustomPrompt="1"/>
          </p:nvPr>
        </p:nvSpPr>
        <p:spPr>
          <a:xfrm>
            <a:off x="996952" y="1441506"/>
            <a:ext cx="10356849" cy="1325563"/>
          </a:xfrm>
        </p:spPr>
        <p:txBody>
          <a:bodyPr>
            <a:noAutofit/>
          </a:bodyPr>
          <a:lstStyle>
            <a:lvl1pPr>
              <a:defRPr sz="5000" b="0">
                <a:latin typeface="Calibri" charset="0"/>
                <a:ea typeface="Calibri" charset="0"/>
                <a:cs typeface="Calibri" charset="0"/>
              </a:defRPr>
            </a:lvl1pPr>
          </a:lstStyle>
          <a:p>
            <a:r>
              <a:rPr lang="en-US"/>
              <a:t>Presentation Title</a:t>
            </a:r>
          </a:p>
        </p:txBody>
      </p:sp>
      <p:sp>
        <p:nvSpPr>
          <p:cNvPr id="21" name="Text Placeholder 20"/>
          <p:cNvSpPr>
            <a:spLocks noGrp="1"/>
          </p:cNvSpPr>
          <p:nvPr>
            <p:ph type="body" sz="quarter" idx="13" hasCustomPrompt="1"/>
          </p:nvPr>
        </p:nvSpPr>
        <p:spPr>
          <a:xfrm>
            <a:off x="996949" y="3235325"/>
            <a:ext cx="4358272" cy="1504950"/>
          </a:xfrm>
        </p:spPr>
        <p:txBody>
          <a:bodyPr>
            <a:noAutofit/>
          </a:bodyPr>
          <a:lstStyle>
            <a:lvl1pPr marL="0" indent="0">
              <a:buNone/>
              <a:defRPr sz="2500" i="1">
                <a:solidFill>
                  <a:srgbClr val="5C666F"/>
                </a:solidFill>
              </a:defRPr>
            </a:lvl1pPr>
            <a:lvl2pPr marL="457200" indent="0">
              <a:buNone/>
              <a:defRPr sz="2500" i="1">
                <a:solidFill>
                  <a:srgbClr val="5C666F"/>
                </a:solidFill>
              </a:defRPr>
            </a:lvl2pPr>
            <a:lvl3pPr marL="914400" indent="0">
              <a:buNone/>
              <a:defRPr sz="2500" i="1">
                <a:solidFill>
                  <a:srgbClr val="5C666F"/>
                </a:solidFill>
              </a:defRPr>
            </a:lvl3pPr>
            <a:lvl4pPr marL="1371600" indent="0">
              <a:buNone/>
              <a:defRPr sz="2500" i="1">
                <a:solidFill>
                  <a:srgbClr val="5C666F"/>
                </a:solidFill>
              </a:defRPr>
            </a:lvl4pPr>
            <a:lvl5pPr marL="1828800" indent="0">
              <a:buNone/>
              <a:defRPr sz="2500" i="1">
                <a:solidFill>
                  <a:srgbClr val="5C666F"/>
                </a:solidFill>
              </a:defRPr>
            </a:lvl5pPr>
          </a:lstStyle>
          <a:p>
            <a:pPr lvl="0"/>
            <a:r>
              <a:rPr lang="en-US"/>
              <a:t>Subhead or 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4321" y="5845600"/>
            <a:ext cx="2753499" cy="499145"/>
          </a:xfrm>
          <a:prstGeom prst="rect">
            <a:avLst/>
          </a:prstGeom>
        </p:spPr>
      </p:pic>
    </p:spTree>
    <p:extLst>
      <p:ext uri="{BB962C8B-B14F-4D97-AF65-F5344CB8AC3E}">
        <p14:creationId xmlns:p14="http://schemas.microsoft.com/office/powerpoint/2010/main" val="2548759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rgbClr val="E4E7EA">
            <a:alpha val="47000"/>
          </a:srgbClr>
        </a:solidFill>
        <a:effectLst/>
      </p:bgPr>
    </p:bg>
    <p:spTree>
      <p:nvGrpSpPr>
        <p:cNvPr id="1" name=""/>
        <p:cNvGrpSpPr/>
        <p:nvPr/>
      </p:nvGrpSpPr>
      <p:grpSpPr>
        <a:xfrm>
          <a:off x="0" y="0"/>
          <a:ext cx="0" cy="0"/>
          <a:chOff x="0" y="0"/>
          <a:chExt cx="0" cy="0"/>
        </a:xfrm>
      </p:grpSpPr>
      <p:sp>
        <p:nvSpPr>
          <p:cNvPr id="9" name="TextBox 8"/>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12" name="Title 11"/>
          <p:cNvSpPr>
            <a:spLocks noGrp="1"/>
          </p:cNvSpPr>
          <p:nvPr>
            <p:ph type="title" hasCustomPrompt="1"/>
          </p:nvPr>
        </p:nvSpPr>
        <p:spPr>
          <a:xfrm>
            <a:off x="2438400" y="2574499"/>
            <a:ext cx="8915401" cy="1325563"/>
          </a:xfrm>
        </p:spPr>
        <p:txBody>
          <a:bodyPr>
            <a:noAutofit/>
          </a:bodyPr>
          <a:lstStyle>
            <a:lvl1pPr>
              <a:defRPr sz="6000" b="0" i="1" baseline="0">
                <a:latin typeface="Calibri" charset="0"/>
                <a:ea typeface="Calibri" charset="0"/>
                <a:cs typeface="Calibri" charset="0"/>
              </a:defRPr>
            </a:lvl1pPr>
          </a:lstStyle>
          <a:p>
            <a:r>
              <a:rPr lang="en-US"/>
              <a:t>Section Title</a:t>
            </a:r>
          </a:p>
        </p:txBody>
      </p:sp>
      <p:sp>
        <p:nvSpPr>
          <p:cNvPr id="2" name="TextBox 1"/>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389" y="2766848"/>
            <a:ext cx="1095936" cy="940865"/>
          </a:xfrm>
          <a:prstGeom prst="rect">
            <a:avLst/>
          </a:prstGeom>
        </p:spPr>
      </p:pic>
    </p:spTree>
    <p:extLst>
      <p:ext uri="{BB962C8B-B14F-4D97-AF65-F5344CB8AC3E}">
        <p14:creationId xmlns:p14="http://schemas.microsoft.com/office/powerpoint/2010/main" val="16173129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Titl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itle 1"/>
          <p:cNvSpPr>
            <a:spLocks noGrp="1"/>
          </p:cNvSpPr>
          <p:nvPr>
            <p:ph type="title" hasCustomPrompt="1"/>
          </p:nvPr>
        </p:nvSpPr>
        <p:spPr>
          <a:xfrm>
            <a:off x="1001485" y="2448208"/>
            <a:ext cx="7043057" cy="1692462"/>
          </a:xfrm>
        </p:spPr>
        <p:txBody>
          <a:bodyPr anchor="b">
            <a:normAutofit/>
          </a:bodyPr>
          <a:lstStyle>
            <a:lvl1pPr>
              <a:defRPr sz="5000" b="1">
                <a:solidFill>
                  <a:schemeClr val="bg2"/>
                </a:solidFill>
              </a:defRPr>
            </a:lvl1pPr>
          </a:lstStyle>
          <a:p>
            <a:r>
              <a:rPr lang="en-US"/>
              <a:t>Section Title</a:t>
            </a:r>
          </a:p>
        </p:txBody>
      </p:sp>
      <p:sp>
        <p:nvSpPr>
          <p:cNvPr id="11" name="Text Placeholder 10"/>
          <p:cNvSpPr>
            <a:spLocks noGrp="1"/>
          </p:cNvSpPr>
          <p:nvPr>
            <p:ph type="body" sz="quarter" idx="13" hasCustomPrompt="1"/>
          </p:nvPr>
        </p:nvSpPr>
        <p:spPr>
          <a:xfrm>
            <a:off x="1001485" y="4140200"/>
            <a:ext cx="7043057" cy="1225176"/>
          </a:xfrm>
        </p:spPr>
        <p:txBody>
          <a:bodyPr>
            <a:normAutofit/>
          </a:bodyPr>
          <a:lstStyle>
            <a:lvl1pPr marL="0" indent="0">
              <a:buNone/>
              <a:defRPr sz="2400" i="1" baseline="0">
                <a:solidFill>
                  <a:schemeClr val="tx1"/>
                </a:solidFill>
              </a:defRPr>
            </a:lvl1pPr>
          </a:lstStyle>
          <a:p>
            <a:pPr lvl="0"/>
            <a:r>
              <a:rPr lang="en-US"/>
              <a:t>Subhead type here</a:t>
            </a:r>
          </a:p>
        </p:txBody>
      </p:sp>
      <p:sp>
        <p:nvSpPr>
          <p:cNvPr id="7" name="TextBox 6"/>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8" name="TextBox 7"/>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Tree>
    <p:extLst>
      <p:ext uri="{BB962C8B-B14F-4D97-AF65-F5344CB8AC3E}">
        <p14:creationId xmlns:p14="http://schemas.microsoft.com/office/powerpoint/2010/main" val="7858393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Titl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7663" t="83492"/>
          <a:stretch/>
        </p:blipFill>
        <p:spPr>
          <a:xfrm>
            <a:off x="10149546" y="5725886"/>
            <a:ext cx="2042454" cy="1132114"/>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2738" b="59683"/>
          <a:stretch/>
        </p:blipFill>
        <p:spPr>
          <a:xfrm>
            <a:off x="0" y="0"/>
            <a:ext cx="2492829" cy="2764971"/>
          </a:xfrm>
          <a:prstGeom prst="rect">
            <a:avLst/>
          </a:prstGeom>
        </p:spPr>
      </p:pic>
      <p:sp>
        <p:nvSpPr>
          <p:cNvPr id="2" name="Title 1"/>
          <p:cNvSpPr>
            <a:spLocks noGrp="1"/>
          </p:cNvSpPr>
          <p:nvPr>
            <p:ph type="title" hasCustomPrompt="1"/>
          </p:nvPr>
        </p:nvSpPr>
        <p:spPr>
          <a:xfrm>
            <a:off x="3683573" y="1796682"/>
            <a:ext cx="5978611" cy="1692462"/>
          </a:xfrm>
        </p:spPr>
        <p:txBody>
          <a:bodyPr anchor="b">
            <a:normAutofit/>
          </a:bodyPr>
          <a:lstStyle>
            <a:lvl1pPr>
              <a:defRPr sz="5000" b="1">
                <a:solidFill>
                  <a:schemeClr val="bg2"/>
                </a:solidFill>
              </a:defRPr>
            </a:lvl1pPr>
          </a:lstStyle>
          <a:p>
            <a:r>
              <a:rPr lang="en-US"/>
              <a:t>Section Title</a:t>
            </a:r>
          </a:p>
        </p:txBody>
      </p:sp>
      <p:sp>
        <p:nvSpPr>
          <p:cNvPr id="11" name="Text Placeholder 10"/>
          <p:cNvSpPr>
            <a:spLocks noGrp="1"/>
          </p:cNvSpPr>
          <p:nvPr>
            <p:ph type="body" sz="quarter" idx="13" hasCustomPrompt="1"/>
          </p:nvPr>
        </p:nvSpPr>
        <p:spPr>
          <a:xfrm>
            <a:off x="3682853" y="3488674"/>
            <a:ext cx="5979583" cy="1225176"/>
          </a:xfrm>
        </p:spPr>
        <p:txBody>
          <a:bodyPr>
            <a:normAutofit/>
          </a:bodyPr>
          <a:lstStyle>
            <a:lvl1pPr marL="0" indent="0">
              <a:buNone/>
              <a:defRPr sz="2400" i="1" baseline="0">
                <a:solidFill>
                  <a:schemeClr val="tx1"/>
                </a:solidFill>
              </a:defRPr>
            </a:lvl1pPr>
          </a:lstStyle>
          <a:p>
            <a:pPr lvl="0"/>
            <a:r>
              <a:rPr lang="en-US"/>
              <a:t>Subhead type here</a:t>
            </a:r>
          </a:p>
        </p:txBody>
      </p:sp>
      <p:sp>
        <p:nvSpPr>
          <p:cNvPr id="6" name="TextBox 5"/>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Tree>
    <p:extLst>
      <p:ext uri="{BB962C8B-B14F-4D97-AF65-F5344CB8AC3E}">
        <p14:creationId xmlns:p14="http://schemas.microsoft.com/office/powerpoint/2010/main" val="1970753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ection Title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4" y="0"/>
            <a:ext cx="9142512" cy="6858000"/>
          </a:xfrm>
          <a:prstGeom prst="rect">
            <a:avLst/>
          </a:prstGeom>
        </p:spPr>
      </p:pic>
      <p:sp>
        <p:nvSpPr>
          <p:cNvPr id="2" name="Title 1"/>
          <p:cNvSpPr>
            <a:spLocks noGrp="1"/>
          </p:cNvSpPr>
          <p:nvPr>
            <p:ph type="title" hasCustomPrompt="1"/>
          </p:nvPr>
        </p:nvSpPr>
        <p:spPr>
          <a:xfrm>
            <a:off x="4441372" y="2462495"/>
            <a:ext cx="6526940" cy="1692462"/>
          </a:xfrm>
        </p:spPr>
        <p:txBody>
          <a:bodyPr anchor="b">
            <a:normAutofit/>
          </a:bodyPr>
          <a:lstStyle>
            <a:lvl1pPr>
              <a:defRPr sz="5000" b="1">
                <a:solidFill>
                  <a:schemeClr val="bg2"/>
                </a:solidFill>
              </a:defRPr>
            </a:lvl1pPr>
          </a:lstStyle>
          <a:p>
            <a:r>
              <a:rPr lang="en-US"/>
              <a:t>Section Title</a:t>
            </a:r>
          </a:p>
        </p:txBody>
      </p:sp>
      <p:sp>
        <p:nvSpPr>
          <p:cNvPr id="11" name="Text Placeholder 10"/>
          <p:cNvSpPr>
            <a:spLocks noGrp="1"/>
          </p:cNvSpPr>
          <p:nvPr>
            <p:ph type="body" sz="quarter" idx="13" hasCustomPrompt="1"/>
          </p:nvPr>
        </p:nvSpPr>
        <p:spPr>
          <a:xfrm>
            <a:off x="4441372" y="4154487"/>
            <a:ext cx="6527189" cy="1225176"/>
          </a:xfrm>
        </p:spPr>
        <p:txBody>
          <a:bodyPr>
            <a:normAutofit/>
          </a:bodyPr>
          <a:lstStyle>
            <a:lvl1pPr marL="0" indent="0">
              <a:buNone/>
              <a:defRPr sz="2400" i="1" baseline="0">
                <a:solidFill>
                  <a:schemeClr val="tx1"/>
                </a:solidFill>
              </a:defRPr>
            </a:lvl1pPr>
          </a:lstStyle>
          <a:p>
            <a:pPr lvl="0"/>
            <a:r>
              <a:rPr lang="en-US"/>
              <a:t>Subhead type here</a:t>
            </a:r>
          </a:p>
        </p:txBody>
      </p:sp>
      <p:sp>
        <p:nvSpPr>
          <p:cNvPr id="7" name="TextBox 6"/>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8" name="TextBox 7"/>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Tree>
    <p:extLst>
      <p:ext uri="{BB962C8B-B14F-4D97-AF65-F5344CB8AC3E}">
        <p14:creationId xmlns:p14="http://schemas.microsoft.com/office/powerpoint/2010/main" val="11934442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hasi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CFEFC"/>
              </a:solidFill>
            </a:endParaRPr>
          </a:p>
        </p:txBody>
      </p:sp>
      <p:sp>
        <p:nvSpPr>
          <p:cNvPr id="12" name="TextBox 11"/>
          <p:cNvSpPr txBox="1"/>
          <p:nvPr userDrawn="1"/>
        </p:nvSpPr>
        <p:spPr>
          <a:xfrm>
            <a:off x="522022" y="6358134"/>
            <a:ext cx="5388780" cy="246221"/>
          </a:xfrm>
          <a:prstGeom prst="rect">
            <a:avLst/>
          </a:prstGeom>
          <a:noFill/>
        </p:spPr>
        <p:txBody>
          <a:bodyPr wrap="square" rtlCol="0">
            <a:spAutoFit/>
          </a:bodyPr>
          <a:lstStyle/>
          <a:p>
            <a:r>
              <a:rPr lang="en-US" sz="1000" i="1">
                <a:solidFill>
                  <a:schemeClr val="bg1"/>
                </a:solidFill>
                <a:latin typeface="Calibri" charset="0"/>
                <a:ea typeface="Calibri" charset="0"/>
                <a:cs typeface="Calibri" charset="0"/>
              </a:rPr>
              <a:t>Property of </a:t>
            </a:r>
            <a:r>
              <a:rPr lang="en-US" sz="1000" i="1" err="1">
                <a:solidFill>
                  <a:schemeClr val="bg1"/>
                </a:solidFill>
                <a:latin typeface="Calibri" charset="0"/>
                <a:ea typeface="Calibri" charset="0"/>
                <a:cs typeface="Calibri" charset="0"/>
              </a:rPr>
              <a:t>HealthScape</a:t>
            </a:r>
            <a:r>
              <a:rPr lang="en-US" sz="1000" i="1">
                <a:solidFill>
                  <a:schemeClr val="bg1"/>
                </a:solidFill>
                <a:latin typeface="Calibri" charset="0"/>
                <a:ea typeface="Calibri" charset="0"/>
                <a:cs typeface="Calibri" charset="0"/>
              </a:rPr>
              <a:t> Advisors – Strictly Confidential</a:t>
            </a:r>
          </a:p>
        </p:txBody>
      </p:sp>
      <p:sp>
        <p:nvSpPr>
          <p:cNvPr id="21" name="Content Placeholder 20"/>
          <p:cNvSpPr>
            <a:spLocks noGrp="1"/>
          </p:cNvSpPr>
          <p:nvPr>
            <p:ph sz="quarter" idx="11" hasCustomPrompt="1"/>
          </p:nvPr>
        </p:nvSpPr>
        <p:spPr>
          <a:xfrm>
            <a:off x="3179235" y="1852613"/>
            <a:ext cx="8179389" cy="1708160"/>
          </a:xfrm>
        </p:spPr>
        <p:txBody>
          <a:bodyPr>
            <a:spAutoFit/>
          </a:bodyPr>
          <a:lstStyle>
            <a:lvl1pPr marL="0" indent="0">
              <a:lnSpc>
                <a:spcPct val="100000"/>
              </a:lnSpc>
              <a:buNone/>
              <a:defRPr sz="3500" i="1">
                <a:solidFill>
                  <a:schemeClr val="bg1"/>
                </a:solidFill>
              </a:defRPr>
            </a:lvl1pPr>
            <a:lvl2pPr marL="457200" indent="0">
              <a:buNone/>
              <a:defRPr sz="3500" i="1">
                <a:solidFill>
                  <a:schemeClr val="bg1"/>
                </a:solidFill>
              </a:defRPr>
            </a:lvl2pPr>
            <a:lvl3pPr marL="914400" indent="0">
              <a:buNone/>
              <a:defRPr sz="3500" i="1">
                <a:solidFill>
                  <a:schemeClr val="bg1"/>
                </a:solidFill>
              </a:defRPr>
            </a:lvl3pPr>
            <a:lvl4pPr marL="1371600" indent="0">
              <a:buNone/>
              <a:defRPr sz="3500" i="1">
                <a:solidFill>
                  <a:schemeClr val="bg1"/>
                </a:solidFill>
              </a:defRPr>
            </a:lvl4pPr>
            <a:lvl5pPr marL="1828800" indent="0">
              <a:buNone/>
              <a:defRPr sz="3500" i="1">
                <a:solidFill>
                  <a:schemeClr val="bg1"/>
                </a:solidFill>
              </a:defRPr>
            </a:lvl5pPr>
          </a:lstStyle>
          <a:p>
            <a:pPr lvl="0"/>
            <a:r>
              <a:rPr lang="en-US"/>
              <a:t>Imus am </a:t>
            </a:r>
            <a:r>
              <a:rPr lang="en-US" err="1"/>
              <a:t>ius</a:t>
            </a:r>
            <a:r>
              <a:rPr lang="en-US"/>
              <a:t> mi, </a:t>
            </a:r>
            <a:r>
              <a:rPr lang="en-US" err="1"/>
              <a:t>tempores</a:t>
            </a:r>
            <a:r>
              <a:rPr lang="en-US"/>
              <a:t> ate </a:t>
            </a:r>
            <a:br>
              <a:rPr lang="en-US"/>
            </a:br>
            <a:r>
              <a:rPr lang="en-US" err="1"/>
              <a:t>molendi</a:t>
            </a:r>
            <a:r>
              <a:rPr lang="en-US"/>
              <a:t> con </a:t>
            </a:r>
            <a:r>
              <a:rPr lang="en-US" err="1"/>
              <a:t>peribus</a:t>
            </a:r>
            <a:r>
              <a:rPr lang="en-US"/>
              <a:t> et </a:t>
            </a:r>
            <a:r>
              <a:rPr lang="en-US" err="1"/>
              <a:t>aut</a:t>
            </a:r>
            <a:r>
              <a:rPr lang="en-US"/>
              <a:t> quos</a:t>
            </a:r>
            <a:br>
              <a:rPr lang="en-US"/>
            </a:br>
            <a:r>
              <a:rPr lang="en-US"/>
              <a:t>am </a:t>
            </a:r>
            <a:r>
              <a:rPr lang="en-US" err="1"/>
              <a:t>ius</a:t>
            </a:r>
            <a:r>
              <a:rPr lang="en-US"/>
              <a:t> mi, </a:t>
            </a:r>
            <a:r>
              <a:rPr lang="en-US" err="1"/>
              <a:t>tempores</a:t>
            </a:r>
            <a:r>
              <a:rPr lang="en-US"/>
              <a:t> ate.</a:t>
            </a:r>
          </a:p>
        </p:txBody>
      </p:sp>
      <p:sp>
        <p:nvSpPr>
          <p:cNvPr id="6" name="TextBox 5"/>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0199075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Emphasis 2">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CFEFC"/>
              </a:solidFill>
            </a:endParaRPr>
          </a:p>
        </p:txBody>
      </p:sp>
      <p:sp>
        <p:nvSpPr>
          <p:cNvPr id="12" name="TextBox 11"/>
          <p:cNvSpPr txBox="1"/>
          <p:nvPr userDrawn="1"/>
        </p:nvSpPr>
        <p:spPr>
          <a:xfrm>
            <a:off x="522022" y="6358134"/>
            <a:ext cx="5388780" cy="246221"/>
          </a:xfrm>
          <a:prstGeom prst="rect">
            <a:avLst/>
          </a:prstGeom>
          <a:noFill/>
        </p:spPr>
        <p:txBody>
          <a:bodyPr wrap="square" rtlCol="0">
            <a:spAutoFit/>
          </a:bodyPr>
          <a:lstStyle/>
          <a:p>
            <a:r>
              <a:rPr lang="en-US" sz="1000" i="1">
                <a:solidFill>
                  <a:schemeClr val="bg1"/>
                </a:solidFill>
                <a:latin typeface="Calibri" charset="0"/>
                <a:ea typeface="Calibri" charset="0"/>
                <a:cs typeface="Calibri" charset="0"/>
              </a:rPr>
              <a:t>Property of </a:t>
            </a:r>
            <a:r>
              <a:rPr lang="en-US" sz="1000" i="1" err="1">
                <a:solidFill>
                  <a:schemeClr val="bg1"/>
                </a:solidFill>
                <a:latin typeface="Calibri" charset="0"/>
                <a:ea typeface="Calibri" charset="0"/>
                <a:cs typeface="Calibri" charset="0"/>
              </a:rPr>
              <a:t>HealthScape</a:t>
            </a:r>
            <a:r>
              <a:rPr lang="en-US" sz="1000" i="1">
                <a:solidFill>
                  <a:schemeClr val="bg1"/>
                </a:solidFill>
                <a:latin typeface="Calibri" charset="0"/>
                <a:ea typeface="Calibri" charset="0"/>
                <a:cs typeface="Calibri" charset="0"/>
              </a:rPr>
              <a:t> Advisors – Strictly Confidential</a:t>
            </a:r>
          </a:p>
        </p:txBody>
      </p:sp>
      <p:sp>
        <p:nvSpPr>
          <p:cNvPr id="21" name="Content Placeholder 20"/>
          <p:cNvSpPr>
            <a:spLocks noGrp="1"/>
          </p:cNvSpPr>
          <p:nvPr>
            <p:ph sz="quarter" idx="11" hasCustomPrompt="1"/>
          </p:nvPr>
        </p:nvSpPr>
        <p:spPr>
          <a:xfrm>
            <a:off x="3179235" y="1852613"/>
            <a:ext cx="8179389" cy="1708160"/>
          </a:xfrm>
        </p:spPr>
        <p:txBody>
          <a:bodyPr>
            <a:spAutoFit/>
          </a:bodyPr>
          <a:lstStyle>
            <a:lvl1pPr marL="0" indent="0">
              <a:lnSpc>
                <a:spcPct val="100000"/>
              </a:lnSpc>
              <a:buNone/>
              <a:defRPr sz="3500" i="1">
                <a:solidFill>
                  <a:schemeClr val="bg1"/>
                </a:solidFill>
              </a:defRPr>
            </a:lvl1pPr>
            <a:lvl2pPr marL="457200" indent="0">
              <a:buNone/>
              <a:defRPr sz="3500" i="1">
                <a:solidFill>
                  <a:schemeClr val="bg1"/>
                </a:solidFill>
              </a:defRPr>
            </a:lvl2pPr>
            <a:lvl3pPr marL="914400" indent="0">
              <a:buNone/>
              <a:defRPr sz="3500" i="1">
                <a:solidFill>
                  <a:schemeClr val="bg1"/>
                </a:solidFill>
              </a:defRPr>
            </a:lvl3pPr>
            <a:lvl4pPr marL="1371600" indent="0">
              <a:buNone/>
              <a:defRPr sz="3500" i="1">
                <a:solidFill>
                  <a:schemeClr val="bg1"/>
                </a:solidFill>
              </a:defRPr>
            </a:lvl4pPr>
            <a:lvl5pPr marL="1828800" indent="0">
              <a:buNone/>
              <a:defRPr sz="3500" i="1">
                <a:solidFill>
                  <a:schemeClr val="bg1"/>
                </a:solidFill>
              </a:defRPr>
            </a:lvl5pPr>
          </a:lstStyle>
          <a:p>
            <a:pPr lvl="0"/>
            <a:r>
              <a:rPr lang="en-US"/>
              <a:t>Imus am </a:t>
            </a:r>
            <a:r>
              <a:rPr lang="en-US" err="1"/>
              <a:t>ius</a:t>
            </a:r>
            <a:r>
              <a:rPr lang="en-US"/>
              <a:t> mi, </a:t>
            </a:r>
            <a:r>
              <a:rPr lang="en-US" err="1"/>
              <a:t>tempores</a:t>
            </a:r>
            <a:r>
              <a:rPr lang="en-US"/>
              <a:t> ate </a:t>
            </a:r>
            <a:br>
              <a:rPr lang="en-US"/>
            </a:br>
            <a:r>
              <a:rPr lang="en-US" err="1"/>
              <a:t>molendi</a:t>
            </a:r>
            <a:r>
              <a:rPr lang="en-US"/>
              <a:t> con </a:t>
            </a:r>
            <a:r>
              <a:rPr lang="en-US" err="1"/>
              <a:t>peribus</a:t>
            </a:r>
            <a:r>
              <a:rPr lang="en-US"/>
              <a:t> et </a:t>
            </a:r>
            <a:r>
              <a:rPr lang="en-US" err="1"/>
              <a:t>aut</a:t>
            </a:r>
            <a:r>
              <a:rPr lang="en-US"/>
              <a:t> quos</a:t>
            </a:r>
            <a:br>
              <a:rPr lang="en-US"/>
            </a:br>
            <a:r>
              <a:rPr lang="en-US"/>
              <a:t>am </a:t>
            </a:r>
            <a:r>
              <a:rPr lang="en-US" err="1"/>
              <a:t>ius</a:t>
            </a:r>
            <a:r>
              <a:rPr lang="en-US"/>
              <a:t> mi, </a:t>
            </a:r>
            <a:r>
              <a:rPr lang="en-US" err="1"/>
              <a:t>tempores</a:t>
            </a:r>
            <a:r>
              <a:rPr lang="en-US"/>
              <a:t> ate.</a:t>
            </a:r>
          </a:p>
        </p:txBody>
      </p:sp>
      <p:sp>
        <p:nvSpPr>
          <p:cNvPr id="3" name="Text Placeholder 2"/>
          <p:cNvSpPr>
            <a:spLocks noGrp="1"/>
          </p:cNvSpPr>
          <p:nvPr>
            <p:ph type="body" sz="quarter" idx="13" hasCustomPrompt="1"/>
          </p:nvPr>
        </p:nvSpPr>
        <p:spPr>
          <a:xfrm>
            <a:off x="3179235" y="1458973"/>
            <a:ext cx="3704167" cy="381000"/>
          </a:xfrm>
        </p:spPr>
        <p:txBody>
          <a:bodyPr anchor="b">
            <a:noAutofit/>
          </a:bodyPr>
          <a:lstStyle>
            <a:lvl1pPr marL="0" indent="0">
              <a:buNone/>
              <a:defRPr sz="1800" b="1">
                <a:solidFill>
                  <a:schemeClr val="bg2">
                    <a:lumMod val="60000"/>
                    <a:lumOff val="40000"/>
                  </a:schemeClr>
                </a:solidFill>
              </a:defRPr>
            </a:lvl1pPr>
            <a:lvl2pPr marL="457200" indent="0">
              <a:buNone/>
              <a:defRPr sz="1800" b="1">
                <a:solidFill>
                  <a:schemeClr val="accent2"/>
                </a:solidFill>
              </a:defRPr>
            </a:lvl2pPr>
            <a:lvl3pPr marL="914400" indent="0">
              <a:buNone/>
              <a:defRPr sz="1800" b="1">
                <a:solidFill>
                  <a:schemeClr val="accent2"/>
                </a:solidFill>
              </a:defRPr>
            </a:lvl3pPr>
            <a:lvl4pPr marL="1371600" indent="0">
              <a:buNone/>
              <a:defRPr sz="1800" b="1">
                <a:solidFill>
                  <a:schemeClr val="accent2"/>
                </a:solidFill>
              </a:defRPr>
            </a:lvl4pPr>
            <a:lvl5pPr marL="1828800" indent="0">
              <a:buNone/>
              <a:defRPr sz="1800" b="1">
                <a:solidFill>
                  <a:schemeClr val="accent2"/>
                </a:solidFill>
              </a:defRPr>
            </a:lvl5pPr>
          </a:lstStyle>
          <a:p>
            <a:pPr lvl="0"/>
            <a:r>
              <a:rPr lang="en-US"/>
              <a:t>SUBHEAD COPY</a:t>
            </a:r>
          </a:p>
        </p:txBody>
      </p:sp>
      <p:sp>
        <p:nvSpPr>
          <p:cNvPr id="7" name="TextBox 6"/>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91726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ulleted List">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14" name="Text Placeholder 13"/>
          <p:cNvSpPr>
            <a:spLocks noGrp="1"/>
          </p:cNvSpPr>
          <p:nvPr>
            <p:ph type="body" sz="quarter" idx="12"/>
          </p:nvPr>
        </p:nvSpPr>
        <p:spPr>
          <a:xfrm>
            <a:off x="5044017" y="630818"/>
            <a:ext cx="6434667" cy="4329545"/>
          </a:xfrm>
        </p:spPr>
        <p:txBody>
          <a:bodyPr>
            <a:normAutofit/>
          </a:bodyPr>
          <a:lstStyle>
            <a:lvl1pPr marL="228600" indent="-228600">
              <a:lnSpc>
                <a:spcPct val="100000"/>
              </a:lnSpc>
              <a:spcBef>
                <a:spcPts val="1500"/>
              </a:spcBef>
              <a:buClr>
                <a:schemeClr val="accent1"/>
              </a:buClr>
              <a:buSzPct val="80000"/>
              <a:buFont typeface=".HelveticaNeueDeskInterface-Regular" charset="-120"/>
              <a:buChar char="+"/>
              <a:defRPr sz="2200" b="1">
                <a:solidFill>
                  <a:schemeClr val="tx1"/>
                </a:solidFill>
              </a:defRPr>
            </a:lvl1pPr>
            <a:lvl2pPr marL="228600" indent="0">
              <a:buClr>
                <a:schemeClr val="accent1"/>
              </a:buClr>
              <a:buSzPct val="80000"/>
              <a:buFontTx/>
              <a:buNone/>
              <a:defRPr sz="2200">
                <a:solidFill>
                  <a:schemeClr val="tx1"/>
                </a:solidFill>
              </a:defRPr>
            </a:lvl2pPr>
            <a:lvl3pPr marL="1143000" indent="-228600">
              <a:buClr>
                <a:schemeClr val="accent1"/>
              </a:buClr>
              <a:buSzPct val="80000"/>
              <a:buFont typeface=".HelveticaNeueDeskInterface-Regular" charset="-120"/>
              <a:buChar char="+"/>
              <a:defRPr/>
            </a:lvl3pPr>
            <a:lvl4pPr marL="1600200" indent="-228600">
              <a:buClr>
                <a:schemeClr val="accent1"/>
              </a:buClr>
              <a:buSzPct val="80000"/>
              <a:buFont typeface=".HelveticaNeueDeskInterface-Regular" charset="-120"/>
              <a:buChar char="+"/>
              <a:defRPr/>
            </a:lvl4pPr>
            <a:lvl5pPr marL="2057400" indent="-228600">
              <a:buClr>
                <a:schemeClr val="accent1"/>
              </a:buClr>
              <a:buSzPct val="80000"/>
              <a:buFont typeface=".HelveticaNeueDeskInterface-Regular" charset="-120"/>
              <a:buChar char="+"/>
              <a:defRPr/>
            </a:lvl5pPr>
          </a:lstStyle>
          <a:p>
            <a:pPr lvl="0"/>
            <a:r>
              <a:rPr lang="en-US" dirty="0"/>
              <a:t>Click to edit Master text styles</a:t>
            </a:r>
          </a:p>
          <a:p>
            <a:pPr lvl="1"/>
            <a:r>
              <a:rPr lang="en-US" dirty="0"/>
              <a:t>Second level</a:t>
            </a:r>
          </a:p>
        </p:txBody>
      </p:sp>
      <p:sp>
        <p:nvSpPr>
          <p:cNvPr id="16" name="Text Placeholder 15"/>
          <p:cNvSpPr>
            <a:spLocks noGrp="1"/>
          </p:cNvSpPr>
          <p:nvPr>
            <p:ph type="body" sz="quarter" idx="13" hasCustomPrompt="1"/>
          </p:nvPr>
        </p:nvSpPr>
        <p:spPr>
          <a:xfrm>
            <a:off x="787402" y="630818"/>
            <a:ext cx="3564681" cy="1236479"/>
          </a:xfrm>
        </p:spPr>
        <p:txBody>
          <a:bodyPr>
            <a:normAutofit/>
          </a:bodyPr>
          <a:lstStyle>
            <a:lvl1pPr marL="0" indent="0">
              <a:buNone/>
              <a:defRPr sz="3400" b="1" baseline="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or Lead In Phrase</a:t>
            </a:r>
          </a:p>
        </p:txBody>
      </p:sp>
      <p:sp>
        <p:nvSpPr>
          <p:cNvPr id="5" name="TextBox 4"/>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Tree>
    <p:extLst>
      <p:ext uri="{BB962C8B-B14F-4D97-AF65-F5344CB8AC3E}">
        <p14:creationId xmlns:p14="http://schemas.microsoft.com/office/powerpoint/2010/main" val="11653565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ext Layout 1">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7" name="Text Placeholder 35"/>
          <p:cNvSpPr>
            <a:spLocks noGrp="1"/>
          </p:cNvSpPr>
          <p:nvPr>
            <p:ph type="body" sz="quarter" idx="21" hasCustomPrompt="1"/>
          </p:nvPr>
        </p:nvSpPr>
        <p:spPr>
          <a:xfrm>
            <a:off x="432679" y="309365"/>
            <a:ext cx="11326642" cy="617537"/>
          </a:xfrm>
        </p:spPr>
        <p:txBody>
          <a:bodyPr>
            <a:normAutofit/>
          </a:bodyPr>
          <a:lstStyle>
            <a:lvl1pPr marL="0" indent="0">
              <a:buNone/>
              <a:defRPr sz="4000" b="1">
                <a:solidFill>
                  <a:schemeClr val="bg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5" name="TextBox 4"/>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79" y="934927"/>
            <a:ext cx="11326643" cy="743663"/>
          </a:xfrm>
        </p:spPr>
        <p:txBody>
          <a:bodyPr>
            <a:normAutofit/>
          </a:bodyPr>
          <a:lstStyle>
            <a:lvl1pPr marL="0" indent="0">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Tagline</a:t>
            </a:r>
          </a:p>
        </p:txBody>
      </p:sp>
      <p:sp>
        <p:nvSpPr>
          <p:cNvPr id="4" name="Content Placeholder 3"/>
          <p:cNvSpPr>
            <a:spLocks noGrp="1"/>
          </p:cNvSpPr>
          <p:nvPr>
            <p:ph sz="quarter" idx="23"/>
          </p:nvPr>
        </p:nvSpPr>
        <p:spPr>
          <a:xfrm>
            <a:off x="432680" y="1806575"/>
            <a:ext cx="11325934" cy="4346575"/>
          </a:xfrm>
        </p:spPr>
        <p:txBody>
          <a:bodyPr/>
          <a:lstStyle>
            <a:lvl1pPr marL="285750" indent="-276225">
              <a:lnSpc>
                <a:spcPct val="100000"/>
              </a:lnSpc>
              <a:spcBef>
                <a:spcPts val="0"/>
              </a:spcBef>
              <a:spcAft>
                <a:spcPts val="1200"/>
              </a:spcAft>
              <a:buClr>
                <a:schemeClr val="bg2"/>
              </a:buClr>
              <a:buFont typeface=".AppleSystemUIFont" charset="-120"/>
              <a:buChar char="+"/>
              <a:tabLst/>
              <a:defRPr/>
            </a:lvl1pPr>
            <a:lvl2pPr>
              <a:lnSpc>
                <a:spcPct val="100000"/>
              </a:lnSpc>
              <a:spcBef>
                <a:spcPts val="0"/>
              </a:spcBef>
              <a:spcAft>
                <a:spcPts val="1200"/>
              </a:spcAft>
              <a:buClr>
                <a:schemeClr val="bg2"/>
              </a:buClr>
              <a:defRPr/>
            </a:lvl2pPr>
            <a:lvl3pPr marL="1143000" indent="-228600">
              <a:lnSpc>
                <a:spcPct val="100000"/>
              </a:lnSpc>
              <a:spcBef>
                <a:spcPts val="0"/>
              </a:spcBef>
              <a:spcAft>
                <a:spcPts val="1200"/>
              </a:spcAft>
              <a:buClr>
                <a:schemeClr val="bg2"/>
              </a:buClr>
              <a:buFont typeface="Courier New" charset="0"/>
              <a:buChar char="o"/>
              <a:defRPr/>
            </a:lvl3pPr>
            <a:lvl4pPr marL="1600200" indent="-228600">
              <a:lnSpc>
                <a:spcPct val="100000"/>
              </a:lnSpc>
              <a:spcBef>
                <a:spcPts val="0"/>
              </a:spcBef>
              <a:spcAft>
                <a:spcPts val="1200"/>
              </a:spcAft>
              <a:buClr>
                <a:schemeClr val="bg2"/>
              </a:buClr>
              <a:buFont typeface="Wingdings" charset="2"/>
              <a:buChar char="§"/>
              <a:defRPr/>
            </a:lvl4pPr>
            <a:lvl5pPr marL="2057400" indent="-228600">
              <a:lnSpc>
                <a:spcPct val="100000"/>
              </a:lnSpc>
              <a:spcBef>
                <a:spcPts val="0"/>
              </a:spcBef>
              <a:spcAft>
                <a:spcPts val="1200"/>
              </a:spcAft>
              <a:buClr>
                <a:schemeClr val="bg2"/>
              </a:buClr>
              <a:buFont typeface=".AppleSystemUIFont" charset="-12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845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91EA-A2C1-4181-A023-AF1486317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3DF07-6E8D-49C5-B3AA-2DB132444E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81A819-7BCF-4258-AC5B-E80FFC1B6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8F5CDC-6688-4397-A4A0-B7C3D5947126}"/>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6" name="Footer Placeholder 5">
            <a:extLst>
              <a:ext uri="{FF2B5EF4-FFF2-40B4-BE49-F238E27FC236}">
                <a16:creationId xmlns:a16="http://schemas.microsoft.com/office/drawing/2014/main" id="{E0F3EF0C-2FF9-472A-9ADA-FB6ED6854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E83D2-BC09-49DB-85DB-0C1B7EC7C560}"/>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17332898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5" name="TextBox 4"/>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19" name="Text Placeholder 18"/>
          <p:cNvSpPr>
            <a:spLocks noGrp="1"/>
          </p:cNvSpPr>
          <p:nvPr>
            <p:ph type="body" sz="quarter" idx="13" hasCustomPrompt="1"/>
          </p:nvPr>
        </p:nvSpPr>
        <p:spPr>
          <a:xfrm>
            <a:off x="433064" y="1759413"/>
            <a:ext cx="5413248"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28" name="Content Placeholder 27"/>
          <p:cNvSpPr>
            <a:spLocks noGrp="1"/>
          </p:cNvSpPr>
          <p:nvPr>
            <p:ph sz="quarter" idx="14" hasCustomPrompt="1"/>
          </p:nvPr>
        </p:nvSpPr>
        <p:spPr>
          <a:xfrm>
            <a:off x="432678" y="2074922"/>
            <a:ext cx="5413248"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29" name="Text Placeholder 18"/>
          <p:cNvSpPr>
            <a:spLocks noGrp="1"/>
          </p:cNvSpPr>
          <p:nvPr>
            <p:ph type="body" sz="quarter" idx="15" hasCustomPrompt="1"/>
          </p:nvPr>
        </p:nvSpPr>
        <p:spPr>
          <a:xfrm>
            <a:off x="433064" y="3924393"/>
            <a:ext cx="5413248"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0" name="Content Placeholder 27"/>
          <p:cNvSpPr>
            <a:spLocks noGrp="1"/>
          </p:cNvSpPr>
          <p:nvPr>
            <p:ph sz="quarter" idx="16" hasCustomPrompt="1"/>
          </p:nvPr>
        </p:nvSpPr>
        <p:spPr>
          <a:xfrm>
            <a:off x="432678" y="4239899"/>
            <a:ext cx="5413248"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31" name="Text Placeholder 18"/>
          <p:cNvSpPr>
            <a:spLocks noGrp="1"/>
          </p:cNvSpPr>
          <p:nvPr>
            <p:ph type="body" sz="quarter" idx="17" hasCustomPrompt="1"/>
          </p:nvPr>
        </p:nvSpPr>
        <p:spPr>
          <a:xfrm>
            <a:off x="6412897" y="1759413"/>
            <a:ext cx="5346352"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2" name="Content Placeholder 27"/>
          <p:cNvSpPr>
            <a:spLocks noGrp="1"/>
          </p:cNvSpPr>
          <p:nvPr>
            <p:ph sz="quarter" idx="18" hasCustomPrompt="1"/>
          </p:nvPr>
        </p:nvSpPr>
        <p:spPr>
          <a:xfrm>
            <a:off x="6412537" y="2074922"/>
            <a:ext cx="5346783"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33" name="Text Placeholder 18"/>
          <p:cNvSpPr>
            <a:spLocks noGrp="1"/>
          </p:cNvSpPr>
          <p:nvPr>
            <p:ph type="body" sz="quarter" idx="19" hasCustomPrompt="1"/>
          </p:nvPr>
        </p:nvSpPr>
        <p:spPr>
          <a:xfrm>
            <a:off x="6412897" y="3924393"/>
            <a:ext cx="5409963"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34" name="Content Placeholder 27"/>
          <p:cNvSpPr>
            <a:spLocks noGrp="1"/>
          </p:cNvSpPr>
          <p:nvPr>
            <p:ph sz="quarter" idx="20" hasCustomPrompt="1"/>
          </p:nvPr>
        </p:nvSpPr>
        <p:spPr>
          <a:xfrm>
            <a:off x="6412537" y="4239899"/>
            <a:ext cx="5410399" cy="1212284"/>
          </a:xfrm>
        </p:spPr>
        <p:txBody>
          <a:bodyPr>
            <a:norm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12" name="TextBox 11"/>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
        <p:nvSpPr>
          <p:cNvPr id="14" name="Text Placeholder 35"/>
          <p:cNvSpPr>
            <a:spLocks noGrp="1"/>
          </p:cNvSpPr>
          <p:nvPr>
            <p:ph type="body" sz="quarter" idx="21" hasCustomPrompt="1"/>
          </p:nvPr>
        </p:nvSpPr>
        <p:spPr>
          <a:xfrm>
            <a:off x="432679" y="309365"/>
            <a:ext cx="11326642" cy="617537"/>
          </a:xfrm>
        </p:spPr>
        <p:txBody>
          <a:bodyPr>
            <a:normAutofit/>
          </a:bodyPr>
          <a:lstStyle>
            <a:lvl1pPr marL="0" indent="0">
              <a:buNone/>
              <a:defRPr sz="4000" b="1">
                <a:solidFill>
                  <a:schemeClr val="bg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6" name="Text Placeholder 35"/>
          <p:cNvSpPr>
            <a:spLocks noGrp="1"/>
          </p:cNvSpPr>
          <p:nvPr>
            <p:ph type="body" sz="quarter" idx="22" hasCustomPrompt="1"/>
          </p:nvPr>
        </p:nvSpPr>
        <p:spPr>
          <a:xfrm>
            <a:off x="432679" y="934927"/>
            <a:ext cx="11326643" cy="743663"/>
          </a:xfrm>
        </p:spPr>
        <p:txBody>
          <a:bodyPr>
            <a:normAutofit/>
          </a:bodyPr>
          <a:lstStyle>
            <a:lvl1pPr marL="0" indent="0">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Tagline</a:t>
            </a:r>
          </a:p>
        </p:txBody>
      </p:sp>
    </p:spTree>
    <p:extLst>
      <p:ext uri="{BB962C8B-B14F-4D97-AF65-F5344CB8AC3E}">
        <p14:creationId xmlns:p14="http://schemas.microsoft.com/office/powerpoint/2010/main" val="1096624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ontent Slide 2">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7" name="Text Placeholder 18"/>
          <p:cNvSpPr>
            <a:spLocks noGrp="1"/>
          </p:cNvSpPr>
          <p:nvPr>
            <p:ph type="body" sz="quarter" idx="13" hasCustomPrompt="1"/>
          </p:nvPr>
        </p:nvSpPr>
        <p:spPr>
          <a:xfrm>
            <a:off x="433064" y="2779661"/>
            <a:ext cx="5413248"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9" name="Content Placeholder 27"/>
          <p:cNvSpPr>
            <a:spLocks noGrp="1"/>
          </p:cNvSpPr>
          <p:nvPr>
            <p:ph sz="quarter" idx="14" hasCustomPrompt="1"/>
          </p:nvPr>
        </p:nvSpPr>
        <p:spPr>
          <a:xfrm>
            <a:off x="432678" y="3095171"/>
            <a:ext cx="5413248" cy="757130"/>
          </a:xfrm>
        </p:spPr>
        <p:txBody>
          <a:bodyPr wrap="square">
            <a:sp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11" name="Content Placeholder 27"/>
          <p:cNvSpPr>
            <a:spLocks noGrp="1"/>
          </p:cNvSpPr>
          <p:nvPr>
            <p:ph sz="quarter" idx="15" hasCustomPrompt="1"/>
          </p:nvPr>
        </p:nvSpPr>
        <p:spPr>
          <a:xfrm>
            <a:off x="432678" y="1688387"/>
            <a:ext cx="5413248"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a:t>Lead in paragraph, lead in paragraph, lead in paragraph</a:t>
            </a:r>
          </a:p>
        </p:txBody>
      </p:sp>
      <p:sp>
        <p:nvSpPr>
          <p:cNvPr id="12" name="Text Placeholder 18"/>
          <p:cNvSpPr>
            <a:spLocks noGrp="1"/>
          </p:cNvSpPr>
          <p:nvPr>
            <p:ph type="body" sz="quarter" idx="16" hasCustomPrompt="1"/>
          </p:nvPr>
        </p:nvSpPr>
        <p:spPr>
          <a:xfrm>
            <a:off x="6412897" y="2779661"/>
            <a:ext cx="5346352" cy="312737"/>
          </a:xfrm>
        </p:spPr>
        <p:txBody>
          <a:bodyPr>
            <a:noAutofit/>
          </a:bodyPr>
          <a:lstStyle>
            <a:lvl1pPr marL="0" indent="0">
              <a:buNone/>
              <a:defRPr sz="2000" b="1" baseline="0">
                <a:solidFill>
                  <a:schemeClr val="bg2"/>
                </a:solidFill>
                <a:latin typeface="+mn-lt"/>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Subhead Copy</a:t>
            </a:r>
          </a:p>
        </p:txBody>
      </p:sp>
      <p:sp>
        <p:nvSpPr>
          <p:cNvPr id="13" name="Content Placeholder 27"/>
          <p:cNvSpPr>
            <a:spLocks noGrp="1"/>
          </p:cNvSpPr>
          <p:nvPr>
            <p:ph sz="quarter" idx="17" hasCustomPrompt="1"/>
          </p:nvPr>
        </p:nvSpPr>
        <p:spPr>
          <a:xfrm>
            <a:off x="6412537" y="3095171"/>
            <a:ext cx="5346783" cy="757130"/>
          </a:xfrm>
        </p:spPr>
        <p:txBody>
          <a:bodyPr wrap="square">
            <a:spAutoFit/>
          </a:bodyPr>
          <a:lstStyle>
            <a:lvl1pPr marL="0" indent="0">
              <a:lnSpc>
                <a:spcPct val="120000"/>
              </a:lnSpc>
              <a:buNone/>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r>
              <a:rPr lang="en-US"/>
              <a:t> quos am </a:t>
            </a:r>
            <a:r>
              <a:rPr lang="en-US" err="1"/>
              <a:t>ius</a:t>
            </a:r>
            <a:r>
              <a:rPr lang="en-US"/>
              <a:t> mi, </a:t>
            </a:r>
            <a:r>
              <a:rPr lang="en-US" err="1"/>
              <a:t>tempores</a:t>
            </a:r>
            <a:r>
              <a:rPr lang="en-US"/>
              <a:t>.</a:t>
            </a:r>
          </a:p>
        </p:txBody>
      </p:sp>
      <p:sp>
        <p:nvSpPr>
          <p:cNvPr id="14" name="Content Placeholder 27"/>
          <p:cNvSpPr>
            <a:spLocks noGrp="1"/>
          </p:cNvSpPr>
          <p:nvPr>
            <p:ph sz="quarter" idx="18" hasCustomPrompt="1"/>
          </p:nvPr>
        </p:nvSpPr>
        <p:spPr>
          <a:xfrm>
            <a:off x="6412537" y="1688387"/>
            <a:ext cx="5346783"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a:t>Lead in paragraph, lead in paragraph, lead in paragraph</a:t>
            </a:r>
          </a:p>
        </p:txBody>
      </p:sp>
      <p:sp>
        <p:nvSpPr>
          <p:cNvPr id="10" name="TextBox 9"/>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
        <p:nvSpPr>
          <p:cNvPr id="17" name="Text Placeholder 35"/>
          <p:cNvSpPr>
            <a:spLocks noGrp="1"/>
          </p:cNvSpPr>
          <p:nvPr>
            <p:ph type="body" sz="quarter" idx="21" hasCustomPrompt="1"/>
          </p:nvPr>
        </p:nvSpPr>
        <p:spPr>
          <a:xfrm>
            <a:off x="432679" y="309365"/>
            <a:ext cx="11326642" cy="617537"/>
          </a:xfrm>
        </p:spPr>
        <p:txBody>
          <a:bodyPr>
            <a:normAutofit/>
          </a:bodyPr>
          <a:lstStyle>
            <a:lvl1pPr marL="0" indent="0">
              <a:buNone/>
              <a:defRPr sz="4000" b="1">
                <a:solidFill>
                  <a:schemeClr val="bg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8" name="Text Placeholder 35"/>
          <p:cNvSpPr>
            <a:spLocks noGrp="1"/>
          </p:cNvSpPr>
          <p:nvPr>
            <p:ph type="body" sz="quarter" idx="22" hasCustomPrompt="1"/>
          </p:nvPr>
        </p:nvSpPr>
        <p:spPr>
          <a:xfrm>
            <a:off x="432679" y="934927"/>
            <a:ext cx="11326643" cy="743663"/>
          </a:xfrm>
        </p:spPr>
        <p:txBody>
          <a:bodyPr>
            <a:normAutofit/>
          </a:bodyPr>
          <a:lstStyle>
            <a:lvl1pPr marL="0" indent="0">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Tagline</a:t>
            </a:r>
          </a:p>
        </p:txBody>
      </p:sp>
    </p:spTree>
    <p:extLst>
      <p:ext uri="{BB962C8B-B14F-4D97-AF65-F5344CB8AC3E}">
        <p14:creationId xmlns:p14="http://schemas.microsoft.com/office/powerpoint/2010/main" val="592310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sp>
        <p:nvSpPr>
          <p:cNvPr id="8" name="TextBox 7"/>
          <p:cNvSpPr txBox="1"/>
          <p:nvPr userDrawn="1"/>
        </p:nvSpPr>
        <p:spPr>
          <a:xfrm>
            <a:off x="522022" y="6358134"/>
            <a:ext cx="5388780" cy="246221"/>
          </a:xfrm>
          <a:prstGeom prst="rect">
            <a:avLst/>
          </a:prstGeom>
          <a:noFill/>
        </p:spPr>
        <p:txBody>
          <a:bodyPr wrap="square" rtlCol="0">
            <a:spAutoFit/>
          </a:bodyPr>
          <a:lstStyle/>
          <a:p>
            <a:r>
              <a:rPr lang="en-US" sz="1000" i="1">
                <a:solidFill>
                  <a:srgbClr val="7A8793">
                    <a:lumMod val="75000"/>
                  </a:srgbClr>
                </a:solidFill>
                <a:latin typeface="Calibri" charset="0"/>
                <a:ea typeface="Calibri" charset="0"/>
                <a:cs typeface="Calibri" charset="0"/>
              </a:rPr>
              <a:t>Property of </a:t>
            </a:r>
            <a:r>
              <a:rPr lang="en-US" sz="1000" i="1" err="1">
                <a:solidFill>
                  <a:srgbClr val="7A8793">
                    <a:lumMod val="75000"/>
                  </a:srgbClr>
                </a:solidFill>
                <a:latin typeface="Calibri" charset="0"/>
                <a:ea typeface="Calibri" charset="0"/>
                <a:cs typeface="Calibri" charset="0"/>
              </a:rPr>
              <a:t>HealthScape</a:t>
            </a:r>
            <a:r>
              <a:rPr lang="en-US" sz="1000" i="1">
                <a:solidFill>
                  <a:srgbClr val="7A8793">
                    <a:lumMod val="75000"/>
                  </a:srgbClr>
                </a:solidFill>
                <a:latin typeface="Calibri" charset="0"/>
                <a:ea typeface="Calibri" charset="0"/>
                <a:cs typeface="Calibri" charset="0"/>
              </a:rPr>
              <a:t> Advisors – Strictly Confidential</a:t>
            </a:r>
          </a:p>
        </p:txBody>
      </p:sp>
      <p:sp>
        <p:nvSpPr>
          <p:cNvPr id="9" name="Content Placeholder 27"/>
          <p:cNvSpPr>
            <a:spLocks noGrp="1"/>
          </p:cNvSpPr>
          <p:nvPr>
            <p:ph sz="quarter" idx="14" hasCustomPrompt="1"/>
          </p:nvPr>
        </p:nvSpPr>
        <p:spPr>
          <a:xfrm>
            <a:off x="432679" y="2727199"/>
            <a:ext cx="5413248" cy="2343206"/>
          </a:xfrm>
        </p:spPr>
        <p:txBody>
          <a:bodyPr wrap="square">
            <a:spAutoFit/>
          </a:bodyPr>
          <a:lstStyle>
            <a:lvl1pPr marL="285750" marR="0" indent="-285750" algn="l" defTabSz="914400" rtl="0" eaLnBrk="1" fontAlgn="auto" latinLnBrk="0" hangingPunct="1">
              <a:lnSpc>
                <a:spcPct val="120000"/>
              </a:lnSpc>
              <a:spcBef>
                <a:spcPts val="1000"/>
              </a:spcBef>
              <a:spcAft>
                <a:spcPts val="0"/>
              </a:spcAft>
              <a:buClr>
                <a:schemeClr val="bg2"/>
              </a:buClr>
              <a:buSzPct val="80000"/>
              <a:buFont typeface=".HelveticaNeueDeskInterface-Regular" charset="-120"/>
              <a:buChar char="+"/>
              <a:tabLst/>
              <a:defRPr sz="18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p:txBody>
      </p:sp>
      <p:sp>
        <p:nvSpPr>
          <p:cNvPr id="11" name="Content Placeholder 27"/>
          <p:cNvSpPr>
            <a:spLocks noGrp="1"/>
          </p:cNvSpPr>
          <p:nvPr>
            <p:ph sz="quarter" idx="15" hasCustomPrompt="1"/>
          </p:nvPr>
        </p:nvSpPr>
        <p:spPr>
          <a:xfrm>
            <a:off x="432679" y="1688387"/>
            <a:ext cx="5413248"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Lead in paragraph, lead in paragraph, lead in paragraph</a:t>
            </a:r>
          </a:p>
        </p:txBody>
      </p:sp>
      <p:sp>
        <p:nvSpPr>
          <p:cNvPr id="14" name="Content Placeholder 27"/>
          <p:cNvSpPr>
            <a:spLocks noGrp="1"/>
          </p:cNvSpPr>
          <p:nvPr>
            <p:ph sz="quarter" idx="18" hasCustomPrompt="1"/>
          </p:nvPr>
        </p:nvSpPr>
        <p:spPr>
          <a:xfrm>
            <a:off x="6412538" y="1688387"/>
            <a:ext cx="5346783" cy="962219"/>
          </a:xfrm>
        </p:spPr>
        <p:txBody>
          <a:bodyPr>
            <a:normAutofit/>
          </a:bodyPr>
          <a:lstStyle>
            <a:lvl1pPr marL="0" indent="0">
              <a:lnSpc>
                <a:spcPct val="100000"/>
              </a:lnSpc>
              <a:buNone/>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r>
              <a:rPr lang="en-US"/>
              <a:t>Lead in paragraph, lead in paragraph, lead in paragraph</a:t>
            </a:r>
          </a:p>
        </p:txBody>
      </p:sp>
      <p:sp>
        <p:nvSpPr>
          <p:cNvPr id="15" name="Content Placeholder 27"/>
          <p:cNvSpPr>
            <a:spLocks noGrp="1"/>
          </p:cNvSpPr>
          <p:nvPr>
            <p:ph sz="quarter" idx="19" hasCustomPrompt="1"/>
          </p:nvPr>
        </p:nvSpPr>
        <p:spPr>
          <a:xfrm>
            <a:off x="6412538" y="2727199"/>
            <a:ext cx="5346783" cy="2343206"/>
          </a:xfrm>
        </p:spPr>
        <p:txBody>
          <a:bodyPr wrap="square">
            <a:spAutoFit/>
          </a:bodyPr>
          <a:lstStyle>
            <a:lvl1pPr marL="285750" indent="-285750">
              <a:lnSpc>
                <a:spcPct val="120000"/>
              </a:lnSpc>
              <a:buClr>
                <a:schemeClr val="bg2"/>
              </a:buClr>
              <a:buSzPct val="80000"/>
              <a:buFont typeface=".HelveticaNeueDeskInterface-Regular" charset="-120"/>
              <a:buChar char="+"/>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a:p>
            <a:r>
              <a:rPr lang="en-US"/>
              <a:t>Imus am </a:t>
            </a:r>
            <a:r>
              <a:rPr lang="en-US" err="1"/>
              <a:t>ius</a:t>
            </a:r>
            <a:r>
              <a:rPr lang="en-US"/>
              <a:t> mi </a:t>
            </a:r>
            <a:r>
              <a:rPr lang="en-US" err="1"/>
              <a:t>tempores</a:t>
            </a:r>
            <a:r>
              <a:rPr lang="en-US"/>
              <a:t> ate </a:t>
            </a:r>
            <a:r>
              <a:rPr lang="en-US" err="1"/>
              <a:t>molendi</a:t>
            </a:r>
            <a:r>
              <a:rPr lang="en-US"/>
              <a:t> con </a:t>
            </a:r>
            <a:r>
              <a:rPr lang="en-US" err="1"/>
              <a:t>peribus</a:t>
            </a:r>
            <a:r>
              <a:rPr lang="en-US"/>
              <a:t> et </a:t>
            </a:r>
            <a:r>
              <a:rPr lang="en-US" err="1"/>
              <a:t>aut</a:t>
            </a:r>
            <a:endParaRPr lang="en-US"/>
          </a:p>
        </p:txBody>
      </p:sp>
      <p:sp>
        <p:nvSpPr>
          <p:cNvPr id="10" name="TextBox 9"/>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a:latin typeface="Calibri" charset="0"/>
              <a:ea typeface="Calibri" charset="0"/>
              <a:cs typeface="Calibri" charset="0"/>
            </a:endParaRPr>
          </a:p>
        </p:txBody>
      </p:sp>
      <p:sp>
        <p:nvSpPr>
          <p:cNvPr id="13" name="Text Placeholder 35"/>
          <p:cNvSpPr>
            <a:spLocks noGrp="1"/>
          </p:cNvSpPr>
          <p:nvPr>
            <p:ph type="body" sz="quarter" idx="21" hasCustomPrompt="1"/>
          </p:nvPr>
        </p:nvSpPr>
        <p:spPr>
          <a:xfrm>
            <a:off x="432679" y="309365"/>
            <a:ext cx="11326642" cy="617537"/>
          </a:xfrm>
        </p:spPr>
        <p:txBody>
          <a:bodyPr>
            <a:normAutofit/>
          </a:bodyPr>
          <a:lstStyle>
            <a:lvl1pPr marL="0" indent="0">
              <a:buNone/>
              <a:defRPr sz="4000" b="1">
                <a:solidFill>
                  <a:schemeClr val="bg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a:t>
            </a:r>
          </a:p>
        </p:txBody>
      </p:sp>
      <p:sp>
        <p:nvSpPr>
          <p:cNvPr id="17" name="Text Placeholder 35"/>
          <p:cNvSpPr>
            <a:spLocks noGrp="1"/>
          </p:cNvSpPr>
          <p:nvPr>
            <p:ph type="body" sz="quarter" idx="22" hasCustomPrompt="1"/>
          </p:nvPr>
        </p:nvSpPr>
        <p:spPr>
          <a:xfrm>
            <a:off x="432679" y="934927"/>
            <a:ext cx="11326643" cy="743663"/>
          </a:xfrm>
        </p:spPr>
        <p:txBody>
          <a:bodyPr>
            <a:normAutofit/>
          </a:bodyPr>
          <a:lstStyle>
            <a:lvl1pPr marL="0" indent="0">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Tagline</a:t>
            </a:r>
          </a:p>
        </p:txBody>
      </p:sp>
    </p:spTree>
    <p:extLst>
      <p:ext uri="{BB962C8B-B14F-4D97-AF65-F5344CB8AC3E}">
        <p14:creationId xmlns:p14="http://schemas.microsoft.com/office/powerpoint/2010/main" val="1984094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Quote or Callou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5500" baseline="-25000">
                <a:solidFill>
                  <a:schemeClr val="bg1"/>
                </a:solidFill>
                <a:latin typeface="Calibri" charset="0"/>
                <a:ea typeface="Calibri" charset="0"/>
                <a:cs typeface="Calibri" charset="0"/>
              </a:defRPr>
            </a:lvl1pPr>
          </a:lstStyle>
          <a:p>
            <a:r>
              <a:rPr lang="en-US"/>
              <a:t>QUOTE OR FEATURED </a:t>
            </a:r>
            <a:br>
              <a:rPr lang="en-US"/>
            </a:br>
            <a:r>
              <a:rPr lang="en-US"/>
              <a:t>CALLOUT HERE</a:t>
            </a:r>
          </a:p>
        </p:txBody>
      </p:sp>
      <p:sp>
        <p:nvSpPr>
          <p:cNvPr id="7" name="TextBox 6"/>
          <p:cNvSpPr txBox="1"/>
          <p:nvPr userDrawn="1"/>
        </p:nvSpPr>
        <p:spPr>
          <a:xfrm>
            <a:off x="522022" y="6358134"/>
            <a:ext cx="5388780" cy="246221"/>
          </a:xfrm>
          <a:prstGeom prst="rect">
            <a:avLst/>
          </a:prstGeom>
          <a:noFill/>
        </p:spPr>
        <p:txBody>
          <a:bodyPr wrap="square" rtlCol="0">
            <a:spAutoFit/>
          </a:bodyPr>
          <a:lstStyle/>
          <a:p>
            <a:r>
              <a:rPr lang="en-US" sz="1000" i="1">
                <a:solidFill>
                  <a:schemeClr val="bg1"/>
                </a:solidFill>
                <a:latin typeface="Calibri" charset="0"/>
                <a:ea typeface="Calibri" charset="0"/>
                <a:cs typeface="Calibri" charset="0"/>
              </a:rPr>
              <a:t>Property of </a:t>
            </a:r>
            <a:r>
              <a:rPr lang="en-US" sz="1000" i="1" err="1">
                <a:solidFill>
                  <a:schemeClr val="bg1"/>
                </a:solidFill>
                <a:latin typeface="Calibri" charset="0"/>
                <a:ea typeface="Calibri" charset="0"/>
                <a:cs typeface="Calibri" charset="0"/>
              </a:rPr>
              <a:t>HealthScape</a:t>
            </a:r>
            <a:r>
              <a:rPr lang="en-US" sz="1000" i="1">
                <a:solidFill>
                  <a:schemeClr val="bg1"/>
                </a:solidFill>
                <a:latin typeface="Calibri" charset="0"/>
                <a:ea typeface="Calibri" charset="0"/>
                <a:cs typeface="Calibri" charset="0"/>
              </a:rPr>
              <a:t> Advisors – Strictly Confidential</a:t>
            </a:r>
          </a:p>
        </p:txBody>
      </p:sp>
      <p:sp>
        <p:nvSpPr>
          <p:cNvPr id="9" name="Text Placeholder 8"/>
          <p:cNvSpPr>
            <a:spLocks noGrp="1"/>
          </p:cNvSpPr>
          <p:nvPr>
            <p:ph type="body" sz="quarter" idx="10" hasCustomPrompt="1"/>
          </p:nvPr>
        </p:nvSpPr>
        <p:spPr>
          <a:xfrm>
            <a:off x="2021419" y="3680749"/>
            <a:ext cx="8149167" cy="381664"/>
          </a:xfrm>
        </p:spPr>
        <p:txBody>
          <a:bodyPr>
            <a:normAutofit/>
          </a:bodyPr>
          <a:lstStyle>
            <a:lvl1pPr marL="0" indent="0" algn="ctr">
              <a:buNone/>
              <a:defRPr sz="1900" i="1">
                <a:solidFill>
                  <a:schemeClr val="bg1"/>
                </a:solidFill>
              </a:defRPr>
            </a:lvl1pPr>
          </a:lstStyle>
          <a:p>
            <a:pPr lvl="0"/>
            <a:r>
              <a:rPr lang="en-US"/>
              <a:t>Author or Optional Subtext Here</a:t>
            </a:r>
          </a:p>
        </p:txBody>
      </p:sp>
      <p:sp>
        <p:nvSpPr>
          <p:cNvPr id="8" name="TextBox 7"/>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a:solidFill>
                <a:schemeClr val="bg1"/>
              </a:solidFill>
              <a:latin typeface="Calibri" charset="0"/>
              <a:ea typeface="Calibri" charset="0"/>
              <a:cs typeface="Calibri" charset="0"/>
            </a:endParaRPr>
          </a:p>
        </p:txBody>
      </p:sp>
      <p:pic>
        <p:nvPicPr>
          <p:cNvPr id="10" name="Picture 9"/>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10463" y="4458287"/>
            <a:ext cx="1371075" cy="194475"/>
          </a:xfrm>
          <a:prstGeom prst="rect">
            <a:avLst/>
          </a:prstGeom>
        </p:spPr>
      </p:pic>
    </p:spTree>
    <p:extLst>
      <p:ext uri="{BB962C8B-B14F-4D97-AF65-F5344CB8AC3E}">
        <p14:creationId xmlns:p14="http://schemas.microsoft.com/office/powerpoint/2010/main" val="7998931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Quote or Callout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5500" baseline="-25000">
                <a:solidFill>
                  <a:schemeClr val="bg1"/>
                </a:solidFill>
                <a:latin typeface="Calibri" charset="0"/>
                <a:ea typeface="Calibri" charset="0"/>
                <a:cs typeface="Calibri" charset="0"/>
              </a:defRPr>
            </a:lvl1pPr>
          </a:lstStyle>
          <a:p>
            <a:r>
              <a:rPr lang="en-US"/>
              <a:t>QUOTE OR FEATURED </a:t>
            </a:r>
            <a:br>
              <a:rPr lang="en-US"/>
            </a:br>
            <a:r>
              <a:rPr lang="en-US"/>
              <a:t>CALLOUT HERE</a:t>
            </a:r>
          </a:p>
        </p:txBody>
      </p:sp>
      <p:sp>
        <p:nvSpPr>
          <p:cNvPr id="7" name="TextBox 6"/>
          <p:cNvSpPr txBox="1"/>
          <p:nvPr userDrawn="1"/>
        </p:nvSpPr>
        <p:spPr>
          <a:xfrm>
            <a:off x="522022" y="6358134"/>
            <a:ext cx="5388780" cy="246221"/>
          </a:xfrm>
          <a:prstGeom prst="rect">
            <a:avLst/>
          </a:prstGeom>
          <a:noFill/>
        </p:spPr>
        <p:txBody>
          <a:bodyPr wrap="square" rtlCol="0">
            <a:spAutoFit/>
          </a:bodyPr>
          <a:lstStyle/>
          <a:p>
            <a:r>
              <a:rPr lang="en-US" sz="1000" i="1">
                <a:solidFill>
                  <a:schemeClr val="bg1"/>
                </a:solidFill>
                <a:latin typeface="Calibri" charset="0"/>
                <a:ea typeface="Calibri" charset="0"/>
                <a:cs typeface="Calibri" charset="0"/>
              </a:rPr>
              <a:t>Property of </a:t>
            </a:r>
            <a:r>
              <a:rPr lang="en-US" sz="1000" i="1" err="1">
                <a:solidFill>
                  <a:schemeClr val="bg1"/>
                </a:solidFill>
                <a:latin typeface="Calibri" charset="0"/>
                <a:ea typeface="Calibri" charset="0"/>
                <a:cs typeface="Calibri" charset="0"/>
              </a:rPr>
              <a:t>HealthScape</a:t>
            </a:r>
            <a:r>
              <a:rPr lang="en-US" sz="1000" i="1">
                <a:solidFill>
                  <a:schemeClr val="bg1"/>
                </a:solidFill>
                <a:latin typeface="Calibri" charset="0"/>
                <a:ea typeface="Calibri" charset="0"/>
                <a:cs typeface="Calibri" charset="0"/>
              </a:rPr>
              <a:t> Advisors – Strictly Confidential</a:t>
            </a:r>
          </a:p>
        </p:txBody>
      </p:sp>
      <p:sp>
        <p:nvSpPr>
          <p:cNvPr id="9" name="Text Placeholder 8"/>
          <p:cNvSpPr>
            <a:spLocks noGrp="1"/>
          </p:cNvSpPr>
          <p:nvPr>
            <p:ph type="body" sz="quarter" idx="10" hasCustomPrompt="1"/>
          </p:nvPr>
        </p:nvSpPr>
        <p:spPr>
          <a:xfrm>
            <a:off x="2021419" y="3680749"/>
            <a:ext cx="8149167" cy="381664"/>
          </a:xfrm>
        </p:spPr>
        <p:txBody>
          <a:bodyPr>
            <a:normAutofit/>
          </a:bodyPr>
          <a:lstStyle>
            <a:lvl1pPr marL="0" indent="0" algn="ctr">
              <a:buNone/>
              <a:defRPr sz="1900" i="1">
                <a:solidFill>
                  <a:schemeClr val="bg1"/>
                </a:solidFill>
              </a:defRPr>
            </a:lvl1pPr>
          </a:lstStyle>
          <a:p>
            <a:pPr lvl="0"/>
            <a:r>
              <a:rPr lang="en-US"/>
              <a:t>Author or Optional Subtext Here</a:t>
            </a:r>
          </a:p>
        </p:txBody>
      </p:sp>
      <p:sp>
        <p:nvSpPr>
          <p:cNvPr id="8" name="TextBox 7"/>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a:solidFill>
                <a:schemeClr val="bg1"/>
              </a:solidFill>
              <a:latin typeface="Calibri" charset="0"/>
              <a:ea typeface="Calibri" charset="0"/>
              <a:cs typeface="Calibri" charset="0"/>
            </a:endParaRPr>
          </a:p>
        </p:txBody>
      </p:sp>
      <p:pic>
        <p:nvPicPr>
          <p:cNvPr id="10" name="Picture 9"/>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10463" y="4458287"/>
            <a:ext cx="1371075" cy="194475"/>
          </a:xfrm>
          <a:prstGeom prst="rect">
            <a:avLst/>
          </a:prstGeom>
        </p:spPr>
      </p:pic>
    </p:spTree>
    <p:extLst>
      <p:ext uri="{BB962C8B-B14F-4D97-AF65-F5344CB8AC3E}">
        <p14:creationId xmlns:p14="http://schemas.microsoft.com/office/powerpoint/2010/main" val="20091986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Quote or Callout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1712" y="2222339"/>
            <a:ext cx="8148576" cy="1239276"/>
          </a:xfrm>
        </p:spPr>
        <p:txBody>
          <a:bodyPr>
            <a:normAutofit/>
          </a:bodyPr>
          <a:lstStyle>
            <a:lvl1pPr algn="ctr">
              <a:defRPr sz="5500" baseline="-25000">
                <a:solidFill>
                  <a:schemeClr val="bg1"/>
                </a:solidFill>
                <a:latin typeface="Calibri" charset="0"/>
                <a:ea typeface="Calibri" charset="0"/>
                <a:cs typeface="Calibri" charset="0"/>
              </a:defRPr>
            </a:lvl1pPr>
          </a:lstStyle>
          <a:p>
            <a:r>
              <a:rPr lang="en-US"/>
              <a:t>QUOTE OR FEATURED </a:t>
            </a:r>
            <a:br>
              <a:rPr lang="en-US"/>
            </a:br>
            <a:r>
              <a:rPr lang="en-US"/>
              <a:t>CALLOUT HERE</a:t>
            </a:r>
          </a:p>
        </p:txBody>
      </p:sp>
      <p:sp>
        <p:nvSpPr>
          <p:cNvPr id="7" name="TextBox 6"/>
          <p:cNvSpPr txBox="1"/>
          <p:nvPr userDrawn="1"/>
        </p:nvSpPr>
        <p:spPr>
          <a:xfrm>
            <a:off x="522022" y="6358134"/>
            <a:ext cx="5388780" cy="246221"/>
          </a:xfrm>
          <a:prstGeom prst="rect">
            <a:avLst/>
          </a:prstGeom>
          <a:noFill/>
        </p:spPr>
        <p:txBody>
          <a:bodyPr wrap="square" rtlCol="0">
            <a:spAutoFit/>
          </a:bodyPr>
          <a:lstStyle/>
          <a:p>
            <a:r>
              <a:rPr lang="en-US" sz="1000" i="1">
                <a:solidFill>
                  <a:schemeClr val="bg1"/>
                </a:solidFill>
                <a:latin typeface="Calibri" charset="0"/>
                <a:ea typeface="Calibri" charset="0"/>
                <a:cs typeface="Calibri" charset="0"/>
              </a:rPr>
              <a:t>Property of </a:t>
            </a:r>
            <a:r>
              <a:rPr lang="en-US" sz="1000" i="1" err="1">
                <a:solidFill>
                  <a:schemeClr val="bg1"/>
                </a:solidFill>
                <a:latin typeface="Calibri" charset="0"/>
                <a:ea typeface="Calibri" charset="0"/>
                <a:cs typeface="Calibri" charset="0"/>
              </a:rPr>
              <a:t>HealthScape</a:t>
            </a:r>
            <a:r>
              <a:rPr lang="en-US" sz="1000" i="1">
                <a:solidFill>
                  <a:schemeClr val="bg1"/>
                </a:solidFill>
                <a:latin typeface="Calibri" charset="0"/>
                <a:ea typeface="Calibri" charset="0"/>
                <a:cs typeface="Calibri" charset="0"/>
              </a:rPr>
              <a:t> Advisors – Strictly Confidential</a:t>
            </a:r>
          </a:p>
        </p:txBody>
      </p:sp>
      <p:sp>
        <p:nvSpPr>
          <p:cNvPr id="9" name="Text Placeholder 8"/>
          <p:cNvSpPr>
            <a:spLocks noGrp="1"/>
          </p:cNvSpPr>
          <p:nvPr>
            <p:ph type="body" sz="quarter" idx="10" hasCustomPrompt="1"/>
          </p:nvPr>
        </p:nvSpPr>
        <p:spPr>
          <a:xfrm>
            <a:off x="2021419" y="3680749"/>
            <a:ext cx="8149167" cy="381664"/>
          </a:xfrm>
        </p:spPr>
        <p:txBody>
          <a:bodyPr>
            <a:normAutofit/>
          </a:bodyPr>
          <a:lstStyle>
            <a:lvl1pPr marL="0" indent="0" algn="ctr">
              <a:buNone/>
              <a:defRPr sz="1900" i="1">
                <a:solidFill>
                  <a:schemeClr val="bg1"/>
                </a:solidFill>
              </a:defRPr>
            </a:lvl1pPr>
          </a:lstStyle>
          <a:p>
            <a:pPr lvl="0"/>
            <a:r>
              <a:rPr lang="en-US"/>
              <a:t>Author or Optional Subtext Here</a:t>
            </a:r>
          </a:p>
        </p:txBody>
      </p:sp>
      <p:sp>
        <p:nvSpPr>
          <p:cNvPr id="8" name="TextBox 7"/>
          <p:cNvSpPr txBox="1"/>
          <p:nvPr userDrawn="1"/>
        </p:nvSpPr>
        <p:spPr>
          <a:xfrm>
            <a:off x="11294128" y="6358134"/>
            <a:ext cx="528809" cy="246221"/>
          </a:xfrm>
          <a:prstGeom prst="rect">
            <a:avLst/>
          </a:prstGeom>
          <a:noFill/>
        </p:spPr>
        <p:txBody>
          <a:bodyPr wrap="square" rtlCol="0">
            <a:spAutoFit/>
          </a:bodyPr>
          <a:lstStyle/>
          <a:p>
            <a:fld id="{1FC4B915-C704-C44F-BFF8-A80DDEEDD1BE}" type="slidenum">
              <a:rPr lang="en-US" sz="1000" smtClean="0">
                <a:solidFill>
                  <a:schemeClr val="bg1"/>
                </a:solidFill>
                <a:latin typeface="Calibri" charset="0"/>
                <a:ea typeface="Calibri" charset="0"/>
                <a:cs typeface="Calibri" charset="0"/>
              </a:rPr>
              <a:t>‹#›</a:t>
            </a:fld>
            <a:endParaRPr lang="en-US" sz="1000">
              <a:solidFill>
                <a:schemeClr val="bg1"/>
              </a:solidFill>
              <a:latin typeface="Calibri" charset="0"/>
              <a:ea typeface="Calibri" charset="0"/>
              <a:cs typeface="Calibri" charset="0"/>
            </a:endParaRPr>
          </a:p>
        </p:txBody>
      </p:sp>
      <p:pic>
        <p:nvPicPr>
          <p:cNvPr id="10" name="Picture 9"/>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10463" y="4458287"/>
            <a:ext cx="1371075" cy="194475"/>
          </a:xfrm>
          <a:prstGeom prst="rect">
            <a:avLst/>
          </a:prstGeom>
        </p:spPr>
      </p:pic>
    </p:spTree>
    <p:extLst>
      <p:ext uri="{BB962C8B-B14F-4D97-AF65-F5344CB8AC3E}">
        <p14:creationId xmlns:p14="http://schemas.microsoft.com/office/powerpoint/2010/main" val="4863127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Main">
    <p:spTree>
      <p:nvGrpSpPr>
        <p:cNvPr id="1" name=""/>
        <p:cNvGrpSpPr/>
        <p:nvPr/>
      </p:nvGrpSpPr>
      <p:grpSpPr>
        <a:xfrm>
          <a:off x="0" y="0"/>
          <a:ext cx="0" cy="0"/>
          <a:chOff x="0" y="0"/>
          <a:chExt cx="0" cy="0"/>
        </a:xfrm>
      </p:grpSpPr>
      <p:sp>
        <p:nvSpPr>
          <p:cNvPr id="8" name="TextBox 7"/>
          <p:cNvSpPr txBox="1"/>
          <p:nvPr userDrawn="1"/>
        </p:nvSpPr>
        <p:spPr>
          <a:xfrm>
            <a:off x="522023" y="6358141"/>
            <a:ext cx="5388780" cy="207877"/>
          </a:xfrm>
          <a:prstGeom prst="rect">
            <a:avLst/>
          </a:prstGeom>
          <a:noFill/>
        </p:spPr>
        <p:txBody>
          <a:bodyPr wrap="square" rtlCol="0">
            <a:spAutoFit/>
          </a:bodyPr>
          <a:lstStyle/>
          <a:p>
            <a:r>
              <a:rPr lang="en-US" sz="751" i="1" dirty="0">
                <a:solidFill>
                  <a:srgbClr val="7A8793">
                    <a:lumMod val="75000"/>
                  </a:srgbClr>
                </a:solidFill>
                <a:latin typeface="Calibri" charset="0"/>
                <a:ea typeface="Calibri" charset="0"/>
                <a:cs typeface="Calibri" charset="0"/>
              </a:rPr>
              <a:t>Property of HealthScape Advisors – Strictly Confidential</a:t>
            </a:r>
          </a:p>
        </p:txBody>
      </p:sp>
      <p:sp>
        <p:nvSpPr>
          <p:cNvPr id="7" name="Text Placeholder 35"/>
          <p:cNvSpPr>
            <a:spLocks noGrp="1"/>
          </p:cNvSpPr>
          <p:nvPr>
            <p:ph type="body" sz="quarter" idx="21" hasCustomPrompt="1"/>
          </p:nvPr>
        </p:nvSpPr>
        <p:spPr>
          <a:xfrm>
            <a:off x="432681" y="309373"/>
            <a:ext cx="11326643" cy="617537"/>
          </a:xfrm>
        </p:spPr>
        <p:txBody>
          <a:bodyPr>
            <a:normAutofit/>
          </a:bodyPr>
          <a:lstStyle>
            <a:lvl1pPr marL="0" indent="0">
              <a:buNone/>
              <a:defRPr sz="3000" b="1">
                <a:solidFill>
                  <a:schemeClr val="accent4"/>
                </a:solidFill>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Header</a:t>
            </a:r>
          </a:p>
        </p:txBody>
      </p:sp>
      <p:sp>
        <p:nvSpPr>
          <p:cNvPr id="5" name="TextBox 4"/>
          <p:cNvSpPr txBox="1"/>
          <p:nvPr userDrawn="1"/>
        </p:nvSpPr>
        <p:spPr>
          <a:xfrm>
            <a:off x="11294133" y="6358141"/>
            <a:ext cx="528809" cy="207877"/>
          </a:xfrm>
          <a:prstGeom prst="rect">
            <a:avLst/>
          </a:prstGeom>
          <a:noFill/>
        </p:spPr>
        <p:txBody>
          <a:bodyPr wrap="square" rtlCol="0">
            <a:spAutoFit/>
          </a:bodyPr>
          <a:lstStyle/>
          <a:p>
            <a:fld id="{1FC4B915-C704-C44F-BFF8-A80DDEEDD1BE}" type="slidenum">
              <a:rPr lang="en-US" sz="751" smtClean="0">
                <a:latin typeface="Calibri" charset="0"/>
                <a:ea typeface="Calibri" charset="0"/>
                <a:cs typeface="Calibri" charset="0"/>
              </a:rPr>
              <a:t>‹#›</a:t>
            </a:fld>
            <a:endParaRPr lang="en-US" sz="751" dirty="0">
              <a:latin typeface="Calibri" charset="0"/>
              <a:ea typeface="Calibri" charset="0"/>
              <a:cs typeface="Calibri" charset="0"/>
            </a:endParaRPr>
          </a:p>
        </p:txBody>
      </p:sp>
      <p:sp>
        <p:nvSpPr>
          <p:cNvPr id="6" name="Text Placeholder 35"/>
          <p:cNvSpPr>
            <a:spLocks noGrp="1"/>
          </p:cNvSpPr>
          <p:nvPr>
            <p:ph type="body" sz="quarter" idx="22" hasCustomPrompt="1"/>
          </p:nvPr>
        </p:nvSpPr>
        <p:spPr>
          <a:xfrm>
            <a:off x="432676" y="751920"/>
            <a:ext cx="11326643" cy="743663"/>
          </a:xfrm>
        </p:spPr>
        <p:txBody>
          <a:bodyPr>
            <a:normAutofit/>
          </a:bodyPr>
          <a:lstStyle>
            <a:lvl1pPr marL="0" indent="0">
              <a:buNone/>
              <a:defRPr sz="1500" b="0" i="1">
                <a:solidFill>
                  <a:schemeClr val="tx1"/>
                </a:solidFill>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Tagline</a:t>
            </a:r>
          </a:p>
        </p:txBody>
      </p:sp>
      <p:sp>
        <p:nvSpPr>
          <p:cNvPr id="4" name="Content Placeholder 3"/>
          <p:cNvSpPr>
            <a:spLocks noGrp="1"/>
          </p:cNvSpPr>
          <p:nvPr>
            <p:ph sz="quarter" idx="23"/>
          </p:nvPr>
        </p:nvSpPr>
        <p:spPr>
          <a:xfrm>
            <a:off x="432685" y="1806576"/>
            <a:ext cx="11325935" cy="4346575"/>
          </a:xfrm>
        </p:spPr>
        <p:txBody>
          <a:bodyPr>
            <a:normAutofit/>
          </a:bodyPr>
          <a:lstStyle>
            <a:lvl1pPr marL="214308" indent="-207164">
              <a:lnSpc>
                <a:spcPct val="100000"/>
              </a:lnSpc>
              <a:spcBef>
                <a:spcPts val="0"/>
              </a:spcBef>
              <a:spcAft>
                <a:spcPts val="900"/>
              </a:spcAft>
              <a:buClr>
                <a:schemeClr val="bg2"/>
              </a:buClr>
              <a:buFont typeface=".AppleSystemUIFont" charset="-120"/>
              <a:buChar char="+"/>
              <a:tabLst/>
              <a:defRPr sz="1800"/>
            </a:lvl1pPr>
            <a:lvl2pPr>
              <a:lnSpc>
                <a:spcPct val="100000"/>
              </a:lnSpc>
              <a:spcBef>
                <a:spcPts val="0"/>
              </a:spcBef>
              <a:spcAft>
                <a:spcPts val="900"/>
              </a:spcAft>
              <a:buClr>
                <a:schemeClr val="bg2"/>
              </a:buClr>
              <a:defRPr sz="1800"/>
            </a:lvl2pPr>
            <a:lvl3pPr marL="857229" indent="-171446">
              <a:lnSpc>
                <a:spcPct val="100000"/>
              </a:lnSpc>
              <a:spcBef>
                <a:spcPts val="0"/>
              </a:spcBef>
              <a:spcAft>
                <a:spcPts val="900"/>
              </a:spcAft>
              <a:buClr>
                <a:schemeClr val="bg2"/>
              </a:buClr>
              <a:buFont typeface="Courier New" charset="0"/>
              <a:buChar char="o"/>
              <a:defRPr sz="1800"/>
            </a:lvl3pPr>
            <a:lvl4pPr marL="1200121" indent="-171446">
              <a:lnSpc>
                <a:spcPct val="100000"/>
              </a:lnSpc>
              <a:spcBef>
                <a:spcPts val="0"/>
              </a:spcBef>
              <a:spcAft>
                <a:spcPts val="900"/>
              </a:spcAft>
              <a:buClr>
                <a:schemeClr val="bg2"/>
              </a:buClr>
              <a:buFont typeface="Wingdings" charset="2"/>
              <a:buChar char="§"/>
              <a:defRPr sz="1800"/>
            </a:lvl4pPr>
            <a:lvl5pPr marL="1543012" indent="-171446">
              <a:lnSpc>
                <a:spcPct val="100000"/>
              </a:lnSpc>
              <a:spcBef>
                <a:spcPts val="0"/>
              </a:spcBef>
              <a:spcAft>
                <a:spcPts val="900"/>
              </a:spcAft>
              <a:buClr>
                <a:schemeClr val="bg2"/>
              </a:buClr>
              <a:buFont typeface=".AppleSystemUIFont" charset="-12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66163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Content Slide 1">
    <p:spTree>
      <p:nvGrpSpPr>
        <p:cNvPr id="1" name=""/>
        <p:cNvGrpSpPr/>
        <p:nvPr/>
      </p:nvGrpSpPr>
      <p:grpSpPr>
        <a:xfrm>
          <a:off x="0" y="0"/>
          <a:ext cx="0" cy="0"/>
          <a:chOff x="0" y="0"/>
          <a:chExt cx="0" cy="0"/>
        </a:xfrm>
      </p:grpSpPr>
      <p:sp>
        <p:nvSpPr>
          <p:cNvPr id="5" name="TextBox 4"/>
          <p:cNvSpPr txBox="1"/>
          <p:nvPr userDrawn="1"/>
        </p:nvSpPr>
        <p:spPr>
          <a:xfrm>
            <a:off x="522021" y="6358132"/>
            <a:ext cx="5388780" cy="246221"/>
          </a:xfrm>
          <a:prstGeom prst="rect">
            <a:avLst/>
          </a:prstGeom>
          <a:noFill/>
        </p:spPr>
        <p:txBody>
          <a:bodyPr wrap="square" rtlCol="0">
            <a:spAutoFit/>
          </a:bodyPr>
          <a:lstStyle/>
          <a:p>
            <a:r>
              <a:rPr lang="en-US" sz="1000" i="1" dirty="0">
                <a:solidFill>
                  <a:srgbClr val="7A8793">
                    <a:lumMod val="75000"/>
                  </a:srgbClr>
                </a:solidFill>
                <a:latin typeface="Calibri" charset="0"/>
                <a:ea typeface="Calibri" charset="0"/>
                <a:cs typeface="Calibri" charset="0"/>
              </a:rPr>
              <a:t>Property of HealthScape Advisors – Strictly Confidential</a:t>
            </a:r>
          </a:p>
        </p:txBody>
      </p:sp>
      <p:sp>
        <p:nvSpPr>
          <p:cNvPr id="12" name="TextBox 11"/>
          <p:cNvSpPr txBox="1"/>
          <p:nvPr userDrawn="1"/>
        </p:nvSpPr>
        <p:spPr>
          <a:xfrm>
            <a:off x="11294126" y="6358132"/>
            <a:ext cx="528809" cy="246221"/>
          </a:xfrm>
          <a:prstGeom prst="rect">
            <a:avLst/>
          </a:prstGeom>
          <a:noFill/>
        </p:spPr>
        <p:txBody>
          <a:bodyPr wrap="square" rtlCol="0">
            <a:spAutoFit/>
          </a:bodyPr>
          <a:lstStyle/>
          <a:p>
            <a:fld id="{1FC4B915-C704-C44F-BFF8-A80DDEEDD1BE}" type="slidenum">
              <a:rPr lang="en-US" sz="1000" smtClean="0">
                <a:latin typeface="Calibri" charset="0"/>
                <a:ea typeface="Calibri" charset="0"/>
                <a:cs typeface="Calibri" charset="0"/>
              </a:rPr>
              <a:t>‹#›</a:t>
            </a:fld>
            <a:endParaRPr lang="en-US" sz="1000" dirty="0">
              <a:latin typeface="Calibri" charset="0"/>
              <a:ea typeface="Calibri" charset="0"/>
              <a:cs typeface="Calibri" charset="0"/>
            </a:endParaRPr>
          </a:p>
        </p:txBody>
      </p:sp>
      <p:sp>
        <p:nvSpPr>
          <p:cNvPr id="17" name="Text Placeholder 7"/>
          <p:cNvSpPr>
            <a:spLocks noGrp="1"/>
          </p:cNvSpPr>
          <p:nvPr>
            <p:ph type="body" sz="quarter" idx="21"/>
          </p:nvPr>
        </p:nvSpPr>
        <p:spPr>
          <a:xfrm>
            <a:off x="338195" y="193217"/>
            <a:ext cx="10131880" cy="617537"/>
          </a:xfrm>
        </p:spPr>
        <p:txBody>
          <a:bodyPr>
            <a:normAutofit/>
          </a:bodyPr>
          <a:lstStyle>
            <a:lvl1pPr marL="0" indent="0">
              <a:buNone/>
              <a:defRPr sz="3400" b="1"/>
            </a:lvl1pPr>
          </a:lstStyle>
          <a:p>
            <a:r>
              <a:rPr lang="en-US" dirty="0"/>
              <a:t>Header</a:t>
            </a:r>
          </a:p>
        </p:txBody>
      </p:sp>
      <p:sp>
        <p:nvSpPr>
          <p:cNvPr id="18" name="Text Placeholder 3"/>
          <p:cNvSpPr>
            <a:spLocks noGrp="1"/>
          </p:cNvSpPr>
          <p:nvPr>
            <p:ph type="body" sz="half" idx="14"/>
          </p:nvPr>
        </p:nvSpPr>
        <p:spPr>
          <a:xfrm>
            <a:off x="326062" y="718691"/>
            <a:ext cx="11468985" cy="958980"/>
          </a:xfrm>
        </p:spPr>
        <p:txBody>
          <a:bodyPr>
            <a:normAutofit/>
          </a:bodyPr>
          <a:lstStyle>
            <a:lvl1pPr marL="0" indent="0" algn="l" defTabSz="914400" rtl="0" eaLnBrk="1" latinLnBrk="0" hangingPunct="1">
              <a:lnSpc>
                <a:spcPct val="120000"/>
              </a:lnSpc>
              <a:spcBef>
                <a:spcPts val="1000"/>
              </a:spcBef>
              <a:buFont typeface="Arial" panose="020B0604020202020204" pitchFamily="34" charset="0"/>
              <a:buNone/>
              <a:defRPr lang="en-US" sz="1600" kern="1200" baseline="0" dirty="0">
                <a:solidFill>
                  <a:srgbClr val="5C666F"/>
                </a:solidFill>
                <a:latin typeface="+mn-lt"/>
                <a:ea typeface="+mn-ea"/>
                <a:cs typeface="+mn-cs"/>
              </a:defRPr>
            </a:lvl1pPr>
          </a:lstStyle>
          <a:p>
            <a:r>
              <a:rPr lang="en-US" sz="1600" dirty="0"/>
              <a:t>Subleader</a:t>
            </a:r>
          </a:p>
        </p:txBody>
      </p:sp>
    </p:spTree>
    <p:extLst>
      <p:ext uri="{BB962C8B-B14F-4D97-AF65-F5344CB8AC3E}">
        <p14:creationId xmlns:p14="http://schemas.microsoft.com/office/powerpoint/2010/main" val="394889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B9E7-86F9-4633-A439-F0B68844F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4B3A55-4B13-4965-B8CB-74B58E4F8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59F7DD-6776-4A56-98B2-F078033E9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A79D6-1E40-4376-9CBE-7F7A61F999B4}"/>
              </a:ext>
            </a:extLst>
          </p:cNvPr>
          <p:cNvSpPr>
            <a:spLocks noGrp="1"/>
          </p:cNvSpPr>
          <p:nvPr>
            <p:ph type="dt" sz="half" idx="10"/>
          </p:nvPr>
        </p:nvSpPr>
        <p:spPr/>
        <p:txBody>
          <a:bodyPr/>
          <a:lstStyle/>
          <a:p>
            <a:fld id="{04BA532D-0488-4A34-9A9E-B8E5E31FE2BF}" type="datetimeFigureOut">
              <a:rPr lang="en-US" smtClean="0"/>
              <a:t>08/07/2024</a:t>
            </a:fld>
            <a:endParaRPr lang="en-US"/>
          </a:p>
        </p:txBody>
      </p:sp>
      <p:sp>
        <p:nvSpPr>
          <p:cNvPr id="6" name="Footer Placeholder 5">
            <a:extLst>
              <a:ext uri="{FF2B5EF4-FFF2-40B4-BE49-F238E27FC236}">
                <a16:creationId xmlns:a16="http://schemas.microsoft.com/office/drawing/2014/main" id="{D8BE3087-CB34-4508-98A4-B58CEA83E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FA34-6826-4379-A675-26B05FA087CD}"/>
              </a:ext>
            </a:extLst>
          </p:cNvPr>
          <p:cNvSpPr>
            <a:spLocks noGrp="1"/>
          </p:cNvSpPr>
          <p:nvPr>
            <p:ph type="sldNum" sz="quarter" idx="12"/>
          </p:nvPr>
        </p:nvSpPr>
        <p:spPr/>
        <p:txBody>
          <a:bodyPr/>
          <a:lstStyle/>
          <a:p>
            <a:fld id="{E851C680-0B83-4914-895A-20EF1A0C8AA7}" type="slidenum">
              <a:rPr lang="en-US" smtClean="0"/>
              <a:t>‹#›</a:t>
            </a:fld>
            <a:endParaRPr lang="en-US"/>
          </a:p>
        </p:txBody>
      </p:sp>
    </p:spTree>
    <p:extLst>
      <p:ext uri="{BB962C8B-B14F-4D97-AF65-F5344CB8AC3E}">
        <p14:creationId xmlns:p14="http://schemas.microsoft.com/office/powerpoint/2010/main" val="354894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50" Type="http://schemas.openxmlformats.org/officeDocument/2006/relationships/slideLayout" Target="../slideLayouts/slideLayout75.xml"/><Relationship Id="rId55" Type="http://schemas.openxmlformats.org/officeDocument/2006/relationships/slideLayout" Target="../slideLayouts/slideLayout80.xml"/><Relationship Id="rId63" Type="http://schemas.openxmlformats.org/officeDocument/2006/relationships/theme" Target="../theme/theme3.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slideLayout" Target="../slideLayouts/slideLayout54.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3" Type="http://schemas.openxmlformats.org/officeDocument/2006/relationships/slideLayout" Target="../slideLayouts/slideLayout78.xml"/><Relationship Id="rId58" Type="http://schemas.openxmlformats.org/officeDocument/2006/relationships/slideLayout" Target="../slideLayouts/slideLayout83.xml"/><Relationship Id="rId5" Type="http://schemas.openxmlformats.org/officeDocument/2006/relationships/slideLayout" Target="../slideLayouts/slideLayout30.xml"/><Relationship Id="rId61" Type="http://schemas.openxmlformats.org/officeDocument/2006/relationships/slideLayout" Target="../slideLayouts/slideLayout86.xml"/><Relationship Id="rId19" Type="http://schemas.openxmlformats.org/officeDocument/2006/relationships/slideLayout" Target="../slideLayouts/slideLayout4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56" Type="http://schemas.openxmlformats.org/officeDocument/2006/relationships/slideLayout" Target="../slideLayouts/slideLayout81.xml"/><Relationship Id="rId8" Type="http://schemas.openxmlformats.org/officeDocument/2006/relationships/slideLayout" Target="../slideLayouts/slideLayout33.xml"/><Relationship Id="rId51" Type="http://schemas.openxmlformats.org/officeDocument/2006/relationships/slideLayout" Target="../slideLayouts/slideLayout76.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59" Type="http://schemas.openxmlformats.org/officeDocument/2006/relationships/slideLayout" Target="../slideLayouts/slideLayout84.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54" Type="http://schemas.openxmlformats.org/officeDocument/2006/relationships/slideLayout" Target="../slideLayouts/slideLayout79.xml"/><Relationship Id="rId62" Type="http://schemas.openxmlformats.org/officeDocument/2006/relationships/slideLayout" Target="../slideLayouts/slideLayout8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 Id="rId57" Type="http://schemas.openxmlformats.org/officeDocument/2006/relationships/slideLayout" Target="../slideLayouts/slideLayout82.xml"/><Relationship Id="rId10" Type="http://schemas.openxmlformats.org/officeDocument/2006/relationships/slideLayout" Target="../slideLayouts/slideLayout35.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52" Type="http://schemas.openxmlformats.org/officeDocument/2006/relationships/slideLayout" Target="../slideLayouts/slideLayout77.xml"/><Relationship Id="rId60" Type="http://schemas.openxmlformats.org/officeDocument/2006/relationships/slideLayout" Target="../slideLayouts/slideLayout8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17BEA-E9B1-4395-94BC-4DD654BEC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A58FFA-1097-4F4A-BE09-940428747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3E8E5-37A3-477B-98F2-32D1CFB02D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A532D-0488-4A34-9A9E-B8E5E31FE2BF}" type="datetimeFigureOut">
              <a:rPr lang="en-US" smtClean="0"/>
              <a:t>08/07/2024</a:t>
            </a:fld>
            <a:endParaRPr lang="en-US"/>
          </a:p>
        </p:txBody>
      </p:sp>
      <p:sp>
        <p:nvSpPr>
          <p:cNvPr id="5" name="Footer Placeholder 4">
            <a:extLst>
              <a:ext uri="{FF2B5EF4-FFF2-40B4-BE49-F238E27FC236}">
                <a16:creationId xmlns:a16="http://schemas.microsoft.com/office/drawing/2014/main" id="{BA396CAD-065D-4256-A1B7-C05D45190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042612-0C7E-4AEF-8561-8C8D4743D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1C680-0B83-4914-895A-20EF1A0C8AA7}" type="slidenum">
              <a:rPr lang="en-US" smtClean="0"/>
              <a:t>‹#›</a:t>
            </a:fld>
            <a:endParaRPr lang="en-US"/>
          </a:p>
        </p:txBody>
      </p:sp>
    </p:spTree>
    <p:extLst>
      <p:ext uri="{BB962C8B-B14F-4D97-AF65-F5344CB8AC3E}">
        <p14:creationId xmlns:p14="http://schemas.microsoft.com/office/powerpoint/2010/main" val="31515737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userDrawn="1"/>
        </p:nvSpPr>
        <p:spPr bwMode="gray">
          <a:xfrm>
            <a:off x="30479" y="6441397"/>
            <a:ext cx="408941" cy="195623"/>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1400" b="1" smtClean="0">
                <a:solidFill>
                  <a:schemeClr val="bg1">
                    <a:lumMod val="85000"/>
                  </a:schemeClr>
                </a:solidFill>
                <a:latin typeface="+mn-lt"/>
              </a:rPr>
              <a:pPr algn="r"/>
              <a:t>‹#›</a:t>
            </a:fld>
            <a:endParaRPr lang="en-US" sz="1400" b="1" dirty="0">
              <a:solidFill>
                <a:schemeClr val="bg1">
                  <a:lumMod val="85000"/>
                </a:schemeClr>
              </a:solidFill>
              <a:latin typeface="+mn-lt"/>
            </a:endParaRPr>
          </a:p>
        </p:txBody>
      </p:sp>
      <p:sp>
        <p:nvSpPr>
          <p:cNvPr id="2" name="Title Placeholder 1"/>
          <p:cNvSpPr>
            <a:spLocks noGrp="1"/>
          </p:cNvSpPr>
          <p:nvPr>
            <p:ph type="title"/>
          </p:nvPr>
        </p:nvSpPr>
        <p:spPr bwMode="gray">
          <a:xfrm>
            <a:off x="335280" y="124656"/>
            <a:ext cx="11521440" cy="911664"/>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457200" y="1600200"/>
            <a:ext cx="11277600" cy="448056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0"/>
            <a:ext cx="12192000" cy="73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6" name="Group 15"/>
          <p:cNvGrpSpPr/>
          <p:nvPr userDrawn="1"/>
        </p:nvGrpSpPr>
        <p:grpSpPr bwMode="gray">
          <a:xfrm>
            <a:off x="11261731" y="6125187"/>
            <a:ext cx="930275" cy="493259"/>
            <a:chOff x="8446298" y="5957546"/>
            <a:chExt cx="697706" cy="493259"/>
          </a:xfrm>
        </p:grpSpPr>
        <p:sp>
          <p:nvSpPr>
            <p:cNvPr id="5" name="Round Same Side Corner Rectangle 4"/>
            <p:cNvSpPr/>
            <p:nvPr userDrawn="1"/>
          </p:nvSpPr>
          <p:spPr bwMode="gray">
            <a:xfrm rot="16200000">
              <a:off x="8548521" y="5855323"/>
              <a:ext cx="493259" cy="697706"/>
            </a:xfrm>
            <a:prstGeom prst="round2SameRect">
              <a:avLst>
                <a:gd name="adj1" fmla="val 1618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8"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gray">
            <a:xfrm>
              <a:off x="8620125" y="6094573"/>
              <a:ext cx="392898" cy="219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7" name="TextBox 16"/>
          <p:cNvSpPr txBox="1"/>
          <p:nvPr userDrawn="1"/>
        </p:nvSpPr>
        <p:spPr bwMode="gray">
          <a:xfrm>
            <a:off x="4587240" y="6652261"/>
            <a:ext cx="3017520" cy="147733"/>
          </a:xfrm>
          <a:prstGeom prst="rect">
            <a:avLst/>
          </a:prstGeom>
          <a:noFill/>
        </p:spPr>
        <p:txBody>
          <a:bodyPr wrap="square" tIns="18288" bIns="18288" rtlCol="0" anchor="ctr" anchorCtr="0">
            <a:spAutoFit/>
          </a:bodyPr>
          <a:lstStyle/>
          <a:p>
            <a:pPr algn="ctr">
              <a:lnSpc>
                <a:spcPct val="90000"/>
              </a:lnSpc>
            </a:pPr>
            <a:r>
              <a:rPr lang="en-US" sz="800" dirty="0">
                <a:solidFill>
                  <a:schemeClr val="bg1">
                    <a:lumMod val="85000"/>
                  </a:schemeClr>
                </a:solidFill>
              </a:rPr>
              <a:t>CONFIDENTIAL. FOR DISCUSSION ONLY.</a:t>
            </a:r>
          </a:p>
        </p:txBody>
      </p:sp>
    </p:spTree>
    <p:extLst>
      <p:ext uri="{BB962C8B-B14F-4D97-AF65-F5344CB8AC3E}">
        <p14:creationId xmlns:p14="http://schemas.microsoft.com/office/powerpoint/2010/main" val="42793726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l" defTabSz="914400" rtl="0" eaLnBrk="1" latinLnBrk="0" hangingPunct="1">
        <a:lnSpc>
          <a:spcPct val="90000"/>
        </a:lnSpc>
        <a:spcBef>
          <a:spcPts val="0"/>
        </a:spcBef>
        <a:buNone/>
        <a:defRPr sz="3000" b="1" kern="1200">
          <a:solidFill>
            <a:schemeClr val="accent1"/>
          </a:solidFill>
          <a:latin typeface="+mj-lt"/>
          <a:ea typeface="+mj-ea"/>
          <a:cs typeface="+mj-cs"/>
        </a:defRPr>
      </a:lvl1pPr>
    </p:titleStyle>
    <p:bodyStyle>
      <a:lvl1pPr marL="198438" indent="-198438" algn="l" defTabSz="914400" rtl="0" eaLnBrk="1" latinLnBrk="0" hangingPunct="1">
        <a:lnSpc>
          <a:spcPct val="90000"/>
        </a:lnSpc>
        <a:spcBef>
          <a:spcPts val="2000"/>
        </a:spcBef>
        <a:buClr>
          <a:schemeClr val="tx2"/>
        </a:buClr>
        <a:buSzPct val="115000"/>
        <a:buFont typeface="Calibri" panose="020F0502020204030204" pitchFamily="34" charset="0"/>
        <a:buChar char="›"/>
        <a:defRPr sz="2200" kern="1200">
          <a:solidFill>
            <a:schemeClr val="tx1"/>
          </a:solidFill>
          <a:latin typeface="+mn-lt"/>
          <a:ea typeface="+mn-ea"/>
          <a:cs typeface="+mn-cs"/>
        </a:defRPr>
      </a:lvl1pPr>
      <a:lvl2pPr marL="517525" indent="-179388" algn="l" defTabSz="914400" rtl="0" eaLnBrk="1" latinLnBrk="0" hangingPunct="1">
        <a:lnSpc>
          <a:spcPct val="90000"/>
        </a:lnSpc>
        <a:spcBef>
          <a:spcPts val="1000"/>
        </a:spcBef>
        <a:buClr>
          <a:schemeClr val="tx2"/>
        </a:buClr>
        <a:buSzPct val="90000"/>
        <a:buFont typeface="Arial" panose="020B0604020202020204" pitchFamily="34" charset="0"/>
        <a:buChar char="•"/>
        <a:defRPr sz="2000" kern="1200">
          <a:solidFill>
            <a:schemeClr val="tx1"/>
          </a:solidFill>
          <a:latin typeface="+mn-lt"/>
          <a:ea typeface="+mn-ea"/>
          <a:cs typeface="+mn-cs"/>
        </a:defRPr>
      </a:lvl2pPr>
      <a:lvl3pPr marL="860425" indent="-228600" algn="l" defTabSz="914400" rtl="0" eaLnBrk="1" latinLnBrk="0" hangingPunct="1">
        <a:lnSpc>
          <a:spcPct val="90000"/>
        </a:lnSpc>
        <a:spcBef>
          <a:spcPts val="500"/>
        </a:spcBef>
        <a:buClr>
          <a:schemeClr val="tx2"/>
        </a:buClr>
        <a:buFont typeface="Calibri" panose="020F0502020204030204" pitchFamily="34" charset="0"/>
        <a:buChar char="–"/>
        <a:defRPr sz="1800" kern="1200">
          <a:solidFill>
            <a:schemeClr val="tx1"/>
          </a:solidFill>
          <a:latin typeface="+mn-lt"/>
          <a:ea typeface="+mn-ea"/>
          <a:cs typeface="+mn-cs"/>
        </a:defRPr>
      </a:lvl3pPr>
      <a:lvl4pPr marL="1203325" indent="-169863" algn="l" defTabSz="914400" rtl="0" eaLnBrk="1" latinLnBrk="0" hangingPunct="1">
        <a:lnSpc>
          <a:spcPct val="90000"/>
        </a:lnSpc>
        <a:spcBef>
          <a:spcPts val="200"/>
        </a:spcBef>
        <a:buClr>
          <a:schemeClr val="tx2"/>
        </a:buClr>
        <a:buSzPct val="85000"/>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tx2"/>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6304" tIns="73152" rIns="146304" bIns="73152"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46304" tIns="73152" rIns="146304" bIns="73152" rtlCol="0">
            <a:normAutofit/>
          </a:body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78617758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815" r:id="rId5"/>
    <p:sldLayoutId id="2147483816" r:id="rId6"/>
    <p:sldLayoutId id="2147483817" r:id="rId7"/>
    <p:sldLayoutId id="2147483818" r:id="rId8"/>
    <p:sldLayoutId id="2147483819" r:id="rId9"/>
    <p:sldLayoutId id="2147483820" r:id="rId10"/>
    <p:sldLayoutId id="2147483696" r:id="rId11"/>
    <p:sldLayoutId id="2147483697" r:id="rId12"/>
    <p:sldLayoutId id="2147483699" r:id="rId13"/>
    <p:sldLayoutId id="2147483700" r:id="rId14"/>
    <p:sldLayoutId id="2147483702" r:id="rId15"/>
    <p:sldLayoutId id="2147483703" r:id="rId16"/>
    <p:sldLayoutId id="2147483704"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20" r:id="rId30"/>
    <p:sldLayoutId id="2147483721" r:id="rId31"/>
    <p:sldLayoutId id="2147483722" r:id="rId32"/>
    <p:sldLayoutId id="2147483725" r:id="rId33"/>
    <p:sldLayoutId id="2147483726" r:id="rId34"/>
    <p:sldLayoutId id="2147483731" r:id="rId35"/>
    <p:sldLayoutId id="2147483732" r:id="rId36"/>
    <p:sldLayoutId id="2147483733" r:id="rId37"/>
    <p:sldLayoutId id="2147483734" r:id="rId38"/>
    <p:sldLayoutId id="2147483735" r:id="rId39"/>
    <p:sldLayoutId id="2147483736" r:id="rId40"/>
    <p:sldLayoutId id="2147483737" r:id="rId41"/>
    <p:sldLayoutId id="2147483740" r:id="rId42"/>
    <p:sldLayoutId id="2147483741" r:id="rId43"/>
    <p:sldLayoutId id="2147483661" r:id="rId44"/>
    <p:sldLayoutId id="2147483672" r:id="rId45"/>
    <p:sldLayoutId id="2147483662" r:id="rId46"/>
    <p:sldLayoutId id="2147483663" r:id="rId47"/>
    <p:sldLayoutId id="2147483682" r:id="rId48"/>
    <p:sldLayoutId id="2147483683" r:id="rId49"/>
    <p:sldLayoutId id="2147483684" r:id="rId50"/>
    <p:sldLayoutId id="2147483665" r:id="rId51"/>
    <p:sldLayoutId id="2147483681" r:id="rId52"/>
    <p:sldLayoutId id="2147483666" r:id="rId53"/>
    <p:sldLayoutId id="2147483674" r:id="rId54"/>
    <p:sldLayoutId id="2147483667" r:id="rId55"/>
    <p:sldLayoutId id="2147483676" r:id="rId56"/>
    <p:sldLayoutId id="2147483677" r:id="rId57"/>
    <p:sldLayoutId id="2147483679" r:id="rId58"/>
    <p:sldLayoutId id="2147483678" r:id="rId59"/>
    <p:sldLayoutId id="2147483680" r:id="rId60"/>
    <p:sldLayoutId id="2147483693" r:id="rId61"/>
    <p:sldLayoutId id="2147483694" r:id="rId62"/>
  </p:sldLayoutIdLst>
  <p:txStyles>
    <p:titleStyle>
      <a:lvl1pPr algn="l" defTabSz="609576" rtl="0" eaLnBrk="1" latinLnBrk="0" hangingPunct="1">
        <a:lnSpc>
          <a:spcPts val="3333"/>
        </a:lnSpc>
        <a:spcBef>
          <a:spcPct val="0"/>
        </a:spcBef>
        <a:buNone/>
        <a:defRPr sz="3167" b="0" i="0" kern="1200">
          <a:solidFill>
            <a:schemeClr val="accent2"/>
          </a:solidFill>
          <a:latin typeface="Nexa Book"/>
          <a:ea typeface="+mj-ea"/>
          <a:cs typeface="Nexa Book"/>
        </a:defRPr>
      </a:lvl1pPr>
    </p:titleStyle>
    <p:bodyStyle>
      <a:lvl1pPr marL="0" indent="0" algn="l" defTabSz="609576" rtl="0" eaLnBrk="1" latinLnBrk="0" hangingPunct="1">
        <a:lnSpc>
          <a:spcPts val="2667"/>
        </a:lnSpc>
        <a:spcBef>
          <a:spcPts val="800"/>
        </a:spcBef>
        <a:spcAft>
          <a:spcPts val="800"/>
        </a:spcAft>
        <a:buFont typeface="Arial"/>
        <a:buNone/>
        <a:defRPr sz="2417" b="0" i="0" kern="1200">
          <a:solidFill>
            <a:schemeClr val="accent4"/>
          </a:solidFill>
          <a:latin typeface="Nexa Light"/>
          <a:ea typeface="+mn-ea"/>
          <a:cs typeface="Nexa Light"/>
        </a:defRPr>
      </a:lvl1pPr>
      <a:lvl2pPr marL="609576" indent="-247641" algn="l" defTabSz="609576" rtl="0" eaLnBrk="1" latinLnBrk="0" hangingPunct="1">
        <a:lnSpc>
          <a:spcPts val="1667"/>
        </a:lnSpc>
        <a:spcBef>
          <a:spcPts val="0"/>
        </a:spcBef>
        <a:spcAft>
          <a:spcPts val="500"/>
        </a:spcAft>
        <a:buFont typeface="Arial"/>
        <a:buChar char="•"/>
        <a:defRPr sz="1500" b="0" i="0" kern="1200">
          <a:solidFill>
            <a:schemeClr val="tx1"/>
          </a:solidFill>
          <a:latin typeface="Nexa Light"/>
          <a:ea typeface="+mn-ea"/>
          <a:cs typeface="Nexa Light"/>
        </a:defRPr>
      </a:lvl2pPr>
      <a:lvl3pPr marL="1523939" indent="-304788" algn="l" defTabSz="609576" rtl="0" eaLnBrk="1" latinLnBrk="0" hangingPunct="1">
        <a:spcBef>
          <a:spcPct val="20000"/>
        </a:spcBef>
        <a:buFont typeface="Arial"/>
        <a:buChar char="•"/>
        <a:defRPr sz="3167" kern="1200">
          <a:solidFill>
            <a:schemeClr val="tx1"/>
          </a:solidFill>
          <a:latin typeface="+mn-lt"/>
          <a:ea typeface="+mn-ea"/>
          <a:cs typeface="+mn-cs"/>
        </a:defRPr>
      </a:lvl3pPr>
      <a:lvl4pPr marL="2133515" indent="-304788" algn="l" defTabSz="609576" rtl="0" eaLnBrk="1" latinLnBrk="0" hangingPunct="1">
        <a:spcBef>
          <a:spcPct val="20000"/>
        </a:spcBef>
        <a:buFont typeface="Arial"/>
        <a:buChar char="–"/>
        <a:defRPr sz="2667" kern="1200">
          <a:solidFill>
            <a:schemeClr val="tx1"/>
          </a:solidFill>
          <a:latin typeface="+mn-lt"/>
          <a:ea typeface="+mn-ea"/>
          <a:cs typeface="+mn-cs"/>
        </a:defRPr>
      </a:lvl4pPr>
      <a:lvl5pPr marL="2743090" indent="-304788" algn="l" defTabSz="609576" rtl="0" eaLnBrk="1" latinLnBrk="0" hangingPunct="1">
        <a:spcBef>
          <a:spcPct val="20000"/>
        </a:spcBef>
        <a:buFont typeface="Arial"/>
        <a:buChar char="»"/>
        <a:defRPr sz="2667" kern="1200">
          <a:solidFill>
            <a:schemeClr val="tx1"/>
          </a:solidFill>
          <a:latin typeface="+mn-lt"/>
          <a:ea typeface="+mn-ea"/>
          <a:cs typeface="+mn-cs"/>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6" rtl="0" eaLnBrk="1" latinLnBrk="0" hangingPunct="1">
        <a:defRPr sz="2417" kern="1200">
          <a:solidFill>
            <a:schemeClr val="tx1"/>
          </a:solidFill>
          <a:latin typeface="+mn-lt"/>
          <a:ea typeface="+mn-ea"/>
          <a:cs typeface="+mn-cs"/>
        </a:defRPr>
      </a:lvl1pPr>
      <a:lvl2pPr marL="609576" algn="l" defTabSz="609576" rtl="0" eaLnBrk="1" latinLnBrk="0" hangingPunct="1">
        <a:defRPr sz="2417" kern="1200">
          <a:solidFill>
            <a:schemeClr val="tx1"/>
          </a:solidFill>
          <a:latin typeface="+mn-lt"/>
          <a:ea typeface="+mn-ea"/>
          <a:cs typeface="+mn-cs"/>
        </a:defRPr>
      </a:lvl2pPr>
      <a:lvl3pPr marL="1219151" algn="l" defTabSz="609576" rtl="0" eaLnBrk="1" latinLnBrk="0" hangingPunct="1">
        <a:defRPr sz="2417" kern="1200">
          <a:solidFill>
            <a:schemeClr val="tx1"/>
          </a:solidFill>
          <a:latin typeface="+mn-lt"/>
          <a:ea typeface="+mn-ea"/>
          <a:cs typeface="+mn-cs"/>
        </a:defRPr>
      </a:lvl3pPr>
      <a:lvl4pPr marL="1828727" algn="l" defTabSz="609576" rtl="0" eaLnBrk="1" latinLnBrk="0" hangingPunct="1">
        <a:defRPr sz="2417" kern="1200">
          <a:solidFill>
            <a:schemeClr val="tx1"/>
          </a:solidFill>
          <a:latin typeface="+mn-lt"/>
          <a:ea typeface="+mn-ea"/>
          <a:cs typeface="+mn-cs"/>
        </a:defRPr>
      </a:lvl4pPr>
      <a:lvl5pPr marL="2438302" algn="l" defTabSz="609576" rtl="0" eaLnBrk="1" latinLnBrk="0" hangingPunct="1">
        <a:defRPr sz="2417" kern="1200">
          <a:solidFill>
            <a:schemeClr val="tx1"/>
          </a:solidFill>
          <a:latin typeface="+mn-lt"/>
          <a:ea typeface="+mn-ea"/>
          <a:cs typeface="+mn-cs"/>
        </a:defRPr>
      </a:lvl5pPr>
      <a:lvl6pPr marL="3047878" algn="l" defTabSz="609576" rtl="0" eaLnBrk="1" latinLnBrk="0" hangingPunct="1">
        <a:defRPr sz="2417" kern="1200">
          <a:solidFill>
            <a:schemeClr val="tx1"/>
          </a:solidFill>
          <a:latin typeface="+mn-lt"/>
          <a:ea typeface="+mn-ea"/>
          <a:cs typeface="+mn-cs"/>
        </a:defRPr>
      </a:lvl6pPr>
      <a:lvl7pPr marL="3657454" algn="l" defTabSz="609576" rtl="0" eaLnBrk="1" latinLnBrk="0" hangingPunct="1">
        <a:defRPr sz="2417" kern="1200">
          <a:solidFill>
            <a:schemeClr val="tx1"/>
          </a:solidFill>
          <a:latin typeface="+mn-lt"/>
          <a:ea typeface="+mn-ea"/>
          <a:cs typeface="+mn-cs"/>
        </a:defRPr>
      </a:lvl7pPr>
      <a:lvl8pPr marL="4267029" algn="l" defTabSz="609576" rtl="0" eaLnBrk="1" latinLnBrk="0" hangingPunct="1">
        <a:defRPr sz="2417" kern="1200">
          <a:solidFill>
            <a:schemeClr val="tx1"/>
          </a:solidFill>
          <a:latin typeface="+mn-lt"/>
          <a:ea typeface="+mn-ea"/>
          <a:cs typeface="+mn-cs"/>
        </a:defRPr>
      </a:lvl8pPr>
      <a:lvl9pPr marL="4876605" algn="l" defTabSz="609576" rtl="0" eaLnBrk="1" latinLnBrk="0" hangingPunct="1">
        <a:defRPr sz="2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2.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2.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21.xml.rels><?xml version="1.0" encoding="UTF-8" standalone="yes"?>
<Relationships xmlns="http://schemas.openxmlformats.org/package/2006/relationships"><Relationship Id="rId3" Type="http://schemas.openxmlformats.org/officeDocument/2006/relationships/hyperlink" Target="https://www.bcbsks.com/medicare/"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hyperlink" Target="https://www.cms.gov/Regulations-and-Guidance/Guidance/Manuals/Internet-Only-Manuals-IOMs-Items/CMS019326.html" TargetMode="External"/><Relationship Id="rId5" Type="http://schemas.openxmlformats.org/officeDocument/2006/relationships/hyperlink" Target="https://www.cms.gov/Medicare/Eligibility-and-Enrollment/MedicareMangCareEligEnrol/Downloads/CY_2019_MA_Enrollment_and_Disenrollment_Guidance.pdf" TargetMode="External"/><Relationship Id="rId4" Type="http://schemas.openxmlformats.org/officeDocument/2006/relationships/hyperlink" Target="https://www.cms.gov/Medicare/Health-Plans/ManagedCareMarketing/Downloads/CY2019-Medicare-Communications-and-Marketing-Guidelines_Updated-090518.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sv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svg"/></Relationships>
</file>

<file path=ppt/slides/_rels/slide2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chart" Target="../charts/chart1.xml"/><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chart" Target="../charts/chart2.xml"/><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9.png"/><Relationship Id="rId7" Type="http://schemas.openxmlformats.org/officeDocument/2006/relationships/image" Target="../media/image58.svg"/><Relationship Id="rId12"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57.png"/><Relationship Id="rId11" Type="http://schemas.openxmlformats.org/officeDocument/2006/relationships/image" Target="../media/image64.svg"/><Relationship Id="rId5" Type="http://schemas.openxmlformats.org/officeDocument/2006/relationships/image" Target="../media/image56.png"/><Relationship Id="rId10" Type="http://schemas.openxmlformats.org/officeDocument/2006/relationships/image" Target="../media/image63.png"/><Relationship Id="rId4" Type="http://schemas.openxmlformats.org/officeDocument/2006/relationships/image" Target="../media/image60.svg"/><Relationship Id="rId9" Type="http://schemas.openxmlformats.org/officeDocument/2006/relationships/image" Target="../media/image62.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75.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34.xml"/><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3.xml"/><Relationship Id="rId5" Type="http://schemas.openxmlformats.org/officeDocument/2006/relationships/image" Target="../media/image26.png"/><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39.xml"/><Relationship Id="rId1" Type="http://schemas.openxmlformats.org/officeDocument/2006/relationships/slideLayout" Target="../slideLayouts/slideLayout34.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s>
</file>

<file path=ppt/slides/_rels/slide53.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40.xml"/><Relationship Id="rId1" Type="http://schemas.openxmlformats.org/officeDocument/2006/relationships/slideLayout" Target="../slideLayouts/slideLayout34.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2B85-C771-4E8D-B9C9-7DD92C443103}"/>
              </a:ext>
            </a:extLst>
          </p:cNvPr>
          <p:cNvSpPr>
            <a:spLocks noGrp="1"/>
          </p:cNvSpPr>
          <p:nvPr>
            <p:ph type="title"/>
          </p:nvPr>
        </p:nvSpPr>
        <p:spPr>
          <a:xfrm>
            <a:off x="1299407" y="1195321"/>
            <a:ext cx="10356849" cy="1325563"/>
          </a:xfrm>
        </p:spPr>
        <p:txBody>
          <a:bodyPr/>
          <a:lstStyle/>
          <a:p>
            <a:r>
              <a:rPr lang="en-US" b="1" dirty="0"/>
              <a:t>Blue Cross Blue Shield of Kansas</a:t>
            </a:r>
            <a:br>
              <a:rPr lang="en-US" b="1" dirty="0"/>
            </a:br>
            <a:r>
              <a:rPr lang="en-US" sz="3500" b="1" dirty="0"/>
              <a:t>Medicare Advantage Sales Team Training</a:t>
            </a:r>
          </a:p>
        </p:txBody>
      </p:sp>
      <p:sp>
        <p:nvSpPr>
          <p:cNvPr id="3" name="Text Placeholder 2">
            <a:extLst>
              <a:ext uri="{FF2B5EF4-FFF2-40B4-BE49-F238E27FC236}">
                <a16:creationId xmlns:a16="http://schemas.microsoft.com/office/drawing/2014/main" id="{E5B0F439-E7F0-4411-BE8D-573FC87CAD96}"/>
              </a:ext>
            </a:extLst>
          </p:cNvPr>
          <p:cNvSpPr>
            <a:spLocks noGrp="1"/>
          </p:cNvSpPr>
          <p:nvPr>
            <p:ph type="body" sz="quarter" idx="13"/>
          </p:nvPr>
        </p:nvSpPr>
        <p:spPr>
          <a:xfrm>
            <a:off x="1099819" y="3235325"/>
            <a:ext cx="4358272" cy="1504950"/>
          </a:xfrm>
        </p:spPr>
        <p:txBody>
          <a:bodyPr/>
          <a:lstStyle/>
          <a:p>
            <a:r>
              <a:rPr lang="en-US" dirty="0"/>
              <a:t>August 07, 2024</a:t>
            </a:r>
          </a:p>
          <a:p>
            <a:endParaRPr lang="en-US" dirty="0"/>
          </a:p>
        </p:txBody>
      </p:sp>
      <p:sp>
        <p:nvSpPr>
          <p:cNvPr id="4" name="Rectangle 3">
            <a:extLst>
              <a:ext uri="{FF2B5EF4-FFF2-40B4-BE49-F238E27FC236}">
                <a16:creationId xmlns:a16="http://schemas.microsoft.com/office/drawing/2014/main" id="{C226F47E-2077-4EB8-A1C0-495D734A5013}"/>
              </a:ext>
            </a:extLst>
          </p:cNvPr>
          <p:cNvSpPr/>
          <p:nvPr/>
        </p:nvSpPr>
        <p:spPr>
          <a:xfrm>
            <a:off x="304800" y="5086350"/>
            <a:ext cx="11553825" cy="150495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4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9D05-09F4-0E60-654A-1D2539E2205B}"/>
              </a:ext>
            </a:extLst>
          </p:cNvPr>
          <p:cNvSpPr>
            <a:spLocks noGrp="1"/>
          </p:cNvSpPr>
          <p:nvPr>
            <p:ph type="title"/>
          </p:nvPr>
        </p:nvSpPr>
        <p:spPr/>
        <p:txBody>
          <a:bodyPr>
            <a:noAutofit/>
          </a:bodyPr>
          <a:lstStyle/>
          <a:p>
            <a:r>
              <a:rPr lang="en-US" sz="2400" dirty="0"/>
              <a:t>2025 BMA </a:t>
            </a:r>
            <a:r>
              <a:rPr lang="en-US" sz="2400" dirty="0">
                <a:highlight>
                  <a:srgbClr val="FFFF00"/>
                </a:highlight>
              </a:rPr>
              <a:t>Choice</a:t>
            </a:r>
            <a:r>
              <a:rPr lang="en-US" sz="2400" dirty="0"/>
              <a:t> (PPO) Plan Overview </a:t>
            </a:r>
            <a:r>
              <a:rPr lang="en-US" sz="2400" dirty="0">
                <a:solidFill>
                  <a:srgbClr val="FF0000"/>
                </a:solidFill>
              </a:rPr>
              <a:t>*Changes in Red and </a:t>
            </a:r>
            <a:r>
              <a:rPr lang="en-US" sz="2400" dirty="0">
                <a:solidFill>
                  <a:schemeClr val="accent1"/>
                </a:solidFill>
              </a:rPr>
              <a:t>Green</a:t>
            </a:r>
            <a:r>
              <a:rPr lang="en-US" sz="2400" dirty="0">
                <a:solidFill>
                  <a:srgbClr val="FF0000"/>
                </a:solidFill>
              </a:rPr>
              <a:t>*</a:t>
            </a:r>
          </a:p>
        </p:txBody>
      </p:sp>
      <p:pic>
        <p:nvPicPr>
          <p:cNvPr id="6" name="Content Placeholder 5">
            <a:extLst>
              <a:ext uri="{FF2B5EF4-FFF2-40B4-BE49-F238E27FC236}">
                <a16:creationId xmlns:a16="http://schemas.microsoft.com/office/drawing/2014/main" id="{EEB5C60D-415D-5878-E4FB-27DD1EAC0E80}"/>
              </a:ext>
            </a:extLst>
          </p:cNvPr>
          <p:cNvPicPr>
            <a:picLocks noGrp="1" noChangeAspect="1"/>
          </p:cNvPicPr>
          <p:nvPr>
            <p:ph idx="10"/>
          </p:nvPr>
        </p:nvPicPr>
        <p:blipFill>
          <a:blip r:embed="rId2"/>
          <a:stretch>
            <a:fillRect/>
          </a:stretch>
        </p:blipFill>
        <p:spPr>
          <a:xfrm>
            <a:off x="127747" y="1103967"/>
            <a:ext cx="3334505" cy="5384240"/>
          </a:xfrm>
        </p:spPr>
      </p:pic>
      <p:pic>
        <p:nvPicPr>
          <p:cNvPr id="10" name="Content Placeholder 9">
            <a:extLst>
              <a:ext uri="{FF2B5EF4-FFF2-40B4-BE49-F238E27FC236}">
                <a16:creationId xmlns:a16="http://schemas.microsoft.com/office/drawing/2014/main" id="{40E45274-EF90-8CB3-9790-8CDB688EC631}"/>
              </a:ext>
            </a:extLst>
          </p:cNvPr>
          <p:cNvPicPr>
            <a:picLocks noGrp="1" noChangeAspect="1"/>
          </p:cNvPicPr>
          <p:nvPr>
            <p:ph idx="11"/>
          </p:nvPr>
        </p:nvPicPr>
        <p:blipFill>
          <a:blip r:embed="rId3"/>
          <a:stretch>
            <a:fillRect/>
          </a:stretch>
        </p:blipFill>
        <p:spPr>
          <a:xfrm>
            <a:off x="6420971" y="1072553"/>
            <a:ext cx="2534273" cy="5568086"/>
          </a:xfrm>
        </p:spPr>
      </p:pic>
      <p:pic>
        <p:nvPicPr>
          <p:cNvPr id="4" name="Picture 3">
            <a:extLst>
              <a:ext uri="{FF2B5EF4-FFF2-40B4-BE49-F238E27FC236}">
                <a16:creationId xmlns:a16="http://schemas.microsoft.com/office/drawing/2014/main" id="{9BE78409-A95D-A99F-452F-8DC3DEB966DA}"/>
              </a:ext>
            </a:extLst>
          </p:cNvPr>
          <p:cNvPicPr>
            <a:picLocks noChangeAspect="1"/>
          </p:cNvPicPr>
          <p:nvPr/>
        </p:nvPicPr>
        <p:blipFill>
          <a:blip r:embed="rId4"/>
          <a:stretch>
            <a:fillRect/>
          </a:stretch>
        </p:blipFill>
        <p:spPr>
          <a:xfrm>
            <a:off x="3462252" y="1103965"/>
            <a:ext cx="2958719" cy="5061511"/>
          </a:xfrm>
          <a:prstGeom prst="rect">
            <a:avLst/>
          </a:prstGeom>
        </p:spPr>
      </p:pic>
      <p:pic>
        <p:nvPicPr>
          <p:cNvPr id="7" name="Picture 6">
            <a:extLst>
              <a:ext uri="{FF2B5EF4-FFF2-40B4-BE49-F238E27FC236}">
                <a16:creationId xmlns:a16="http://schemas.microsoft.com/office/drawing/2014/main" id="{CE0191B8-8EFB-C186-843E-20B286E132E8}"/>
              </a:ext>
            </a:extLst>
          </p:cNvPr>
          <p:cNvPicPr>
            <a:picLocks noChangeAspect="1"/>
          </p:cNvPicPr>
          <p:nvPr/>
        </p:nvPicPr>
        <p:blipFill>
          <a:blip r:embed="rId5"/>
          <a:stretch>
            <a:fillRect/>
          </a:stretch>
        </p:blipFill>
        <p:spPr>
          <a:xfrm>
            <a:off x="8955244" y="1072553"/>
            <a:ext cx="3028989" cy="5568086"/>
          </a:xfrm>
          <a:prstGeom prst="rect">
            <a:avLst/>
          </a:prstGeom>
        </p:spPr>
      </p:pic>
    </p:spTree>
    <p:extLst>
      <p:ext uri="{BB962C8B-B14F-4D97-AF65-F5344CB8AC3E}">
        <p14:creationId xmlns:p14="http://schemas.microsoft.com/office/powerpoint/2010/main" val="8538703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6DAC-A4E7-E54D-B070-1F6C6F8A9D3B}"/>
              </a:ext>
            </a:extLst>
          </p:cNvPr>
          <p:cNvSpPr>
            <a:spLocks noGrp="1"/>
          </p:cNvSpPr>
          <p:nvPr>
            <p:ph type="title"/>
          </p:nvPr>
        </p:nvSpPr>
        <p:spPr>
          <a:xfrm>
            <a:off x="757189" y="248771"/>
            <a:ext cx="10690396" cy="497541"/>
          </a:xfrm>
        </p:spPr>
        <p:txBody>
          <a:bodyPr>
            <a:normAutofit fontScale="90000"/>
          </a:bodyPr>
          <a:lstStyle/>
          <a:p>
            <a:r>
              <a:rPr lang="en-US" sz="2400" dirty="0"/>
              <a:t>2025 BMA </a:t>
            </a:r>
            <a:r>
              <a:rPr lang="en-US" sz="2400" dirty="0">
                <a:highlight>
                  <a:srgbClr val="FFFF00"/>
                </a:highlight>
              </a:rPr>
              <a:t>Comprehensive</a:t>
            </a:r>
            <a:r>
              <a:rPr lang="en-US" sz="2400" dirty="0"/>
              <a:t> (PPO) Plan Overview </a:t>
            </a:r>
            <a:r>
              <a:rPr lang="en-US" sz="2400" dirty="0">
                <a:solidFill>
                  <a:srgbClr val="FF0000"/>
                </a:solidFill>
              </a:rPr>
              <a:t>*Changes in Red and </a:t>
            </a:r>
            <a:r>
              <a:rPr lang="en-US" sz="2400" dirty="0">
                <a:solidFill>
                  <a:schemeClr val="accent1"/>
                </a:solidFill>
              </a:rPr>
              <a:t>Green</a:t>
            </a:r>
            <a:r>
              <a:rPr lang="en-US" sz="2400" dirty="0">
                <a:solidFill>
                  <a:srgbClr val="FF0000"/>
                </a:solidFill>
              </a:rPr>
              <a:t>*</a:t>
            </a:r>
          </a:p>
        </p:txBody>
      </p:sp>
      <p:pic>
        <p:nvPicPr>
          <p:cNvPr id="6" name="Content Placeholder 5">
            <a:extLst>
              <a:ext uri="{FF2B5EF4-FFF2-40B4-BE49-F238E27FC236}">
                <a16:creationId xmlns:a16="http://schemas.microsoft.com/office/drawing/2014/main" id="{2AD49FD0-A86A-14A6-377C-9ABFB2C555F5}"/>
              </a:ext>
            </a:extLst>
          </p:cNvPr>
          <p:cNvPicPr>
            <a:picLocks noGrp="1" noChangeAspect="1"/>
          </p:cNvPicPr>
          <p:nvPr>
            <p:ph idx="10"/>
          </p:nvPr>
        </p:nvPicPr>
        <p:blipFill>
          <a:blip r:embed="rId2"/>
          <a:stretch>
            <a:fillRect/>
          </a:stretch>
        </p:blipFill>
        <p:spPr>
          <a:xfrm>
            <a:off x="1" y="746311"/>
            <a:ext cx="3234018" cy="5788959"/>
          </a:xfrm>
        </p:spPr>
      </p:pic>
      <p:pic>
        <p:nvPicPr>
          <p:cNvPr id="14" name="Content Placeholder 13">
            <a:extLst>
              <a:ext uri="{FF2B5EF4-FFF2-40B4-BE49-F238E27FC236}">
                <a16:creationId xmlns:a16="http://schemas.microsoft.com/office/drawing/2014/main" id="{376999E5-8ECA-9E9C-A8FC-D6973810796A}"/>
              </a:ext>
            </a:extLst>
          </p:cNvPr>
          <p:cNvPicPr>
            <a:picLocks noGrp="1" noChangeAspect="1"/>
          </p:cNvPicPr>
          <p:nvPr>
            <p:ph idx="11"/>
          </p:nvPr>
        </p:nvPicPr>
        <p:blipFill>
          <a:blip r:embed="rId3"/>
          <a:stretch>
            <a:fillRect/>
          </a:stretch>
        </p:blipFill>
        <p:spPr>
          <a:xfrm>
            <a:off x="6096001" y="806029"/>
            <a:ext cx="2521515" cy="5532312"/>
          </a:xfrm>
        </p:spPr>
      </p:pic>
      <p:pic>
        <p:nvPicPr>
          <p:cNvPr id="4" name="Picture 3">
            <a:extLst>
              <a:ext uri="{FF2B5EF4-FFF2-40B4-BE49-F238E27FC236}">
                <a16:creationId xmlns:a16="http://schemas.microsoft.com/office/drawing/2014/main" id="{8F067FBD-3073-3643-6778-E792651C1B7C}"/>
              </a:ext>
            </a:extLst>
          </p:cNvPr>
          <p:cNvPicPr>
            <a:picLocks noChangeAspect="1"/>
          </p:cNvPicPr>
          <p:nvPr/>
        </p:nvPicPr>
        <p:blipFill>
          <a:blip r:embed="rId4"/>
          <a:stretch>
            <a:fillRect/>
          </a:stretch>
        </p:blipFill>
        <p:spPr>
          <a:xfrm>
            <a:off x="3234019" y="806029"/>
            <a:ext cx="2861981" cy="5137571"/>
          </a:xfrm>
          <a:prstGeom prst="rect">
            <a:avLst/>
          </a:prstGeom>
        </p:spPr>
      </p:pic>
      <p:pic>
        <p:nvPicPr>
          <p:cNvPr id="7" name="Picture 6">
            <a:extLst>
              <a:ext uri="{FF2B5EF4-FFF2-40B4-BE49-F238E27FC236}">
                <a16:creationId xmlns:a16="http://schemas.microsoft.com/office/drawing/2014/main" id="{2E17977E-7B62-F7E2-BE12-DE4894B5D975}"/>
              </a:ext>
            </a:extLst>
          </p:cNvPr>
          <p:cNvPicPr>
            <a:picLocks noChangeAspect="1"/>
          </p:cNvPicPr>
          <p:nvPr/>
        </p:nvPicPr>
        <p:blipFill>
          <a:blip r:embed="rId5"/>
          <a:stretch>
            <a:fillRect/>
          </a:stretch>
        </p:blipFill>
        <p:spPr>
          <a:xfrm>
            <a:off x="8617515" y="806028"/>
            <a:ext cx="2830070" cy="5532311"/>
          </a:xfrm>
          <a:prstGeom prst="rect">
            <a:avLst/>
          </a:prstGeom>
        </p:spPr>
      </p:pic>
    </p:spTree>
    <p:extLst>
      <p:ext uri="{BB962C8B-B14F-4D97-AF65-F5344CB8AC3E}">
        <p14:creationId xmlns:p14="http://schemas.microsoft.com/office/powerpoint/2010/main" val="33929723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F1BC-010F-09DC-CDF3-12E54A26B532}"/>
              </a:ext>
            </a:extLst>
          </p:cNvPr>
          <p:cNvSpPr>
            <a:spLocks noGrp="1"/>
          </p:cNvSpPr>
          <p:nvPr>
            <p:ph type="title"/>
          </p:nvPr>
        </p:nvSpPr>
        <p:spPr/>
        <p:txBody>
          <a:bodyPr>
            <a:noAutofit/>
          </a:bodyPr>
          <a:lstStyle/>
          <a:p>
            <a:r>
              <a:rPr lang="en-US" sz="2400" dirty="0"/>
              <a:t>2025 BMA </a:t>
            </a:r>
            <a:r>
              <a:rPr lang="en-US" sz="2400" dirty="0">
                <a:highlight>
                  <a:srgbClr val="FFFF00"/>
                </a:highlight>
              </a:rPr>
              <a:t>Freedom</a:t>
            </a:r>
            <a:r>
              <a:rPr lang="en-US" sz="2400" dirty="0"/>
              <a:t> (PPO) </a:t>
            </a:r>
            <a:r>
              <a:rPr lang="en-US" sz="2400" dirty="0">
                <a:solidFill>
                  <a:srgbClr val="FF0000"/>
                </a:solidFill>
              </a:rPr>
              <a:t>*Changes in Red*  </a:t>
            </a:r>
            <a:r>
              <a:rPr lang="en-US" sz="2400" dirty="0">
                <a:solidFill>
                  <a:schemeClr val="tx1"/>
                </a:solidFill>
                <a:highlight>
                  <a:srgbClr val="FFFF00"/>
                </a:highlight>
              </a:rPr>
              <a:t>*Note – No Part D coverage*</a:t>
            </a:r>
          </a:p>
        </p:txBody>
      </p:sp>
      <p:pic>
        <p:nvPicPr>
          <p:cNvPr id="6" name="Content Placeholder 5">
            <a:extLst>
              <a:ext uri="{FF2B5EF4-FFF2-40B4-BE49-F238E27FC236}">
                <a16:creationId xmlns:a16="http://schemas.microsoft.com/office/drawing/2014/main" id="{501605DB-7198-2FD4-21B8-8485AD29B181}"/>
              </a:ext>
            </a:extLst>
          </p:cNvPr>
          <p:cNvPicPr>
            <a:picLocks noGrp="1" noChangeAspect="1"/>
          </p:cNvPicPr>
          <p:nvPr>
            <p:ph idx="10"/>
          </p:nvPr>
        </p:nvPicPr>
        <p:blipFill>
          <a:blip r:embed="rId2"/>
          <a:stretch>
            <a:fillRect/>
          </a:stretch>
        </p:blipFill>
        <p:spPr>
          <a:xfrm>
            <a:off x="440132" y="1130860"/>
            <a:ext cx="2948527" cy="5046663"/>
          </a:xfrm>
        </p:spPr>
      </p:pic>
      <p:pic>
        <p:nvPicPr>
          <p:cNvPr id="8" name="Picture 7">
            <a:extLst>
              <a:ext uri="{FF2B5EF4-FFF2-40B4-BE49-F238E27FC236}">
                <a16:creationId xmlns:a16="http://schemas.microsoft.com/office/drawing/2014/main" id="{B1B310F0-DB5E-4D3F-CEB0-BE00EF1101DD}"/>
              </a:ext>
            </a:extLst>
          </p:cNvPr>
          <p:cNvPicPr>
            <a:picLocks noChangeAspect="1"/>
          </p:cNvPicPr>
          <p:nvPr/>
        </p:nvPicPr>
        <p:blipFill>
          <a:blip r:embed="rId3"/>
          <a:stretch>
            <a:fillRect/>
          </a:stretch>
        </p:blipFill>
        <p:spPr>
          <a:xfrm>
            <a:off x="3388659" y="1130860"/>
            <a:ext cx="2907190" cy="4543799"/>
          </a:xfrm>
          <a:prstGeom prst="rect">
            <a:avLst/>
          </a:prstGeom>
        </p:spPr>
      </p:pic>
      <p:pic>
        <p:nvPicPr>
          <p:cNvPr id="20" name="Content Placeholder 19">
            <a:extLst>
              <a:ext uri="{FF2B5EF4-FFF2-40B4-BE49-F238E27FC236}">
                <a16:creationId xmlns:a16="http://schemas.microsoft.com/office/drawing/2014/main" id="{365A3474-6477-FF4A-F264-915C52D5B108}"/>
              </a:ext>
            </a:extLst>
          </p:cNvPr>
          <p:cNvPicPr>
            <a:picLocks noGrp="1" noChangeAspect="1"/>
          </p:cNvPicPr>
          <p:nvPr>
            <p:ph idx="11"/>
          </p:nvPr>
        </p:nvPicPr>
        <p:blipFill>
          <a:blip r:embed="rId4"/>
          <a:stretch>
            <a:fillRect/>
          </a:stretch>
        </p:blipFill>
        <p:spPr>
          <a:xfrm>
            <a:off x="6337186" y="1130860"/>
            <a:ext cx="2759749" cy="3787588"/>
          </a:xfrm>
        </p:spPr>
      </p:pic>
      <p:pic>
        <p:nvPicPr>
          <p:cNvPr id="22" name="Picture 21">
            <a:extLst>
              <a:ext uri="{FF2B5EF4-FFF2-40B4-BE49-F238E27FC236}">
                <a16:creationId xmlns:a16="http://schemas.microsoft.com/office/drawing/2014/main" id="{25A5A17C-3D32-AC6B-0F2F-B2046C89566B}"/>
              </a:ext>
            </a:extLst>
          </p:cNvPr>
          <p:cNvPicPr>
            <a:picLocks noChangeAspect="1"/>
          </p:cNvPicPr>
          <p:nvPr/>
        </p:nvPicPr>
        <p:blipFill>
          <a:blip r:embed="rId5"/>
          <a:stretch>
            <a:fillRect/>
          </a:stretch>
        </p:blipFill>
        <p:spPr>
          <a:xfrm>
            <a:off x="9096935" y="1130860"/>
            <a:ext cx="2654933" cy="3787588"/>
          </a:xfrm>
          <a:prstGeom prst="rect">
            <a:avLst/>
          </a:prstGeom>
        </p:spPr>
      </p:pic>
    </p:spTree>
    <p:extLst>
      <p:ext uri="{BB962C8B-B14F-4D97-AF65-F5344CB8AC3E}">
        <p14:creationId xmlns:p14="http://schemas.microsoft.com/office/powerpoint/2010/main" val="14731397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634" y="2124674"/>
            <a:ext cx="5978611" cy="1692462"/>
          </a:xfrm>
        </p:spPr>
        <p:txBody>
          <a:bodyPr/>
          <a:lstStyle/>
          <a:p>
            <a:r>
              <a:rPr lang="en-US" dirty="0">
                <a:solidFill>
                  <a:schemeClr val="tx1"/>
                </a:solidFill>
              </a:rPr>
              <a:t>Medicare Advantage:</a:t>
            </a:r>
            <a:br>
              <a:rPr lang="en-US" dirty="0">
                <a:solidFill>
                  <a:schemeClr val="tx1"/>
                </a:solidFill>
              </a:rPr>
            </a:br>
            <a:r>
              <a:rPr lang="en-US" dirty="0">
                <a:solidFill>
                  <a:schemeClr val="tx1"/>
                </a:solidFill>
              </a:rPr>
              <a:t>Eligibility and Enrollment</a:t>
            </a:r>
          </a:p>
        </p:txBody>
      </p:sp>
      <p:sp>
        <p:nvSpPr>
          <p:cNvPr id="3" name="Rectangle 2">
            <a:extLst>
              <a:ext uri="{FF2B5EF4-FFF2-40B4-BE49-F238E27FC236}">
                <a16:creationId xmlns:a16="http://schemas.microsoft.com/office/drawing/2014/main" id="{A9801C39-52BC-4CF4-A2FC-F9C51C4540E0}"/>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75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7E2B06DC-F513-4D76-9666-D58C25F89023}"/>
              </a:ext>
            </a:extLst>
          </p:cNvPr>
          <p:cNvSpPr txBox="1"/>
          <p:nvPr/>
        </p:nvSpPr>
        <p:spPr>
          <a:xfrm>
            <a:off x="9293159" y="2951135"/>
            <a:ext cx="1223594" cy="292388"/>
          </a:xfrm>
          <a:prstGeom prst="rect">
            <a:avLst/>
          </a:prstGeom>
          <a:noFill/>
        </p:spPr>
        <p:txBody>
          <a:bodyPr wrap="square" rtlCol="0">
            <a:spAutoFit/>
          </a:bodyPr>
          <a:lstStyle/>
          <a:p>
            <a:r>
              <a:rPr lang="en-US" sz="1300" b="1" dirty="0">
                <a:solidFill>
                  <a:schemeClr val="bg2"/>
                </a:solidFill>
                <a:latin typeface="Calibri" charset="0"/>
                <a:ea typeface="Calibri" charset="0"/>
                <a:cs typeface="Calibri" charset="0"/>
              </a:rPr>
              <a:t>OCTOBER 1</a:t>
            </a:r>
          </a:p>
        </p:txBody>
      </p:sp>
      <p:cxnSp>
        <p:nvCxnSpPr>
          <p:cNvPr id="37" name="Straight Connector 36">
            <a:extLst>
              <a:ext uri="{FF2B5EF4-FFF2-40B4-BE49-F238E27FC236}">
                <a16:creationId xmlns:a16="http://schemas.microsoft.com/office/drawing/2014/main" id="{630CABA8-F392-406C-AA70-EF04DFCA0405}"/>
              </a:ext>
            </a:extLst>
          </p:cNvPr>
          <p:cNvCxnSpPr>
            <a:cxnSpLocks/>
          </p:cNvCxnSpPr>
          <p:nvPr/>
        </p:nvCxnSpPr>
        <p:spPr>
          <a:xfrm>
            <a:off x="10301715" y="1584251"/>
            <a:ext cx="0" cy="1656694"/>
          </a:xfrm>
          <a:prstGeom prst="line">
            <a:avLst/>
          </a:prstGeom>
          <a:ln w="19050">
            <a:solidFill>
              <a:schemeClr val="bg2"/>
            </a:solidFill>
            <a:headEnd type="oval" w="lg" len="lg"/>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95DEAB7C-7F63-4C50-AE3D-9F20665C588C}"/>
              </a:ext>
            </a:extLst>
          </p:cNvPr>
          <p:cNvGraphicFramePr>
            <a:graphicFrameLocks noGrp="1"/>
          </p:cNvGraphicFramePr>
          <p:nvPr>
            <p:extLst>
              <p:ext uri="{D42A27DB-BD31-4B8C-83A1-F6EECF244321}">
                <p14:modId xmlns:p14="http://schemas.microsoft.com/office/powerpoint/2010/main" val="3876912416"/>
              </p:ext>
            </p:extLst>
          </p:nvPr>
        </p:nvGraphicFramePr>
        <p:xfrm>
          <a:off x="485352" y="3240945"/>
          <a:ext cx="11326634" cy="1529818"/>
        </p:xfrm>
        <a:graphic>
          <a:graphicData uri="http://schemas.openxmlformats.org/drawingml/2006/table">
            <a:tbl>
              <a:tblPr bandRow="1">
                <a:tableStyleId>{5C22544A-7EE6-4342-B048-85BDC9FD1C3A}</a:tableStyleId>
              </a:tblPr>
              <a:tblGrid>
                <a:gridCol w="2854196">
                  <a:extLst>
                    <a:ext uri="{9D8B030D-6E8A-4147-A177-3AD203B41FA5}">
                      <a16:colId xmlns:a16="http://schemas.microsoft.com/office/drawing/2014/main" val="1666015955"/>
                    </a:ext>
                  </a:extLst>
                </a:gridCol>
                <a:gridCol w="6051587">
                  <a:extLst>
                    <a:ext uri="{9D8B030D-6E8A-4147-A177-3AD203B41FA5}">
                      <a16:colId xmlns:a16="http://schemas.microsoft.com/office/drawing/2014/main" val="3676155073"/>
                    </a:ext>
                  </a:extLst>
                </a:gridCol>
                <a:gridCol w="877714">
                  <a:extLst>
                    <a:ext uri="{9D8B030D-6E8A-4147-A177-3AD203B41FA5}">
                      <a16:colId xmlns:a16="http://schemas.microsoft.com/office/drawing/2014/main" val="979266511"/>
                    </a:ext>
                  </a:extLst>
                </a:gridCol>
                <a:gridCol w="1273683">
                  <a:extLst>
                    <a:ext uri="{9D8B030D-6E8A-4147-A177-3AD203B41FA5}">
                      <a16:colId xmlns:a16="http://schemas.microsoft.com/office/drawing/2014/main" val="2989143143"/>
                    </a:ext>
                  </a:extLst>
                </a:gridCol>
                <a:gridCol w="269454">
                  <a:extLst>
                    <a:ext uri="{9D8B030D-6E8A-4147-A177-3AD203B41FA5}">
                      <a16:colId xmlns:a16="http://schemas.microsoft.com/office/drawing/2014/main" val="130199682"/>
                    </a:ext>
                  </a:extLst>
                </a:gridCol>
              </a:tblGrid>
              <a:tr h="717096">
                <a:tc>
                  <a:txBody>
                    <a:bodyPr/>
                    <a:lstStyle/>
                    <a:p>
                      <a:pPr algn="l"/>
                      <a:r>
                        <a:rPr lang="en-US" sz="1600" b="1" i="0" dirty="0">
                          <a:solidFill>
                            <a:schemeClr val="bg1"/>
                          </a:solidFill>
                        </a:rPr>
                        <a:t>Open Enrollment Period </a:t>
                      </a:r>
                    </a:p>
                    <a:p>
                      <a:pPr algn="l"/>
                      <a:r>
                        <a:rPr lang="en-US" sz="1600" b="0" i="1" dirty="0">
                          <a:solidFill>
                            <a:schemeClr val="bg1"/>
                          </a:solidFill>
                        </a:rPr>
                        <a:t>(OEP)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US" sz="1600" b="1" i="0" dirty="0">
                          <a:solidFill>
                            <a:schemeClr val="bg1"/>
                          </a:solidFill>
                        </a:rPr>
                        <a:t>Pre-Annual Enrollment Period</a:t>
                      </a:r>
                    </a:p>
                    <a:p>
                      <a:pPr algn="l"/>
                      <a:r>
                        <a:rPr lang="en-US" sz="1600" b="0" i="1" dirty="0">
                          <a:solidFill>
                            <a:schemeClr val="bg1"/>
                          </a:solidFill>
                        </a:rPr>
                        <a:t>(Pre-AEP)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kumimoji="0" lang="en-US" sz="1600" b="1" i="0" u="none" strike="noStrike" kern="1200" cap="none" spc="0" normalizeH="0" baseline="0" noProof="0" dirty="0">
                          <a:ln>
                            <a:noFill/>
                          </a:ln>
                          <a:solidFill>
                            <a:srgbClr val="FEFFFF"/>
                          </a:solidFill>
                          <a:effectLst/>
                          <a:uLnTx/>
                          <a:uFillTx/>
                          <a:latin typeface="+mn-lt"/>
                          <a:ea typeface="+mn-ea"/>
                          <a:cs typeface="+mn-cs"/>
                        </a:rPr>
                        <a:t>Market Open</a:t>
                      </a:r>
                      <a:endParaRPr lang="en-US" sz="1600" b="0" i="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EFFFF"/>
                          </a:solidFill>
                          <a:effectLst/>
                          <a:uLnTx/>
                          <a:uFillTx/>
                          <a:latin typeface="+mn-lt"/>
                          <a:ea typeface="+mn-ea"/>
                          <a:cs typeface="+mn-cs"/>
                        </a:rPr>
                        <a:t>Annual Enrollment Period </a:t>
                      </a:r>
                      <a:r>
                        <a:rPr kumimoji="0" lang="en-US" sz="1600" b="0" i="1" u="none" strike="noStrike" kern="1200" cap="none" spc="0" normalizeH="0" baseline="0" noProof="0" dirty="0">
                          <a:ln>
                            <a:noFill/>
                          </a:ln>
                          <a:solidFill>
                            <a:srgbClr val="FEFFFF"/>
                          </a:solidFill>
                          <a:effectLst/>
                          <a:uLnTx/>
                          <a:uFillTx/>
                          <a:latin typeface="+mn-lt"/>
                          <a:ea typeface="+mn-ea"/>
                          <a:cs typeface="+mn-cs"/>
                        </a:rPr>
                        <a:t>(AEP)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FEFFFF"/>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8202242"/>
                  </a:ext>
                </a:extLst>
              </a:tr>
              <a:tr h="706858">
                <a:tc gridSpan="4">
                  <a:txBody>
                    <a:bodyPr/>
                    <a:lstStyle/>
                    <a:p>
                      <a:pPr algn="l"/>
                      <a:r>
                        <a:rPr lang="en-US" sz="1600" b="1" i="0" dirty="0"/>
                        <a:t>Special Enrollment Period </a:t>
                      </a:r>
                    </a:p>
                    <a:p>
                      <a:pPr algn="l"/>
                      <a:r>
                        <a:rPr lang="en-US" sz="1600" b="0" i="1" dirty="0"/>
                        <a:t>(SEP)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lnL w="12700" cmpd="sng">
                      <a:noFill/>
                    </a:lnL>
                    <a:lnT w="12700" cmpd="sng">
                      <a:noFill/>
                    </a:lnT>
                  </a:tcPr>
                </a:tc>
                <a:tc>
                  <a:txBody>
                    <a:bodyPr/>
                    <a:lstStyle/>
                    <a:p>
                      <a:pPr algn="l"/>
                      <a:endParaRPr lang="en-US" sz="1600" b="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525638839"/>
                  </a:ext>
                </a:extLst>
              </a:tr>
            </a:tbl>
          </a:graphicData>
        </a:graphic>
      </p:graphicFrame>
      <p:sp>
        <p:nvSpPr>
          <p:cNvPr id="2" name="Text Placeholder 1">
            <a:extLst>
              <a:ext uri="{FF2B5EF4-FFF2-40B4-BE49-F238E27FC236}">
                <a16:creationId xmlns:a16="http://schemas.microsoft.com/office/drawing/2014/main" id="{A8EE451B-7BEE-4ACA-9333-A35735C35D8C}"/>
              </a:ext>
            </a:extLst>
          </p:cNvPr>
          <p:cNvSpPr>
            <a:spLocks noGrp="1"/>
          </p:cNvSpPr>
          <p:nvPr>
            <p:ph type="body" sz="quarter" idx="21"/>
          </p:nvPr>
        </p:nvSpPr>
        <p:spPr/>
        <p:txBody>
          <a:bodyPr/>
          <a:lstStyle/>
          <a:p>
            <a:r>
              <a:rPr lang="en-US" dirty="0">
                <a:solidFill>
                  <a:srgbClr val="0C06F0"/>
                </a:solidFill>
              </a:rPr>
              <a:t>Overview of CMS Selling Periods</a:t>
            </a:r>
          </a:p>
        </p:txBody>
      </p:sp>
      <p:sp>
        <p:nvSpPr>
          <p:cNvPr id="3" name="Text Placeholder 2">
            <a:extLst>
              <a:ext uri="{FF2B5EF4-FFF2-40B4-BE49-F238E27FC236}">
                <a16:creationId xmlns:a16="http://schemas.microsoft.com/office/drawing/2014/main" id="{4A58B48F-946C-4DF2-AA73-D494243D79C9}"/>
              </a:ext>
            </a:extLst>
          </p:cNvPr>
          <p:cNvSpPr>
            <a:spLocks noGrp="1"/>
          </p:cNvSpPr>
          <p:nvPr>
            <p:ph type="body" sz="quarter" idx="22"/>
          </p:nvPr>
        </p:nvSpPr>
        <p:spPr/>
        <p:txBody>
          <a:bodyPr>
            <a:normAutofit fontScale="62500" lnSpcReduction="20000"/>
          </a:bodyPr>
          <a:lstStyle/>
          <a:p>
            <a:r>
              <a:rPr lang="en-US" dirty="0"/>
              <a:t>CMS only allows Medicare beneficiaries to enroll in Medicare Advantage during certain times of the year.  Review the eligibility qualifications for each selling period carefully, as adhering to these regulations is critical.</a:t>
            </a:r>
          </a:p>
        </p:txBody>
      </p:sp>
      <p:sp>
        <p:nvSpPr>
          <p:cNvPr id="30" name="TextBox 29">
            <a:extLst>
              <a:ext uri="{FF2B5EF4-FFF2-40B4-BE49-F238E27FC236}">
                <a16:creationId xmlns:a16="http://schemas.microsoft.com/office/drawing/2014/main" id="{9F334EED-C066-4DF4-9514-3CA7CE38C179}"/>
              </a:ext>
            </a:extLst>
          </p:cNvPr>
          <p:cNvSpPr txBox="1"/>
          <p:nvPr/>
        </p:nvSpPr>
        <p:spPr>
          <a:xfrm>
            <a:off x="475896" y="2930584"/>
            <a:ext cx="2095291" cy="292388"/>
          </a:xfrm>
          <a:prstGeom prst="rect">
            <a:avLst/>
          </a:prstGeom>
          <a:noFill/>
        </p:spPr>
        <p:txBody>
          <a:bodyPr wrap="square" rtlCol="0">
            <a:spAutoFit/>
          </a:bodyPr>
          <a:lstStyle/>
          <a:p>
            <a:r>
              <a:rPr lang="en-US" sz="1300" b="1" dirty="0">
                <a:solidFill>
                  <a:srgbClr val="2ED1A8"/>
                </a:solidFill>
                <a:latin typeface="Calibri" charset="0"/>
                <a:ea typeface="Calibri" charset="0"/>
                <a:cs typeface="Calibri" charset="0"/>
              </a:rPr>
              <a:t>JANUARY 1</a:t>
            </a:r>
          </a:p>
        </p:txBody>
      </p:sp>
      <p:graphicFrame>
        <p:nvGraphicFramePr>
          <p:cNvPr id="5" name="Table 4">
            <a:extLst>
              <a:ext uri="{FF2B5EF4-FFF2-40B4-BE49-F238E27FC236}">
                <a16:creationId xmlns:a16="http://schemas.microsoft.com/office/drawing/2014/main" id="{CA58877C-90A6-4203-9881-8FB84A1E022F}"/>
              </a:ext>
            </a:extLst>
          </p:cNvPr>
          <p:cNvGraphicFramePr>
            <a:graphicFrameLocks noGrp="1"/>
          </p:cNvGraphicFramePr>
          <p:nvPr>
            <p:extLst>
              <p:ext uri="{D42A27DB-BD31-4B8C-83A1-F6EECF244321}">
                <p14:modId xmlns:p14="http://schemas.microsoft.com/office/powerpoint/2010/main" val="2603909698"/>
              </p:ext>
            </p:extLst>
          </p:nvPr>
        </p:nvGraphicFramePr>
        <p:xfrm>
          <a:off x="543798" y="4876800"/>
          <a:ext cx="5652375" cy="1798320"/>
        </p:xfrm>
        <a:graphic>
          <a:graphicData uri="http://schemas.openxmlformats.org/drawingml/2006/table">
            <a:tbl>
              <a:tblPr firstRow="1" bandRow="1">
                <a:tableStyleId>{5C22544A-7EE6-4342-B048-85BDC9FD1C3A}</a:tableStyleId>
              </a:tblPr>
              <a:tblGrid>
                <a:gridCol w="5652375">
                  <a:extLst>
                    <a:ext uri="{9D8B030D-6E8A-4147-A177-3AD203B41FA5}">
                      <a16:colId xmlns:a16="http://schemas.microsoft.com/office/drawing/2014/main" val="411159071"/>
                    </a:ext>
                  </a:extLst>
                </a:gridCol>
              </a:tblGrid>
              <a:tr h="370840">
                <a:tc>
                  <a:txBody>
                    <a:bodyPr/>
                    <a:lstStyle/>
                    <a:p>
                      <a:pPr algn="l"/>
                      <a:r>
                        <a:rPr lang="en-US" sz="1600" b="1" dirty="0">
                          <a:solidFill>
                            <a:schemeClr val="accent2">
                              <a:lumMod val="60000"/>
                              <a:lumOff val="40000"/>
                            </a:schemeClr>
                          </a:solidFill>
                        </a:rPr>
                        <a:t>Year-round </a:t>
                      </a:r>
                    </a:p>
                    <a:p>
                      <a:pPr algn="l"/>
                      <a:r>
                        <a:rPr lang="en-US" sz="1600" b="1" dirty="0">
                          <a:solidFill>
                            <a:schemeClr val="tx1"/>
                          </a:solidFill>
                        </a:rPr>
                        <a:t>Examples qualifying a consumer for SEP:</a:t>
                      </a:r>
                    </a:p>
                    <a:p>
                      <a:pPr marL="171450" indent="-171450" algn="l">
                        <a:buFont typeface="Arial" panose="020B0604020202020204" pitchFamily="34" charset="0"/>
                        <a:buChar char="•"/>
                      </a:pPr>
                      <a:r>
                        <a:rPr lang="en-US" sz="1600" b="0" dirty="0">
                          <a:solidFill>
                            <a:schemeClr val="tx1"/>
                          </a:solidFill>
                        </a:rPr>
                        <a:t>The consumer has just become eligible for Medicare (Age-In)</a:t>
                      </a:r>
                    </a:p>
                    <a:p>
                      <a:pPr marL="171450" indent="-171450" algn="l">
                        <a:buFont typeface="Arial" panose="020B0604020202020204" pitchFamily="34" charset="0"/>
                        <a:buChar char="•"/>
                      </a:pPr>
                      <a:r>
                        <a:rPr lang="en-US" sz="1600" b="0" dirty="0">
                          <a:solidFill>
                            <a:schemeClr val="tx1"/>
                          </a:solidFill>
                        </a:rPr>
                        <a:t>The consumer moves out of the current plan’s service area</a:t>
                      </a:r>
                    </a:p>
                    <a:p>
                      <a:pPr marL="171450" indent="-171450" algn="l">
                        <a:buFont typeface="Arial" panose="020B0604020202020204" pitchFamily="34" charset="0"/>
                        <a:buChar char="•"/>
                      </a:pPr>
                      <a:r>
                        <a:rPr lang="en-US" sz="1600" b="0" dirty="0">
                          <a:solidFill>
                            <a:schemeClr val="tx1"/>
                          </a:solidFill>
                        </a:rPr>
                        <a:t>The consumer has or loses Medicaid</a:t>
                      </a:r>
                    </a:p>
                    <a:p>
                      <a:pPr marL="171450" indent="-171450" algn="l">
                        <a:buFont typeface="Arial" panose="020B0604020202020204" pitchFamily="34" charset="0"/>
                        <a:buChar char="•"/>
                      </a:pPr>
                      <a:r>
                        <a:rPr lang="en-US" sz="1600" b="0" dirty="0">
                          <a:solidFill>
                            <a:schemeClr val="tx1"/>
                          </a:solidFill>
                        </a:rPr>
                        <a:t>The consumer qualifies or loses Extra Help</a:t>
                      </a:r>
                    </a:p>
                    <a:p>
                      <a:pPr marL="171450" indent="-171450" algn="l">
                        <a:buFont typeface="Arial" panose="020B0604020202020204" pitchFamily="34" charset="0"/>
                        <a:buChar char="•"/>
                      </a:pPr>
                      <a:r>
                        <a:rPr lang="en-US" sz="1600" b="0" dirty="0">
                          <a:solidFill>
                            <a:schemeClr val="tx1"/>
                          </a:solidFill>
                        </a:rPr>
                        <a:t>The consumer lives in an institution (e.g. nursing home)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7995325"/>
                  </a:ext>
                </a:extLst>
              </a:tr>
            </a:tbl>
          </a:graphicData>
        </a:graphic>
      </p:graphicFrame>
      <p:sp>
        <p:nvSpPr>
          <p:cNvPr id="7" name="TextBox 6">
            <a:extLst>
              <a:ext uri="{FF2B5EF4-FFF2-40B4-BE49-F238E27FC236}">
                <a16:creationId xmlns:a16="http://schemas.microsoft.com/office/drawing/2014/main" id="{08139D50-D0DF-4ADB-B7F9-DD9A7BF7BCB2}"/>
              </a:ext>
            </a:extLst>
          </p:cNvPr>
          <p:cNvSpPr txBox="1"/>
          <p:nvPr/>
        </p:nvSpPr>
        <p:spPr>
          <a:xfrm>
            <a:off x="574096" y="1409504"/>
            <a:ext cx="2175689" cy="1261884"/>
          </a:xfrm>
          <a:prstGeom prst="rect">
            <a:avLst/>
          </a:prstGeom>
          <a:noFill/>
        </p:spPr>
        <p:txBody>
          <a:bodyPr wrap="square" rtlCol="0">
            <a:spAutoFit/>
          </a:bodyPr>
          <a:lstStyle/>
          <a:p>
            <a:pPr lvl="0"/>
            <a:r>
              <a:rPr lang="en-US" sz="1600" b="1" dirty="0">
                <a:solidFill>
                  <a:schemeClr val="accent2"/>
                </a:solidFill>
              </a:rPr>
              <a:t>January 1 – March 31</a:t>
            </a:r>
          </a:p>
          <a:p>
            <a:pPr lvl="0"/>
            <a:r>
              <a:rPr lang="en-US" sz="1200" b="1" dirty="0">
                <a:solidFill>
                  <a:srgbClr val="122C50"/>
                </a:solidFill>
              </a:rPr>
              <a:t>During the OEP, consumers with a MA plan can:</a:t>
            </a:r>
          </a:p>
          <a:p>
            <a:pPr marL="171450" lvl="0" indent="-171450">
              <a:buFont typeface="Arial" panose="020B0604020202020204" pitchFamily="34" charset="0"/>
              <a:buChar char="•"/>
            </a:pPr>
            <a:r>
              <a:rPr lang="en-US" sz="1200" dirty="0">
                <a:solidFill>
                  <a:srgbClr val="122C50"/>
                </a:solidFill>
              </a:rPr>
              <a:t>Switch to another MA Plan </a:t>
            </a:r>
          </a:p>
          <a:p>
            <a:pPr marL="171450" lvl="0" indent="-171450">
              <a:buFont typeface="Arial" panose="020B0604020202020204" pitchFamily="34" charset="0"/>
              <a:buChar char="•"/>
            </a:pPr>
            <a:r>
              <a:rPr lang="en-US" sz="1200" dirty="0">
                <a:solidFill>
                  <a:srgbClr val="122C50"/>
                </a:solidFill>
              </a:rPr>
              <a:t>Disenroll from a MA Plan and return to Original Medicare</a:t>
            </a:r>
          </a:p>
        </p:txBody>
      </p:sp>
      <p:sp>
        <p:nvSpPr>
          <p:cNvPr id="8" name="TextBox 7">
            <a:extLst>
              <a:ext uri="{FF2B5EF4-FFF2-40B4-BE49-F238E27FC236}">
                <a16:creationId xmlns:a16="http://schemas.microsoft.com/office/drawing/2014/main" id="{0488396C-232B-428F-9BA7-D786A2FCE8B4}"/>
              </a:ext>
            </a:extLst>
          </p:cNvPr>
          <p:cNvSpPr txBox="1"/>
          <p:nvPr/>
        </p:nvSpPr>
        <p:spPr>
          <a:xfrm>
            <a:off x="3465505" y="1409504"/>
            <a:ext cx="3924121" cy="1446550"/>
          </a:xfrm>
          <a:prstGeom prst="rect">
            <a:avLst/>
          </a:prstGeom>
          <a:noFill/>
        </p:spPr>
        <p:txBody>
          <a:bodyPr wrap="square" rtlCol="0">
            <a:spAutoFit/>
          </a:bodyPr>
          <a:lstStyle/>
          <a:p>
            <a:pPr lvl="0"/>
            <a:r>
              <a:rPr lang="en-US" sz="1600" b="1" dirty="0">
                <a:solidFill>
                  <a:srgbClr val="405673"/>
                </a:solidFill>
              </a:rPr>
              <a:t>April 1 – October 14</a:t>
            </a:r>
          </a:p>
          <a:p>
            <a:pPr lvl="0"/>
            <a:r>
              <a:rPr lang="en-US" sz="1200" b="1" dirty="0">
                <a:solidFill>
                  <a:srgbClr val="122C50"/>
                </a:solidFill>
              </a:rPr>
              <a:t>During Pre-AEP, new MA plans can:</a:t>
            </a:r>
          </a:p>
          <a:p>
            <a:pPr marL="171450" lvl="0" indent="-171450">
              <a:buFont typeface="Arial" panose="020B0604020202020204" pitchFamily="34" charset="0"/>
              <a:buChar char="•"/>
            </a:pPr>
            <a:r>
              <a:rPr lang="en-US" sz="1200" dirty="0">
                <a:solidFill>
                  <a:srgbClr val="122C50"/>
                </a:solidFill>
              </a:rPr>
              <a:t>Perform Educational Events and communicate Educational content about general Medicare</a:t>
            </a:r>
          </a:p>
          <a:p>
            <a:pPr marL="171450" lvl="0" indent="-171450">
              <a:buFont typeface="Arial" panose="020B0604020202020204" pitchFamily="34" charset="0"/>
              <a:buChar char="•"/>
            </a:pPr>
            <a:r>
              <a:rPr lang="en-US" sz="1200" dirty="0">
                <a:solidFill>
                  <a:srgbClr val="122C50"/>
                </a:solidFill>
              </a:rPr>
              <a:t>Announce new MA Provider Partnerships </a:t>
            </a:r>
          </a:p>
          <a:p>
            <a:pPr marL="171450" lvl="0" indent="-171450">
              <a:buFont typeface="Arial" panose="020B0604020202020204" pitchFamily="34" charset="0"/>
              <a:buChar char="•"/>
            </a:pPr>
            <a:r>
              <a:rPr lang="en-US" sz="1200" dirty="0">
                <a:solidFill>
                  <a:srgbClr val="122C50"/>
                </a:solidFill>
              </a:rPr>
              <a:t>Call existing BCBSKS members or prospective enrollees who have requested to be contacted</a:t>
            </a:r>
          </a:p>
        </p:txBody>
      </p:sp>
      <p:sp>
        <p:nvSpPr>
          <p:cNvPr id="10" name="TextBox 9">
            <a:extLst>
              <a:ext uri="{FF2B5EF4-FFF2-40B4-BE49-F238E27FC236}">
                <a16:creationId xmlns:a16="http://schemas.microsoft.com/office/drawing/2014/main" id="{BBFFBE6C-60F5-4C54-9EB4-B925545848A4}"/>
              </a:ext>
            </a:extLst>
          </p:cNvPr>
          <p:cNvSpPr txBox="1"/>
          <p:nvPr/>
        </p:nvSpPr>
        <p:spPr>
          <a:xfrm>
            <a:off x="7902990" y="1409504"/>
            <a:ext cx="2340761" cy="2062103"/>
          </a:xfrm>
          <a:prstGeom prst="rect">
            <a:avLst/>
          </a:prstGeom>
          <a:noFill/>
        </p:spPr>
        <p:txBody>
          <a:bodyPr wrap="square" rtlCol="0">
            <a:spAutoFit/>
          </a:bodyPr>
          <a:lstStyle/>
          <a:p>
            <a:pPr lvl="0"/>
            <a:r>
              <a:rPr lang="en-US" sz="1600" b="1" dirty="0"/>
              <a:t>October 15 – December 7</a:t>
            </a:r>
          </a:p>
          <a:p>
            <a:pPr lvl="0"/>
            <a:r>
              <a:rPr lang="en-US" sz="1200" b="1" dirty="0">
                <a:solidFill>
                  <a:srgbClr val="122C50"/>
                </a:solidFill>
              </a:rPr>
              <a:t>During the AEP, consumers can: </a:t>
            </a:r>
          </a:p>
          <a:p>
            <a:pPr marL="171450" lvl="0" indent="-171450">
              <a:buFont typeface="Arial" panose="020B0604020202020204" pitchFamily="34" charset="0"/>
              <a:buChar char="•"/>
            </a:pPr>
            <a:r>
              <a:rPr lang="en-US" sz="1200" dirty="0">
                <a:solidFill>
                  <a:srgbClr val="122C50"/>
                </a:solidFill>
              </a:rPr>
              <a:t>Sign up for Medicare health or prescription drug coverage</a:t>
            </a:r>
          </a:p>
          <a:p>
            <a:pPr marL="171450" lvl="0" indent="-171450">
              <a:buFont typeface="Arial" panose="020B0604020202020204" pitchFamily="34" charset="0"/>
              <a:buChar char="•"/>
              <a:defRPr/>
            </a:pPr>
            <a:r>
              <a:rPr lang="en-US" sz="1200" dirty="0">
                <a:solidFill>
                  <a:srgbClr val="122C50"/>
                </a:solidFill>
              </a:rPr>
              <a:t>Change their Medicare health or prescription drug coverage</a:t>
            </a:r>
          </a:p>
        </p:txBody>
      </p:sp>
      <p:cxnSp>
        <p:nvCxnSpPr>
          <p:cNvPr id="28" name="Straight Connector 27">
            <a:extLst>
              <a:ext uri="{FF2B5EF4-FFF2-40B4-BE49-F238E27FC236}">
                <a16:creationId xmlns:a16="http://schemas.microsoft.com/office/drawing/2014/main" id="{14C33BD3-C964-4AE3-8E5F-BE53D3C096D8}"/>
              </a:ext>
            </a:extLst>
          </p:cNvPr>
          <p:cNvCxnSpPr>
            <a:cxnSpLocks/>
          </p:cNvCxnSpPr>
          <p:nvPr/>
        </p:nvCxnSpPr>
        <p:spPr>
          <a:xfrm flipV="1">
            <a:off x="502979" y="4618584"/>
            <a:ext cx="0" cy="422543"/>
          </a:xfrm>
          <a:prstGeom prst="line">
            <a:avLst/>
          </a:prstGeom>
          <a:ln w="19050">
            <a:solidFill>
              <a:srgbClr val="D5F6EE"/>
            </a:solidFill>
            <a:headEnd type="oval"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B8187EA-CD2A-483C-9BCD-24144FAAC6FC}"/>
              </a:ext>
            </a:extLst>
          </p:cNvPr>
          <p:cNvSpPr txBox="1"/>
          <p:nvPr/>
        </p:nvSpPr>
        <p:spPr>
          <a:xfrm>
            <a:off x="3382263" y="2930584"/>
            <a:ext cx="2095291" cy="292388"/>
          </a:xfrm>
          <a:prstGeom prst="rect">
            <a:avLst/>
          </a:prstGeom>
          <a:noFill/>
        </p:spPr>
        <p:txBody>
          <a:bodyPr wrap="square" rtlCol="0">
            <a:spAutoFit/>
          </a:bodyPr>
          <a:lstStyle/>
          <a:p>
            <a:r>
              <a:rPr lang="en-US" sz="1300" b="1" dirty="0">
                <a:solidFill>
                  <a:srgbClr val="405673"/>
                </a:solidFill>
                <a:latin typeface="Calibri" charset="0"/>
                <a:ea typeface="Calibri" charset="0"/>
                <a:cs typeface="Calibri" charset="0"/>
              </a:rPr>
              <a:t>APRIL 1</a:t>
            </a:r>
          </a:p>
        </p:txBody>
      </p:sp>
      <p:sp>
        <p:nvSpPr>
          <p:cNvPr id="20" name="TextBox 19">
            <a:extLst>
              <a:ext uri="{FF2B5EF4-FFF2-40B4-BE49-F238E27FC236}">
                <a16:creationId xmlns:a16="http://schemas.microsoft.com/office/drawing/2014/main" id="{01B5292C-0C66-4BCE-A189-A23E096E3D24}"/>
              </a:ext>
            </a:extLst>
          </p:cNvPr>
          <p:cNvSpPr txBox="1"/>
          <p:nvPr/>
        </p:nvSpPr>
        <p:spPr>
          <a:xfrm>
            <a:off x="10404598" y="2947873"/>
            <a:ext cx="1223593" cy="292372"/>
          </a:xfrm>
          <a:prstGeom prst="rect">
            <a:avLst/>
          </a:prstGeom>
          <a:noFill/>
        </p:spPr>
        <p:txBody>
          <a:bodyPr wrap="square" rtlCol="0">
            <a:spAutoFit/>
          </a:bodyPr>
          <a:lstStyle/>
          <a:p>
            <a:pPr algn="r"/>
            <a:r>
              <a:rPr lang="en-US" sz="1300" b="1" dirty="0">
                <a:solidFill>
                  <a:schemeClr val="bg2"/>
                </a:solidFill>
                <a:latin typeface="Calibri" charset="0"/>
                <a:ea typeface="Calibri" charset="0"/>
                <a:cs typeface="Calibri" charset="0"/>
              </a:rPr>
              <a:t>DECEMBER 7</a:t>
            </a:r>
          </a:p>
        </p:txBody>
      </p:sp>
      <p:sp>
        <p:nvSpPr>
          <p:cNvPr id="22" name="TextBox 21">
            <a:extLst>
              <a:ext uri="{FF2B5EF4-FFF2-40B4-BE49-F238E27FC236}">
                <a16:creationId xmlns:a16="http://schemas.microsoft.com/office/drawing/2014/main" id="{04D632AC-404B-4E17-ACE5-A1E46E2ED281}"/>
              </a:ext>
            </a:extLst>
          </p:cNvPr>
          <p:cNvSpPr txBox="1"/>
          <p:nvPr/>
        </p:nvSpPr>
        <p:spPr>
          <a:xfrm>
            <a:off x="9797863" y="4729883"/>
            <a:ext cx="2095291" cy="292388"/>
          </a:xfrm>
          <a:prstGeom prst="rect">
            <a:avLst/>
          </a:prstGeom>
          <a:noFill/>
        </p:spPr>
        <p:txBody>
          <a:bodyPr wrap="square" rtlCol="0">
            <a:spAutoFit/>
          </a:bodyPr>
          <a:lstStyle/>
          <a:p>
            <a:pPr algn="r"/>
            <a:r>
              <a:rPr lang="en-US" sz="1300" b="1" dirty="0">
                <a:solidFill>
                  <a:schemeClr val="accent2">
                    <a:lumMod val="60000"/>
                    <a:lumOff val="40000"/>
                  </a:schemeClr>
                </a:solidFill>
                <a:latin typeface="Calibri" charset="0"/>
                <a:ea typeface="Calibri" charset="0"/>
                <a:cs typeface="Calibri" charset="0"/>
              </a:rPr>
              <a:t>DECEMBER 31</a:t>
            </a:r>
          </a:p>
        </p:txBody>
      </p:sp>
      <p:cxnSp>
        <p:nvCxnSpPr>
          <p:cNvPr id="25" name="Straight Connector 24">
            <a:extLst>
              <a:ext uri="{FF2B5EF4-FFF2-40B4-BE49-F238E27FC236}">
                <a16:creationId xmlns:a16="http://schemas.microsoft.com/office/drawing/2014/main" id="{1098C32B-5844-425D-9E48-B4D44FF5E527}"/>
              </a:ext>
            </a:extLst>
          </p:cNvPr>
          <p:cNvCxnSpPr>
            <a:cxnSpLocks/>
          </p:cNvCxnSpPr>
          <p:nvPr/>
        </p:nvCxnSpPr>
        <p:spPr>
          <a:xfrm>
            <a:off x="495985" y="1584251"/>
            <a:ext cx="0" cy="1656694"/>
          </a:xfrm>
          <a:prstGeom prst="line">
            <a:avLst/>
          </a:prstGeom>
          <a:ln w="19050">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B340F8-26AF-45FC-ACE4-09F66ADAD398}"/>
              </a:ext>
            </a:extLst>
          </p:cNvPr>
          <p:cNvCxnSpPr>
            <a:cxnSpLocks/>
          </p:cNvCxnSpPr>
          <p:nvPr/>
        </p:nvCxnSpPr>
        <p:spPr>
          <a:xfrm>
            <a:off x="3391585" y="1584251"/>
            <a:ext cx="0" cy="1656694"/>
          </a:xfrm>
          <a:prstGeom prst="line">
            <a:avLst/>
          </a:prstGeom>
          <a:ln w="19050">
            <a:solidFill>
              <a:srgbClr val="405673"/>
            </a:solidFill>
            <a:headEnd type="oval" w="lg" len="lg"/>
          </a:ln>
        </p:spPr>
        <p:style>
          <a:lnRef idx="1">
            <a:schemeClr val="accent1"/>
          </a:lnRef>
          <a:fillRef idx="0">
            <a:schemeClr val="accent1"/>
          </a:fillRef>
          <a:effectRef idx="0">
            <a:schemeClr val="accent1"/>
          </a:effectRef>
          <a:fontRef idx="minor">
            <a:schemeClr val="tx1"/>
          </a:fontRef>
        </p:style>
      </p:cxnSp>
      <p:sp>
        <p:nvSpPr>
          <p:cNvPr id="13" name="Speech Bubble: Oval 12">
            <a:extLst>
              <a:ext uri="{FF2B5EF4-FFF2-40B4-BE49-F238E27FC236}">
                <a16:creationId xmlns:a16="http://schemas.microsoft.com/office/drawing/2014/main" id="{06F5E5FD-A897-42F4-AEFB-BD2C70A2C411}"/>
              </a:ext>
            </a:extLst>
          </p:cNvPr>
          <p:cNvSpPr/>
          <p:nvPr/>
        </p:nvSpPr>
        <p:spPr>
          <a:xfrm rot="10800000">
            <a:off x="7094842" y="4043646"/>
            <a:ext cx="1597025" cy="1268233"/>
          </a:xfrm>
          <a:prstGeom prst="wedgeEllipseCallout">
            <a:avLst>
              <a:gd name="adj1" fmla="val -25843"/>
              <a:gd name="adj2" fmla="val 85933"/>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D05F700-F9AA-4345-BFD2-41B866844768}"/>
              </a:ext>
            </a:extLst>
          </p:cNvPr>
          <p:cNvSpPr txBox="1"/>
          <p:nvPr/>
        </p:nvSpPr>
        <p:spPr>
          <a:xfrm>
            <a:off x="7135426" y="4262264"/>
            <a:ext cx="1597025" cy="830997"/>
          </a:xfrm>
          <a:prstGeom prst="rect">
            <a:avLst/>
          </a:prstGeom>
          <a:noFill/>
        </p:spPr>
        <p:txBody>
          <a:bodyPr wrap="square" rtlCol="0">
            <a:spAutoFit/>
          </a:bodyPr>
          <a:lstStyle/>
          <a:p>
            <a:pPr algn="ctr"/>
            <a:r>
              <a:rPr lang="en-US" sz="1600" b="1" dirty="0">
                <a:solidFill>
                  <a:schemeClr val="accent6">
                    <a:lumMod val="10000"/>
                  </a:schemeClr>
                </a:solidFill>
                <a:latin typeface="Calibri" charset="0"/>
                <a:ea typeface="Calibri" charset="0"/>
                <a:cs typeface="Calibri" charset="0"/>
              </a:rPr>
              <a:t>We are </a:t>
            </a:r>
          </a:p>
          <a:p>
            <a:pPr algn="ctr"/>
            <a:r>
              <a:rPr lang="en-US" sz="1600" b="1" dirty="0">
                <a:solidFill>
                  <a:schemeClr val="accent6">
                    <a:lumMod val="10000"/>
                  </a:schemeClr>
                </a:solidFill>
                <a:latin typeface="Calibri" charset="0"/>
                <a:ea typeface="Calibri" charset="0"/>
                <a:cs typeface="Calibri" charset="0"/>
              </a:rPr>
              <a:t>currently in </a:t>
            </a:r>
          </a:p>
          <a:p>
            <a:pPr algn="ctr"/>
            <a:r>
              <a:rPr lang="en-US" sz="1600" b="1" dirty="0">
                <a:solidFill>
                  <a:schemeClr val="accent6">
                    <a:lumMod val="10000"/>
                  </a:schemeClr>
                </a:solidFill>
                <a:latin typeface="Calibri" charset="0"/>
                <a:ea typeface="Calibri" charset="0"/>
                <a:cs typeface="Calibri" charset="0"/>
              </a:rPr>
              <a:t>Pre-AEP!</a:t>
            </a:r>
          </a:p>
        </p:txBody>
      </p:sp>
      <p:cxnSp>
        <p:nvCxnSpPr>
          <p:cNvPr id="21" name="Straight Connector 20">
            <a:extLst>
              <a:ext uri="{FF2B5EF4-FFF2-40B4-BE49-F238E27FC236}">
                <a16:creationId xmlns:a16="http://schemas.microsoft.com/office/drawing/2014/main" id="{E7E6EA75-9C26-4BDD-B126-47795B14BD9F}"/>
              </a:ext>
            </a:extLst>
          </p:cNvPr>
          <p:cNvCxnSpPr>
            <a:cxnSpLocks/>
          </p:cNvCxnSpPr>
          <p:nvPr/>
        </p:nvCxnSpPr>
        <p:spPr>
          <a:xfrm flipV="1">
            <a:off x="9397334" y="3952924"/>
            <a:ext cx="4308" cy="1348281"/>
          </a:xfrm>
          <a:prstGeom prst="line">
            <a:avLst/>
          </a:prstGeom>
          <a:ln w="19050">
            <a:solidFill>
              <a:schemeClr val="bg2"/>
            </a:solidFill>
            <a:headEnd type="oval"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1BA7966-F1F3-49A6-BDA2-B870DC17467D}"/>
              </a:ext>
            </a:extLst>
          </p:cNvPr>
          <p:cNvSpPr txBox="1"/>
          <p:nvPr/>
        </p:nvSpPr>
        <p:spPr>
          <a:xfrm>
            <a:off x="9437918" y="5091326"/>
            <a:ext cx="2356223" cy="1815882"/>
          </a:xfrm>
          <a:prstGeom prst="rect">
            <a:avLst/>
          </a:prstGeom>
          <a:noFill/>
        </p:spPr>
        <p:txBody>
          <a:bodyPr wrap="square" rtlCol="0">
            <a:spAutoFit/>
          </a:bodyPr>
          <a:lstStyle/>
          <a:p>
            <a:pPr lvl="0"/>
            <a:r>
              <a:rPr lang="en-US" sz="1600" b="1" dirty="0">
                <a:solidFill>
                  <a:srgbClr val="122C50"/>
                </a:solidFill>
              </a:rPr>
              <a:t>During this period, MA plans: </a:t>
            </a:r>
          </a:p>
          <a:p>
            <a:pPr marL="171450" lvl="0" indent="-171450">
              <a:buFont typeface="Arial" panose="020B0604020202020204" pitchFamily="34" charset="0"/>
              <a:buChar char="•"/>
            </a:pPr>
            <a:r>
              <a:rPr lang="en-US" sz="1600" b="1" i="1" dirty="0">
                <a:solidFill>
                  <a:srgbClr val="122C50"/>
                </a:solidFill>
              </a:rPr>
              <a:t>Can </a:t>
            </a:r>
            <a:r>
              <a:rPr lang="en-US" sz="1600" dirty="0">
                <a:solidFill>
                  <a:srgbClr val="122C50"/>
                </a:solidFill>
              </a:rPr>
              <a:t>begin Marketing MA product benefits</a:t>
            </a:r>
          </a:p>
          <a:p>
            <a:pPr marL="171450" lvl="0" indent="-171450">
              <a:buFont typeface="Arial" panose="020B0604020202020204" pitchFamily="34" charset="0"/>
              <a:buChar char="•"/>
              <a:defRPr/>
            </a:pPr>
            <a:r>
              <a:rPr lang="en-US" sz="1600" b="1" i="1" dirty="0">
                <a:solidFill>
                  <a:srgbClr val="122C50"/>
                </a:solidFill>
              </a:rPr>
              <a:t>Cannot </a:t>
            </a:r>
            <a:r>
              <a:rPr lang="en-US" sz="1600" b="1" dirty="0">
                <a:solidFill>
                  <a:srgbClr val="122C50"/>
                </a:solidFill>
              </a:rPr>
              <a:t>enroll members until October 15</a:t>
            </a:r>
          </a:p>
        </p:txBody>
      </p:sp>
      <p:cxnSp>
        <p:nvCxnSpPr>
          <p:cNvPr id="24" name="Straight Connector 23">
            <a:extLst>
              <a:ext uri="{FF2B5EF4-FFF2-40B4-BE49-F238E27FC236}">
                <a16:creationId xmlns:a16="http://schemas.microsoft.com/office/drawing/2014/main" id="{92197817-940C-42C6-B377-F06918D7721C}"/>
              </a:ext>
            </a:extLst>
          </p:cNvPr>
          <p:cNvCxnSpPr>
            <a:cxnSpLocks/>
          </p:cNvCxnSpPr>
          <p:nvPr/>
        </p:nvCxnSpPr>
        <p:spPr>
          <a:xfrm>
            <a:off x="10174301" y="3284561"/>
            <a:ext cx="0" cy="75908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FEB1D3B-E9B6-458D-9020-20502EFB5DF7}"/>
              </a:ext>
            </a:extLst>
          </p:cNvPr>
          <p:cNvGrpSpPr/>
          <p:nvPr/>
        </p:nvGrpSpPr>
        <p:grpSpPr>
          <a:xfrm>
            <a:off x="10567137" y="131589"/>
            <a:ext cx="1498030" cy="350334"/>
            <a:chOff x="7596004" y="163491"/>
            <a:chExt cx="1563993" cy="365760"/>
          </a:xfrm>
        </p:grpSpPr>
        <p:sp>
          <p:nvSpPr>
            <p:cNvPr id="32" name="Rectangle 31">
              <a:extLst>
                <a:ext uri="{FF2B5EF4-FFF2-40B4-BE49-F238E27FC236}">
                  <a16:creationId xmlns:a16="http://schemas.microsoft.com/office/drawing/2014/main" id="{E8B65DFF-996E-4DCB-A2A6-1C873698179D}"/>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1F1171F-C383-4657-AF7E-44A32F3E4049}"/>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4" name="Rectangle 33">
              <a:extLst>
                <a:ext uri="{FF2B5EF4-FFF2-40B4-BE49-F238E27FC236}">
                  <a16:creationId xmlns:a16="http://schemas.microsoft.com/office/drawing/2014/main" id="{F71DAE92-9007-49E5-B8E2-B972621F04D6}"/>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35" name="Rectangle 34">
              <a:extLst>
                <a:ext uri="{FF2B5EF4-FFF2-40B4-BE49-F238E27FC236}">
                  <a16:creationId xmlns:a16="http://schemas.microsoft.com/office/drawing/2014/main" id="{B85000D2-7D77-4D62-B89D-53722918345E}"/>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Tree>
    <p:extLst>
      <p:ext uri="{BB962C8B-B14F-4D97-AF65-F5344CB8AC3E}">
        <p14:creationId xmlns:p14="http://schemas.microsoft.com/office/powerpoint/2010/main" val="145540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D5319DF1-546D-4CB5-B94C-3A7774689189}"/>
              </a:ext>
            </a:extLst>
          </p:cNvPr>
          <p:cNvGraphicFramePr>
            <a:graphicFrameLocks noGrp="1"/>
          </p:cNvGraphicFramePr>
          <p:nvPr>
            <p:extLst>
              <p:ext uri="{D42A27DB-BD31-4B8C-83A1-F6EECF244321}">
                <p14:modId xmlns:p14="http://schemas.microsoft.com/office/powerpoint/2010/main" val="77017084"/>
              </p:ext>
            </p:extLst>
          </p:nvPr>
        </p:nvGraphicFramePr>
        <p:xfrm>
          <a:off x="485352" y="1740136"/>
          <a:ext cx="11326634" cy="1107296"/>
        </p:xfrm>
        <a:graphic>
          <a:graphicData uri="http://schemas.openxmlformats.org/drawingml/2006/table">
            <a:tbl>
              <a:tblPr bandRow="1">
                <a:tableStyleId>{5C22544A-7EE6-4342-B048-85BDC9FD1C3A}</a:tableStyleId>
              </a:tblPr>
              <a:tblGrid>
                <a:gridCol w="2854196">
                  <a:extLst>
                    <a:ext uri="{9D8B030D-6E8A-4147-A177-3AD203B41FA5}">
                      <a16:colId xmlns:a16="http://schemas.microsoft.com/office/drawing/2014/main" val="1666015955"/>
                    </a:ext>
                  </a:extLst>
                </a:gridCol>
                <a:gridCol w="6051587">
                  <a:extLst>
                    <a:ext uri="{9D8B030D-6E8A-4147-A177-3AD203B41FA5}">
                      <a16:colId xmlns:a16="http://schemas.microsoft.com/office/drawing/2014/main" val="3676155073"/>
                    </a:ext>
                  </a:extLst>
                </a:gridCol>
                <a:gridCol w="877714">
                  <a:extLst>
                    <a:ext uri="{9D8B030D-6E8A-4147-A177-3AD203B41FA5}">
                      <a16:colId xmlns:a16="http://schemas.microsoft.com/office/drawing/2014/main" val="979266511"/>
                    </a:ext>
                  </a:extLst>
                </a:gridCol>
                <a:gridCol w="1273683">
                  <a:extLst>
                    <a:ext uri="{9D8B030D-6E8A-4147-A177-3AD203B41FA5}">
                      <a16:colId xmlns:a16="http://schemas.microsoft.com/office/drawing/2014/main" val="2989143143"/>
                    </a:ext>
                  </a:extLst>
                </a:gridCol>
                <a:gridCol w="269454">
                  <a:extLst>
                    <a:ext uri="{9D8B030D-6E8A-4147-A177-3AD203B41FA5}">
                      <a16:colId xmlns:a16="http://schemas.microsoft.com/office/drawing/2014/main" val="130199682"/>
                    </a:ext>
                  </a:extLst>
                </a:gridCol>
              </a:tblGrid>
              <a:tr h="535827">
                <a:tc>
                  <a:txBody>
                    <a:bodyPr/>
                    <a:lstStyle/>
                    <a:p>
                      <a:pPr algn="l"/>
                      <a:r>
                        <a:rPr lang="en-US" sz="1600" b="1" i="0" dirty="0">
                          <a:solidFill>
                            <a:schemeClr val="accent4">
                              <a:lumMod val="60000"/>
                              <a:lumOff val="40000"/>
                            </a:schemeClr>
                          </a:solidFill>
                        </a:rPr>
                        <a:t>OEP</a:t>
                      </a:r>
                      <a:endParaRPr lang="en-US" sz="1600" b="0" i="1" dirty="0">
                        <a:solidFill>
                          <a:schemeClr val="accent4">
                            <a:lumMod val="60000"/>
                            <a:lumOff val="4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600" b="1" i="0" dirty="0">
                          <a:solidFill>
                            <a:schemeClr val="bg1"/>
                          </a:solidFill>
                        </a:rPr>
                        <a:t>Pre-AEP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kumimoji="0" lang="en-US" sz="1600" b="1" i="0" u="none" strike="noStrike" kern="1200" cap="none" spc="0" normalizeH="0" baseline="0" noProof="0" dirty="0">
                          <a:ln>
                            <a:noFill/>
                          </a:ln>
                          <a:solidFill>
                            <a:srgbClr val="FEFFFF"/>
                          </a:solidFill>
                          <a:effectLst/>
                          <a:uLnTx/>
                          <a:uFillTx/>
                          <a:latin typeface="+mn-lt"/>
                          <a:ea typeface="+mn-ea"/>
                          <a:cs typeface="+mn-cs"/>
                        </a:rPr>
                        <a:t>Market Open</a:t>
                      </a:r>
                      <a:endParaRPr lang="en-US" sz="1600" b="0" i="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EFFFF"/>
                          </a:solidFill>
                          <a:effectLst/>
                          <a:uLnTx/>
                          <a:uFillTx/>
                          <a:latin typeface="+mn-lt"/>
                          <a:ea typeface="+mn-ea"/>
                          <a:cs typeface="+mn-cs"/>
                        </a:rPr>
                        <a:t>AEP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FEFFFF"/>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8202242"/>
                  </a:ext>
                </a:extLst>
              </a:tr>
              <a:tr h="528176">
                <a:tc gridSpan="4">
                  <a:txBody>
                    <a:bodyPr/>
                    <a:lstStyle/>
                    <a:p>
                      <a:pPr algn="l"/>
                      <a:r>
                        <a:rPr lang="en-US" sz="1600" b="1" i="0" dirty="0">
                          <a:solidFill>
                            <a:schemeClr val="accent4">
                              <a:lumMod val="60000"/>
                              <a:lumOff val="40000"/>
                            </a:schemeClr>
                          </a:solidFill>
                        </a:rPr>
                        <a:t>SEP</a:t>
                      </a:r>
                      <a:endParaRPr lang="en-US" sz="1600" b="0" i="1" dirty="0">
                        <a:solidFill>
                          <a:schemeClr val="accent4">
                            <a:lumMod val="60000"/>
                            <a:lumOff val="4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lnL w="12700" cmpd="sng">
                      <a:noFill/>
                    </a:lnL>
                    <a:lnT w="12700" cmpd="sng">
                      <a:noFill/>
                    </a:lnT>
                  </a:tcPr>
                </a:tc>
                <a:tc>
                  <a:txBody>
                    <a:bodyPr/>
                    <a:lstStyle/>
                    <a:p>
                      <a:pPr algn="l"/>
                      <a:endParaRPr lang="en-US" sz="1600" b="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25638839"/>
                  </a:ext>
                </a:extLst>
              </a:tr>
            </a:tbl>
          </a:graphicData>
        </a:graphic>
      </p:graphicFrame>
      <p:sp>
        <p:nvSpPr>
          <p:cNvPr id="2" name="Text Placeholder 1">
            <a:extLst>
              <a:ext uri="{FF2B5EF4-FFF2-40B4-BE49-F238E27FC236}">
                <a16:creationId xmlns:a16="http://schemas.microsoft.com/office/drawing/2014/main" id="{A8EE451B-7BEE-4ACA-9333-A35735C35D8C}"/>
              </a:ext>
            </a:extLst>
          </p:cNvPr>
          <p:cNvSpPr>
            <a:spLocks noGrp="1"/>
          </p:cNvSpPr>
          <p:nvPr>
            <p:ph type="body" sz="quarter" idx="21"/>
          </p:nvPr>
        </p:nvSpPr>
        <p:spPr/>
        <p:txBody>
          <a:bodyPr/>
          <a:lstStyle/>
          <a:p>
            <a:r>
              <a:rPr lang="en-US" dirty="0"/>
              <a:t>Communications Pre and During AEP</a:t>
            </a:r>
          </a:p>
        </p:txBody>
      </p:sp>
      <p:sp>
        <p:nvSpPr>
          <p:cNvPr id="3" name="Text Placeholder 2">
            <a:extLst>
              <a:ext uri="{FF2B5EF4-FFF2-40B4-BE49-F238E27FC236}">
                <a16:creationId xmlns:a16="http://schemas.microsoft.com/office/drawing/2014/main" id="{4A58B48F-946C-4DF2-AA73-D494243D79C9}"/>
              </a:ext>
            </a:extLst>
          </p:cNvPr>
          <p:cNvSpPr>
            <a:spLocks noGrp="1"/>
          </p:cNvSpPr>
          <p:nvPr>
            <p:ph type="body" sz="quarter" idx="22"/>
          </p:nvPr>
        </p:nvSpPr>
        <p:spPr>
          <a:xfrm>
            <a:off x="432676" y="696637"/>
            <a:ext cx="11326643" cy="743663"/>
          </a:xfrm>
        </p:spPr>
        <p:txBody>
          <a:bodyPr>
            <a:noAutofit/>
          </a:bodyPr>
          <a:lstStyle/>
          <a:p>
            <a:pPr>
              <a:lnSpc>
                <a:spcPct val="100000"/>
              </a:lnSpc>
            </a:pPr>
            <a:r>
              <a:rPr lang="en-US" sz="1050" dirty="0"/>
              <a:t>During the Pre-Annual Enrollment Period, all communications must remain strictly educational and simply provide information without influencing potential enrollees decisions. During the Annual Enrollment Period, communications may be used to inform a potential enrollee about plan specifics and benefits as well as attempt to influence the enrollee’s decision-making process when choosing a plan.</a:t>
            </a:r>
          </a:p>
        </p:txBody>
      </p:sp>
      <p:sp>
        <p:nvSpPr>
          <p:cNvPr id="14" name="Rectangle 13">
            <a:extLst>
              <a:ext uri="{FF2B5EF4-FFF2-40B4-BE49-F238E27FC236}">
                <a16:creationId xmlns:a16="http://schemas.microsoft.com/office/drawing/2014/main" id="{D42B7063-77E2-4E5E-93A6-6E09EAADA4DF}"/>
              </a:ext>
            </a:extLst>
          </p:cNvPr>
          <p:cNvSpPr/>
          <p:nvPr/>
        </p:nvSpPr>
        <p:spPr>
          <a:xfrm>
            <a:off x="483986" y="3490858"/>
            <a:ext cx="4983024" cy="2849250"/>
          </a:xfrm>
          <a:prstGeom prst="rect">
            <a:avLst/>
          </a:prstGeom>
          <a:solidFill>
            <a:srgbClr val="40567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D129B9-2C0C-49CF-B9A4-2CB25E61839A}"/>
              </a:ext>
            </a:extLst>
          </p:cNvPr>
          <p:cNvSpPr/>
          <p:nvPr/>
        </p:nvSpPr>
        <p:spPr>
          <a:xfrm>
            <a:off x="680143" y="4184301"/>
            <a:ext cx="4557571" cy="2062103"/>
          </a:xfrm>
          <a:prstGeom prst="rect">
            <a:avLst/>
          </a:prstGeom>
        </p:spPr>
        <p:txBody>
          <a:bodyPr wrap="square">
            <a:spAutoFit/>
          </a:bodyPr>
          <a:lstStyle/>
          <a:p>
            <a:pPr lvl="0" algn="ctr">
              <a:defRPr/>
            </a:pPr>
            <a:r>
              <a:rPr lang="en-US" sz="1600" dirty="0">
                <a:solidFill>
                  <a:schemeClr val="bg1"/>
                </a:solidFill>
              </a:rPr>
              <a:t>During Pre-AEP, all communications must be used </a:t>
            </a:r>
            <a:r>
              <a:rPr lang="en-US" sz="1600" b="1" dirty="0">
                <a:solidFill>
                  <a:schemeClr val="bg1"/>
                </a:solidFill>
              </a:rPr>
              <a:t>to provide information </a:t>
            </a:r>
            <a:r>
              <a:rPr lang="en-US" sz="1600" dirty="0">
                <a:solidFill>
                  <a:schemeClr val="bg1"/>
                </a:solidFill>
              </a:rPr>
              <a:t>to current and prospective enrollees. This means that no activities or materials during Pre-AEP may mention specific products and their benefits or have the intent of drawing the attention of a current or prospective enrollee to influence the enrollee’s decision-making process about joining a plan.</a:t>
            </a:r>
          </a:p>
        </p:txBody>
      </p:sp>
      <p:sp>
        <p:nvSpPr>
          <p:cNvPr id="13" name="Rectangle 12">
            <a:extLst>
              <a:ext uri="{FF2B5EF4-FFF2-40B4-BE49-F238E27FC236}">
                <a16:creationId xmlns:a16="http://schemas.microsoft.com/office/drawing/2014/main" id="{0FEB106C-0EA1-4328-B203-A5CB7DEAE786}"/>
              </a:ext>
            </a:extLst>
          </p:cNvPr>
          <p:cNvSpPr/>
          <p:nvPr/>
        </p:nvSpPr>
        <p:spPr>
          <a:xfrm>
            <a:off x="461324" y="3647327"/>
            <a:ext cx="5028348" cy="430887"/>
          </a:xfrm>
          <a:prstGeom prst="rect">
            <a:avLst/>
          </a:prstGeom>
        </p:spPr>
        <p:txBody>
          <a:bodyPr wrap="square">
            <a:spAutoFit/>
          </a:bodyPr>
          <a:lstStyle/>
          <a:p>
            <a:pPr algn="ctr"/>
            <a:r>
              <a:rPr lang="en-US" sz="2200" b="1" dirty="0">
                <a:solidFill>
                  <a:schemeClr val="bg1"/>
                </a:solidFill>
              </a:rPr>
              <a:t>Pre-AEP: Educational Communication</a:t>
            </a:r>
          </a:p>
        </p:txBody>
      </p:sp>
      <p:sp>
        <p:nvSpPr>
          <p:cNvPr id="35" name="Rectangle 34">
            <a:extLst>
              <a:ext uri="{FF2B5EF4-FFF2-40B4-BE49-F238E27FC236}">
                <a16:creationId xmlns:a16="http://schemas.microsoft.com/office/drawing/2014/main" id="{B66A423E-6F9A-4DCB-9C46-3771257695E9}"/>
              </a:ext>
            </a:extLst>
          </p:cNvPr>
          <p:cNvSpPr/>
          <p:nvPr/>
        </p:nvSpPr>
        <p:spPr>
          <a:xfrm>
            <a:off x="514350" y="6451900"/>
            <a:ext cx="8770466" cy="338554"/>
          </a:xfrm>
          <a:prstGeom prst="rect">
            <a:avLst/>
          </a:prstGeom>
        </p:spPr>
        <p:txBody>
          <a:bodyPr wrap="square">
            <a:spAutoFit/>
          </a:bodyPr>
          <a:lstStyle/>
          <a:p>
            <a:r>
              <a:rPr lang="en-US" sz="800" b="1" i="1" dirty="0">
                <a:solidFill>
                  <a:srgbClr val="5A656F"/>
                </a:solidFill>
                <a:latin typeface="Calibri" panose="020F0502020204030204"/>
              </a:rPr>
              <a:t>Source: </a:t>
            </a:r>
            <a:r>
              <a:rPr lang="en-US" sz="800" i="1" dirty="0">
                <a:solidFill>
                  <a:srgbClr val="5A656F"/>
                </a:solidFill>
                <a:latin typeface="Calibri" panose="020F0502020204030204"/>
              </a:rPr>
              <a:t>Medicare Communications and Marketing Guidelines, 2019</a:t>
            </a:r>
          </a:p>
          <a:p>
            <a:endParaRPr lang="en-US" sz="800" i="1" dirty="0">
              <a:solidFill>
                <a:srgbClr val="5A656F"/>
              </a:solidFill>
              <a:latin typeface="Calibri" panose="020F0502020204030204"/>
            </a:endParaRPr>
          </a:p>
        </p:txBody>
      </p:sp>
      <p:sp>
        <p:nvSpPr>
          <p:cNvPr id="21" name="Rectangle 20">
            <a:extLst>
              <a:ext uri="{FF2B5EF4-FFF2-40B4-BE49-F238E27FC236}">
                <a16:creationId xmlns:a16="http://schemas.microsoft.com/office/drawing/2014/main" id="{3991004F-D583-4450-81D9-E318C57B0E1B}"/>
              </a:ext>
            </a:extLst>
          </p:cNvPr>
          <p:cNvSpPr/>
          <p:nvPr/>
        </p:nvSpPr>
        <p:spPr>
          <a:xfrm>
            <a:off x="5660584" y="3481737"/>
            <a:ext cx="6151402" cy="2858371"/>
          </a:xfrm>
          <a:prstGeom prst="rect">
            <a:avLst/>
          </a:prstGeom>
          <a:solidFill>
            <a:srgbClr val="309B93"/>
          </a:solidFill>
          <a:ln>
            <a:solidFill>
              <a:srgbClr val="309B9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329EF66-8586-4F00-9CCF-5FCF8435E35E}"/>
              </a:ext>
            </a:extLst>
          </p:cNvPr>
          <p:cNvSpPr/>
          <p:nvPr/>
        </p:nvSpPr>
        <p:spPr>
          <a:xfrm>
            <a:off x="5660584" y="3630720"/>
            <a:ext cx="6151402" cy="430887"/>
          </a:xfrm>
          <a:prstGeom prst="rect">
            <a:avLst/>
          </a:prstGeom>
        </p:spPr>
        <p:txBody>
          <a:bodyPr wrap="square">
            <a:spAutoFit/>
          </a:bodyPr>
          <a:lstStyle/>
          <a:p>
            <a:pPr algn="ctr"/>
            <a:r>
              <a:rPr lang="en-US" sz="2200" b="1" dirty="0">
                <a:solidFill>
                  <a:schemeClr val="bg1"/>
                </a:solidFill>
              </a:rPr>
              <a:t>AEP: Marketing Communication</a:t>
            </a:r>
          </a:p>
        </p:txBody>
      </p:sp>
      <p:sp>
        <p:nvSpPr>
          <p:cNvPr id="23" name="Rectangle 22">
            <a:extLst>
              <a:ext uri="{FF2B5EF4-FFF2-40B4-BE49-F238E27FC236}">
                <a16:creationId xmlns:a16="http://schemas.microsoft.com/office/drawing/2014/main" id="{F5D8C44E-2097-4136-80A4-CF76D786FDF2}"/>
              </a:ext>
            </a:extLst>
          </p:cNvPr>
          <p:cNvSpPr/>
          <p:nvPr/>
        </p:nvSpPr>
        <p:spPr>
          <a:xfrm>
            <a:off x="5813658" y="4210590"/>
            <a:ext cx="5810652" cy="1815882"/>
          </a:xfrm>
          <a:prstGeom prst="rect">
            <a:avLst/>
          </a:prstGeom>
        </p:spPr>
        <p:txBody>
          <a:bodyPr wrap="square">
            <a:spAutoFit/>
          </a:bodyPr>
          <a:lstStyle/>
          <a:p>
            <a:pPr algn="ctr"/>
            <a:r>
              <a:rPr lang="en-US" sz="1600" dirty="0">
                <a:solidFill>
                  <a:schemeClr val="bg1"/>
                </a:solidFill>
              </a:rPr>
              <a:t>During the AEP, activities and the use of materials by the Plan/Part D sponsor may have</a:t>
            </a:r>
            <a:r>
              <a:rPr lang="en-US" sz="1600" b="1" dirty="0">
                <a:solidFill>
                  <a:schemeClr val="bg1"/>
                </a:solidFill>
              </a:rPr>
              <a:t> the intent to draw a beneficiary's attention to a plan or plans and to influence a beneficiary's decision-making process</a:t>
            </a:r>
            <a:r>
              <a:rPr lang="en-US" sz="1600" dirty="0">
                <a:solidFill>
                  <a:schemeClr val="bg1"/>
                </a:solidFill>
              </a:rPr>
              <a:t> when selecting a plan for enrollment or deciding to stay enrolled in a plan (that is, retention-based marketing). Additionally, marketing materials may contain information about the </a:t>
            </a:r>
            <a:r>
              <a:rPr lang="en-US" sz="1600" b="1" dirty="0">
                <a:solidFill>
                  <a:schemeClr val="bg1"/>
                </a:solidFill>
              </a:rPr>
              <a:t>plan’s benefit structure, cost sharing, measuring, or ranking standards</a:t>
            </a:r>
            <a:r>
              <a:rPr lang="en-US" sz="1600" dirty="0">
                <a:solidFill>
                  <a:schemeClr val="bg1"/>
                </a:solidFill>
              </a:rPr>
              <a:t>. </a:t>
            </a:r>
          </a:p>
        </p:txBody>
      </p:sp>
      <p:pic>
        <p:nvPicPr>
          <p:cNvPr id="24" name="Picture 23">
            <a:extLst>
              <a:ext uri="{FF2B5EF4-FFF2-40B4-BE49-F238E27FC236}">
                <a16:creationId xmlns:a16="http://schemas.microsoft.com/office/drawing/2014/main" id="{609A0B5A-A81D-4C55-8813-C48F7D18CB94}"/>
              </a:ext>
            </a:extLst>
          </p:cNvPr>
          <p:cNvPicPr>
            <a:picLocks noChangeAspect="1"/>
          </p:cNvPicPr>
          <p:nvPr/>
        </p:nvPicPr>
        <p:blipFill>
          <a:blip r:embed="rId3"/>
          <a:stretch>
            <a:fillRect/>
          </a:stretch>
        </p:blipFill>
        <p:spPr>
          <a:xfrm>
            <a:off x="6319622" y="3688694"/>
            <a:ext cx="353154" cy="353154"/>
          </a:xfrm>
          <a:prstGeom prst="rect">
            <a:avLst/>
          </a:prstGeom>
        </p:spPr>
      </p:pic>
      <p:cxnSp>
        <p:nvCxnSpPr>
          <p:cNvPr id="25" name="Straight Connector 24">
            <a:extLst>
              <a:ext uri="{FF2B5EF4-FFF2-40B4-BE49-F238E27FC236}">
                <a16:creationId xmlns:a16="http://schemas.microsoft.com/office/drawing/2014/main" id="{39173F0F-8D61-423D-AB7D-2650D7C94DE3}"/>
              </a:ext>
            </a:extLst>
          </p:cNvPr>
          <p:cNvCxnSpPr>
            <a:cxnSpLocks/>
          </p:cNvCxnSpPr>
          <p:nvPr/>
        </p:nvCxnSpPr>
        <p:spPr>
          <a:xfrm flipV="1">
            <a:off x="5237714" y="2308860"/>
            <a:ext cx="0" cy="1067403"/>
          </a:xfrm>
          <a:prstGeom prst="line">
            <a:avLst/>
          </a:prstGeom>
          <a:ln w="19050">
            <a:solidFill>
              <a:srgbClr val="405673"/>
            </a:solidFill>
            <a:headEnd type="oval"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B77C66-D101-40F7-ACBC-831D016DE5E8}"/>
              </a:ext>
            </a:extLst>
          </p:cNvPr>
          <p:cNvCxnSpPr>
            <a:cxnSpLocks/>
          </p:cNvCxnSpPr>
          <p:nvPr/>
        </p:nvCxnSpPr>
        <p:spPr>
          <a:xfrm flipV="1">
            <a:off x="5897880" y="2308860"/>
            <a:ext cx="3657600" cy="1067404"/>
          </a:xfrm>
          <a:prstGeom prst="line">
            <a:avLst/>
          </a:prstGeom>
          <a:ln w="19050">
            <a:solidFill>
              <a:srgbClr val="309B93"/>
            </a:solidFill>
            <a:headEnd type="oval" w="lg" len="lg"/>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250BB4D1-FE9C-4E8F-A339-9EA1746500A3}"/>
              </a:ext>
            </a:extLst>
          </p:cNvPr>
          <p:cNvSpPr txBox="1">
            <a:spLocks/>
          </p:cNvSpPr>
          <p:nvPr/>
        </p:nvSpPr>
        <p:spPr>
          <a:xfrm>
            <a:off x="432676" y="309373"/>
            <a:ext cx="11326643" cy="617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Clr>
                <a:schemeClr val="bg2"/>
              </a:buClr>
              <a:buSzPct val="80000"/>
              <a:buFont typeface=".AppleSystemUIFont" charset="-120"/>
              <a:buNone/>
              <a:defRPr sz="3000" b="1" kern="1200">
                <a:solidFill>
                  <a:schemeClr val="bg2"/>
                </a:solidFill>
                <a:latin typeface="+mn-lt"/>
                <a:ea typeface="+mn-ea"/>
                <a:cs typeface="+mn-cs"/>
              </a:defRPr>
            </a:lvl1pPr>
            <a:lvl2pPr marL="342891" indent="0" algn="l" defTabSz="914400" rtl="0" eaLnBrk="1" latinLnBrk="0" hangingPunct="1">
              <a:lnSpc>
                <a:spcPct val="90000"/>
              </a:lnSpc>
              <a:spcBef>
                <a:spcPts val="500"/>
              </a:spcBef>
              <a:spcAft>
                <a:spcPts val="1200"/>
              </a:spcAft>
              <a:buClr>
                <a:schemeClr val="bg2"/>
              </a:buClr>
              <a:buFont typeface="Arial" panose="020B0604020202020204" pitchFamily="34" charset="0"/>
              <a:buNone/>
              <a:defRPr sz="2400" kern="1200">
                <a:solidFill>
                  <a:schemeClr val="tx1"/>
                </a:solidFill>
                <a:latin typeface="+mj-lt"/>
                <a:ea typeface="+mn-ea"/>
                <a:cs typeface="+mn-cs"/>
              </a:defRPr>
            </a:lvl2pPr>
            <a:lvl3pPr marL="685783" indent="0" algn="l" defTabSz="914400" rtl="0" eaLnBrk="1" latinLnBrk="0" hangingPunct="1">
              <a:lnSpc>
                <a:spcPct val="90000"/>
              </a:lnSpc>
              <a:spcBef>
                <a:spcPts val="500"/>
              </a:spcBef>
              <a:spcAft>
                <a:spcPts val="1200"/>
              </a:spcAft>
              <a:buClr>
                <a:schemeClr val="bg2"/>
              </a:buClr>
              <a:buSzPct val="80000"/>
              <a:buFont typeface="Courier New" charset="0"/>
              <a:buNone/>
              <a:defRPr sz="2000" kern="1200">
                <a:solidFill>
                  <a:schemeClr val="tx1"/>
                </a:solidFill>
                <a:latin typeface="+mj-lt"/>
                <a:ea typeface="+mn-ea"/>
                <a:cs typeface="+mn-cs"/>
              </a:defRPr>
            </a:lvl3pPr>
            <a:lvl4pPr marL="1028674" indent="0" algn="l" defTabSz="914400" rtl="0" eaLnBrk="1" latinLnBrk="0" hangingPunct="1">
              <a:lnSpc>
                <a:spcPct val="90000"/>
              </a:lnSpc>
              <a:spcBef>
                <a:spcPts val="500"/>
              </a:spcBef>
              <a:spcAft>
                <a:spcPts val="1200"/>
              </a:spcAft>
              <a:buClr>
                <a:schemeClr val="bg2"/>
              </a:buClr>
              <a:buFont typeface="Wingdings" charset="2"/>
              <a:buNone/>
              <a:defRPr sz="1800" kern="1200">
                <a:solidFill>
                  <a:schemeClr val="tx1"/>
                </a:solidFill>
                <a:latin typeface="+mj-lt"/>
                <a:ea typeface="+mn-ea"/>
                <a:cs typeface="+mn-cs"/>
              </a:defRPr>
            </a:lvl4pPr>
            <a:lvl5pPr marL="1371566" indent="0" algn="l" defTabSz="914400" rtl="0" eaLnBrk="1" latinLnBrk="0" hangingPunct="1">
              <a:lnSpc>
                <a:spcPct val="90000"/>
              </a:lnSpc>
              <a:spcBef>
                <a:spcPts val="500"/>
              </a:spcBef>
              <a:spcAft>
                <a:spcPts val="1200"/>
              </a:spcAft>
              <a:buClr>
                <a:schemeClr val="bg2"/>
              </a:buClr>
              <a:buFont typeface=".AppleSystemUIFont" charset="-12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4"/>
                </a:solidFill>
              </a:rPr>
              <a:t>Communications Pre and During AEP</a:t>
            </a:r>
          </a:p>
        </p:txBody>
      </p:sp>
      <p:grpSp>
        <p:nvGrpSpPr>
          <p:cNvPr id="29" name="Group 28">
            <a:extLst>
              <a:ext uri="{FF2B5EF4-FFF2-40B4-BE49-F238E27FC236}">
                <a16:creationId xmlns:a16="http://schemas.microsoft.com/office/drawing/2014/main" id="{7E21C471-1740-472F-B77F-1F3C85065F78}"/>
              </a:ext>
            </a:extLst>
          </p:cNvPr>
          <p:cNvGrpSpPr/>
          <p:nvPr/>
        </p:nvGrpSpPr>
        <p:grpSpPr>
          <a:xfrm>
            <a:off x="10567137" y="131589"/>
            <a:ext cx="1498030" cy="350334"/>
            <a:chOff x="7596004" y="163491"/>
            <a:chExt cx="1563993" cy="365760"/>
          </a:xfrm>
        </p:grpSpPr>
        <p:sp>
          <p:nvSpPr>
            <p:cNvPr id="30" name="Rectangle 29">
              <a:extLst>
                <a:ext uri="{FF2B5EF4-FFF2-40B4-BE49-F238E27FC236}">
                  <a16:creationId xmlns:a16="http://schemas.microsoft.com/office/drawing/2014/main" id="{BCE8086D-FA91-44F8-B6D0-3550B41A9AE1}"/>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CC8308D-D26E-4884-A37C-C647FDFD36FE}"/>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2" name="Rectangle 31">
              <a:extLst>
                <a:ext uri="{FF2B5EF4-FFF2-40B4-BE49-F238E27FC236}">
                  <a16:creationId xmlns:a16="http://schemas.microsoft.com/office/drawing/2014/main" id="{BEE5B2C6-FD04-44EA-BD73-74567841B9EA}"/>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33" name="Rectangle 32">
              <a:extLst>
                <a:ext uri="{FF2B5EF4-FFF2-40B4-BE49-F238E27FC236}">
                  <a16:creationId xmlns:a16="http://schemas.microsoft.com/office/drawing/2014/main" id="{108F4050-CEB9-4313-B71B-9B442B6A8E1B}"/>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36" name="TextBox 35">
            <a:extLst>
              <a:ext uri="{FF2B5EF4-FFF2-40B4-BE49-F238E27FC236}">
                <a16:creationId xmlns:a16="http://schemas.microsoft.com/office/drawing/2014/main" id="{3BAE0A82-3FDE-46B1-9E03-B5AC4FEB84E5}"/>
              </a:ext>
            </a:extLst>
          </p:cNvPr>
          <p:cNvSpPr txBox="1"/>
          <p:nvPr/>
        </p:nvSpPr>
        <p:spPr>
          <a:xfrm>
            <a:off x="9293159" y="1480143"/>
            <a:ext cx="1223594" cy="292388"/>
          </a:xfrm>
          <a:prstGeom prst="rect">
            <a:avLst/>
          </a:prstGeom>
          <a:noFill/>
        </p:spPr>
        <p:txBody>
          <a:bodyPr wrap="square" rtlCol="0">
            <a:spAutoFit/>
          </a:bodyPr>
          <a:lstStyle/>
          <a:p>
            <a:r>
              <a:rPr lang="en-US" sz="1300" b="1" dirty="0">
                <a:solidFill>
                  <a:schemeClr val="bg2"/>
                </a:solidFill>
                <a:latin typeface="Calibri" charset="0"/>
                <a:ea typeface="Calibri" charset="0"/>
                <a:cs typeface="Calibri" charset="0"/>
              </a:rPr>
              <a:t>OCTOBER 1</a:t>
            </a:r>
          </a:p>
        </p:txBody>
      </p:sp>
      <p:sp>
        <p:nvSpPr>
          <p:cNvPr id="38" name="TextBox 37">
            <a:extLst>
              <a:ext uri="{FF2B5EF4-FFF2-40B4-BE49-F238E27FC236}">
                <a16:creationId xmlns:a16="http://schemas.microsoft.com/office/drawing/2014/main" id="{1278F0B6-13B9-4C30-AF3D-AA8DF806E151}"/>
              </a:ext>
            </a:extLst>
          </p:cNvPr>
          <p:cNvSpPr txBox="1"/>
          <p:nvPr/>
        </p:nvSpPr>
        <p:spPr>
          <a:xfrm>
            <a:off x="475896" y="1459592"/>
            <a:ext cx="2095291" cy="292388"/>
          </a:xfrm>
          <a:prstGeom prst="rect">
            <a:avLst/>
          </a:prstGeom>
          <a:noFill/>
        </p:spPr>
        <p:txBody>
          <a:bodyPr wrap="square" rtlCol="0">
            <a:spAutoFit/>
          </a:bodyPr>
          <a:lstStyle/>
          <a:p>
            <a:r>
              <a:rPr lang="en-US" sz="1300" b="1" dirty="0">
                <a:solidFill>
                  <a:schemeClr val="accent4">
                    <a:lumMod val="60000"/>
                    <a:lumOff val="40000"/>
                  </a:schemeClr>
                </a:solidFill>
                <a:latin typeface="Calibri" charset="0"/>
                <a:ea typeface="Calibri" charset="0"/>
                <a:cs typeface="Calibri" charset="0"/>
              </a:rPr>
              <a:t>JANUARY 1</a:t>
            </a:r>
          </a:p>
        </p:txBody>
      </p:sp>
      <p:sp>
        <p:nvSpPr>
          <p:cNvPr id="40" name="TextBox 39">
            <a:extLst>
              <a:ext uri="{FF2B5EF4-FFF2-40B4-BE49-F238E27FC236}">
                <a16:creationId xmlns:a16="http://schemas.microsoft.com/office/drawing/2014/main" id="{0A8C3F0D-2850-4744-BFC2-07C865668EF8}"/>
              </a:ext>
            </a:extLst>
          </p:cNvPr>
          <p:cNvSpPr txBox="1"/>
          <p:nvPr/>
        </p:nvSpPr>
        <p:spPr>
          <a:xfrm>
            <a:off x="3322629" y="1459592"/>
            <a:ext cx="2095291" cy="292388"/>
          </a:xfrm>
          <a:prstGeom prst="rect">
            <a:avLst/>
          </a:prstGeom>
          <a:noFill/>
        </p:spPr>
        <p:txBody>
          <a:bodyPr wrap="square" rtlCol="0">
            <a:spAutoFit/>
          </a:bodyPr>
          <a:lstStyle/>
          <a:p>
            <a:r>
              <a:rPr lang="en-US" sz="1300" b="1" dirty="0">
                <a:solidFill>
                  <a:srgbClr val="405673"/>
                </a:solidFill>
                <a:latin typeface="Calibri" charset="0"/>
                <a:ea typeface="Calibri" charset="0"/>
                <a:cs typeface="Calibri" charset="0"/>
              </a:rPr>
              <a:t>APRIL 1</a:t>
            </a:r>
          </a:p>
        </p:txBody>
      </p:sp>
      <p:sp>
        <p:nvSpPr>
          <p:cNvPr id="41" name="TextBox 40">
            <a:extLst>
              <a:ext uri="{FF2B5EF4-FFF2-40B4-BE49-F238E27FC236}">
                <a16:creationId xmlns:a16="http://schemas.microsoft.com/office/drawing/2014/main" id="{80983F35-85BF-4D12-8ADC-25F7E3B68176}"/>
              </a:ext>
            </a:extLst>
          </p:cNvPr>
          <p:cNvSpPr txBox="1"/>
          <p:nvPr/>
        </p:nvSpPr>
        <p:spPr>
          <a:xfrm>
            <a:off x="10404598" y="1476881"/>
            <a:ext cx="1223593" cy="292372"/>
          </a:xfrm>
          <a:prstGeom prst="rect">
            <a:avLst/>
          </a:prstGeom>
          <a:noFill/>
        </p:spPr>
        <p:txBody>
          <a:bodyPr wrap="square" rtlCol="0">
            <a:spAutoFit/>
          </a:bodyPr>
          <a:lstStyle/>
          <a:p>
            <a:pPr algn="r"/>
            <a:r>
              <a:rPr lang="en-US" sz="1300" b="1" dirty="0">
                <a:solidFill>
                  <a:schemeClr val="bg2"/>
                </a:solidFill>
                <a:latin typeface="Calibri" charset="0"/>
                <a:ea typeface="Calibri" charset="0"/>
                <a:cs typeface="Calibri" charset="0"/>
              </a:rPr>
              <a:t>DECEMBER 7</a:t>
            </a:r>
          </a:p>
        </p:txBody>
      </p:sp>
      <p:sp>
        <p:nvSpPr>
          <p:cNvPr id="42" name="TextBox 41">
            <a:extLst>
              <a:ext uri="{FF2B5EF4-FFF2-40B4-BE49-F238E27FC236}">
                <a16:creationId xmlns:a16="http://schemas.microsoft.com/office/drawing/2014/main" id="{AC115280-7C88-48F0-A9D1-FAE8F3CC1CE7}"/>
              </a:ext>
            </a:extLst>
          </p:cNvPr>
          <p:cNvSpPr txBox="1"/>
          <p:nvPr/>
        </p:nvSpPr>
        <p:spPr>
          <a:xfrm>
            <a:off x="9766551" y="2871877"/>
            <a:ext cx="2095291" cy="292388"/>
          </a:xfrm>
          <a:prstGeom prst="rect">
            <a:avLst/>
          </a:prstGeom>
          <a:noFill/>
        </p:spPr>
        <p:txBody>
          <a:bodyPr wrap="square" rtlCol="0">
            <a:spAutoFit/>
          </a:bodyPr>
          <a:lstStyle/>
          <a:p>
            <a:pPr algn="r"/>
            <a:r>
              <a:rPr lang="en-US" sz="1300" b="1" dirty="0">
                <a:solidFill>
                  <a:schemeClr val="accent4">
                    <a:lumMod val="60000"/>
                    <a:lumOff val="40000"/>
                  </a:schemeClr>
                </a:solidFill>
                <a:latin typeface="Calibri" charset="0"/>
                <a:ea typeface="Calibri" charset="0"/>
                <a:cs typeface="Calibri" charset="0"/>
              </a:rPr>
              <a:t>DECEMBER 31</a:t>
            </a:r>
          </a:p>
        </p:txBody>
      </p:sp>
      <p:cxnSp>
        <p:nvCxnSpPr>
          <p:cNvPr id="43" name="Straight Connector 42">
            <a:extLst>
              <a:ext uri="{FF2B5EF4-FFF2-40B4-BE49-F238E27FC236}">
                <a16:creationId xmlns:a16="http://schemas.microsoft.com/office/drawing/2014/main" id="{7551115B-BB2C-4B0B-BE29-24D176248066}"/>
              </a:ext>
            </a:extLst>
          </p:cNvPr>
          <p:cNvCxnSpPr>
            <a:cxnSpLocks/>
          </p:cNvCxnSpPr>
          <p:nvPr/>
        </p:nvCxnSpPr>
        <p:spPr>
          <a:xfrm>
            <a:off x="10174301" y="1783752"/>
            <a:ext cx="0" cy="51003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46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F0629B5-E188-4034-8953-6BEF1D7B5572}"/>
              </a:ext>
            </a:extLst>
          </p:cNvPr>
          <p:cNvSpPr>
            <a:spLocks noGrp="1"/>
          </p:cNvSpPr>
          <p:nvPr>
            <p:ph type="body" sz="quarter" idx="21"/>
          </p:nvPr>
        </p:nvSpPr>
        <p:spPr/>
        <p:txBody>
          <a:bodyPr>
            <a:normAutofit/>
          </a:bodyPr>
          <a:lstStyle/>
          <a:p>
            <a:r>
              <a:rPr lang="en-US" dirty="0">
                <a:solidFill>
                  <a:srgbClr val="0C06F0"/>
                </a:solidFill>
              </a:rPr>
              <a:t>Medicare Advantage Eligibility Criteria</a:t>
            </a:r>
          </a:p>
        </p:txBody>
      </p:sp>
      <p:sp>
        <p:nvSpPr>
          <p:cNvPr id="14" name="Text Placeholder 2">
            <a:extLst>
              <a:ext uri="{FF2B5EF4-FFF2-40B4-BE49-F238E27FC236}">
                <a16:creationId xmlns:a16="http://schemas.microsoft.com/office/drawing/2014/main" id="{86E88F59-0518-47AD-8CA9-822556919186}"/>
              </a:ext>
            </a:extLst>
          </p:cNvPr>
          <p:cNvSpPr>
            <a:spLocks noGrp="1"/>
          </p:cNvSpPr>
          <p:nvPr>
            <p:ph type="body" sz="quarter" idx="22"/>
          </p:nvPr>
        </p:nvSpPr>
        <p:spPr/>
        <p:txBody>
          <a:bodyPr/>
          <a:lstStyle/>
          <a:p>
            <a:r>
              <a:rPr lang="en-US" dirty="0">
                <a:solidFill>
                  <a:srgbClr val="122C50"/>
                </a:solidFill>
              </a:rPr>
              <a:t>Use the criteria in the table below to determine if a candidate is eligible for Medicare Advantage.</a:t>
            </a:r>
          </a:p>
        </p:txBody>
      </p:sp>
      <p:sp>
        <p:nvSpPr>
          <p:cNvPr id="7" name="Rectangle 6">
            <a:extLst>
              <a:ext uri="{FF2B5EF4-FFF2-40B4-BE49-F238E27FC236}">
                <a16:creationId xmlns:a16="http://schemas.microsoft.com/office/drawing/2014/main" id="{56A0C438-24E7-41CE-A658-0C773012988C}"/>
              </a:ext>
            </a:extLst>
          </p:cNvPr>
          <p:cNvSpPr/>
          <p:nvPr/>
        </p:nvSpPr>
        <p:spPr>
          <a:xfrm>
            <a:off x="514350" y="6451900"/>
            <a:ext cx="8770466"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5A656F"/>
                </a:solidFill>
                <a:effectLst/>
                <a:uLnTx/>
                <a:uFillTx/>
                <a:latin typeface="Calibri" panose="020F0502020204030204"/>
                <a:ea typeface="+mn-ea"/>
                <a:cs typeface="+mn-cs"/>
              </a:rPr>
              <a:t>Source</a:t>
            </a:r>
            <a:r>
              <a:rPr kumimoji="0" lang="en-US" sz="800" b="0" i="1" u="none" strike="noStrike" kern="1200" cap="none" spc="0" normalizeH="0" baseline="0" noProof="0" dirty="0">
                <a:ln>
                  <a:noFill/>
                </a:ln>
                <a:solidFill>
                  <a:srgbClr val="5A656F"/>
                </a:solidFill>
                <a:effectLst/>
                <a:uLnTx/>
                <a:uFillTx/>
                <a:latin typeface="Calibri" panose="020F0502020204030204"/>
                <a:ea typeface="+mn-ea"/>
                <a:cs typeface="+mn-cs"/>
              </a:rPr>
              <a:t>: MA Enrollment and Disenrollment Guidance, 2019</a:t>
            </a:r>
          </a:p>
        </p:txBody>
      </p:sp>
      <p:graphicFrame>
        <p:nvGraphicFramePr>
          <p:cNvPr id="2" name="Table 1">
            <a:extLst>
              <a:ext uri="{FF2B5EF4-FFF2-40B4-BE49-F238E27FC236}">
                <a16:creationId xmlns:a16="http://schemas.microsoft.com/office/drawing/2014/main" id="{87149542-EB3D-4AA8-AC0A-37A7454A5824}"/>
              </a:ext>
            </a:extLst>
          </p:cNvPr>
          <p:cNvGraphicFramePr>
            <a:graphicFrameLocks noGrp="1"/>
          </p:cNvGraphicFramePr>
          <p:nvPr>
            <p:extLst>
              <p:ext uri="{D42A27DB-BD31-4B8C-83A1-F6EECF244321}">
                <p14:modId xmlns:p14="http://schemas.microsoft.com/office/powerpoint/2010/main" val="3215648566"/>
              </p:ext>
            </p:extLst>
          </p:nvPr>
        </p:nvGraphicFramePr>
        <p:xfrm>
          <a:off x="514350" y="1287121"/>
          <a:ext cx="11244976" cy="5197244"/>
        </p:xfrm>
        <a:graphic>
          <a:graphicData uri="http://schemas.openxmlformats.org/drawingml/2006/table">
            <a:tbl>
              <a:tblPr firstRow="1" bandRow="1">
                <a:tableStyleId>{5C22544A-7EE6-4342-B048-85BDC9FD1C3A}</a:tableStyleId>
              </a:tblPr>
              <a:tblGrid>
                <a:gridCol w="5622488">
                  <a:extLst>
                    <a:ext uri="{9D8B030D-6E8A-4147-A177-3AD203B41FA5}">
                      <a16:colId xmlns:a16="http://schemas.microsoft.com/office/drawing/2014/main" val="2633858054"/>
                    </a:ext>
                  </a:extLst>
                </a:gridCol>
                <a:gridCol w="5622488">
                  <a:extLst>
                    <a:ext uri="{9D8B030D-6E8A-4147-A177-3AD203B41FA5}">
                      <a16:colId xmlns:a16="http://schemas.microsoft.com/office/drawing/2014/main" val="3501394795"/>
                    </a:ext>
                  </a:extLst>
                </a:gridCol>
              </a:tblGrid>
              <a:tr h="570984">
                <a:tc gridSpan="2">
                  <a:txBody>
                    <a:bodyPr/>
                    <a:lstStyle/>
                    <a:p>
                      <a:pPr algn="ctr"/>
                      <a:r>
                        <a:rPr lang="en-US" dirty="0">
                          <a:solidFill>
                            <a:schemeClr val="tx1"/>
                          </a:solidFill>
                        </a:rPr>
                        <a:t>In general, an individual is eligible to elect an MA plan when each of the following requirements is met:</a:t>
                      </a:r>
                    </a:p>
                  </a:txBody>
                  <a:tcPr anchor="ctr">
                    <a:solidFill>
                      <a:schemeClr val="bg2"/>
                    </a:solidFill>
                  </a:tcPr>
                </a:tc>
                <a:tc hMerge="1">
                  <a:txBody>
                    <a:bodyPr/>
                    <a:lstStyle/>
                    <a:p>
                      <a:endParaRPr lang="en-US"/>
                    </a:p>
                  </a:txBody>
                  <a:tcPr/>
                </a:tc>
                <a:extLst>
                  <a:ext uri="{0D108BD9-81ED-4DB2-BD59-A6C34878D82A}">
                    <a16:rowId xmlns:a16="http://schemas.microsoft.com/office/drawing/2014/main" val="4266399720"/>
                  </a:ext>
                </a:extLst>
              </a:tr>
              <a:tr h="101270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t>As of 2021 individuals that have been determined to have ERSD are eligible to apply for coverage.</a:t>
                      </a:r>
                    </a:p>
                  </a:txBody>
                  <a:tcPr marL="182880" marR="182880" marT="91440" marB="91440" anchor="ctr">
                    <a:solidFill>
                      <a:srgbClr val="E3F0EF"/>
                    </a:solidFill>
                  </a:tcPr>
                </a:tc>
                <a:tc rowSpan="2">
                  <a:txBody>
                    <a:bodyPr/>
                    <a:lstStyle/>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The individual or his/her legal representative </a:t>
                      </a:r>
                      <a:r>
                        <a:rPr lang="en-US" sz="1600" b="1" dirty="0"/>
                        <a:t>completes an enrollment request </a:t>
                      </a:r>
                      <a:r>
                        <a:rPr lang="en-US" sz="1600" dirty="0"/>
                        <a:t>and includes all the information required to process the enrollment or meets alternative conditions for enrollment specified by CMS.</a:t>
                      </a:r>
                    </a:p>
                  </a:txBody>
                  <a:tcPr marL="182880" marR="182880" marT="91440" marB="91440">
                    <a:solidFill>
                      <a:srgbClr val="E3F0EF"/>
                    </a:solidFill>
                  </a:tcPr>
                </a:tc>
                <a:extLst>
                  <a:ext uri="{0D108BD9-81ED-4DB2-BD59-A6C34878D82A}">
                    <a16:rowId xmlns:a16="http://schemas.microsoft.com/office/drawing/2014/main" val="1860867236"/>
                  </a:ext>
                </a:extLst>
              </a:tr>
              <a:tr h="1012700">
                <a:tc>
                  <a:txBody>
                    <a:bodyPr/>
                    <a:lstStyle/>
                    <a:p>
                      <a:pPr marL="285750" indent="-285750">
                        <a:buFont typeface="Wingdings" panose="05000000000000000000" pitchFamily="2" charset="2"/>
                        <a:buChar char="ü"/>
                      </a:pPr>
                      <a:r>
                        <a:rPr lang="en-US" sz="1600" dirty="0"/>
                        <a:t>The individual </a:t>
                      </a:r>
                      <a:r>
                        <a:rPr lang="en-US" sz="1600" b="1" dirty="0"/>
                        <a:t>permanently resides in the service area </a:t>
                      </a:r>
                      <a:r>
                        <a:rPr lang="en-US" sz="1600" dirty="0"/>
                        <a:t>of the MA plan.</a:t>
                      </a:r>
                    </a:p>
                  </a:txBody>
                  <a:tcPr marL="182880" marR="182880" marT="91440" marB="91440" anchor="ctr">
                    <a:solidFill>
                      <a:srgbClr val="E3F0EF"/>
                    </a:solidFill>
                  </a:tcPr>
                </a:tc>
                <a:tc vMerge="1">
                  <a:txBody>
                    <a:bodyPr/>
                    <a:lstStyle/>
                    <a:p>
                      <a:endParaRPr lang="en-US"/>
                    </a:p>
                  </a:txBody>
                  <a:tcPr/>
                </a:tc>
                <a:extLst>
                  <a:ext uri="{0D108BD9-81ED-4DB2-BD59-A6C34878D82A}">
                    <a16:rowId xmlns:a16="http://schemas.microsoft.com/office/drawing/2014/main" val="2570621633"/>
                  </a:ext>
                </a:extLst>
              </a:tr>
              <a:tr h="1012700">
                <a:tc>
                  <a:txBody>
                    <a:bodyPr/>
                    <a:lstStyle/>
                    <a:p>
                      <a:pPr marL="285750" indent="-285750" algn="l" defTabSz="914400" rtl="0" eaLnBrk="1" latinLnBrk="0" hangingPunct="1">
                        <a:buFont typeface="Wingdings" panose="05000000000000000000" pitchFamily="2" charset="2"/>
                        <a:buChar char="ü"/>
                      </a:pPr>
                      <a:r>
                        <a:rPr lang="en-US" sz="1600" kern="1200" dirty="0">
                          <a:solidFill>
                            <a:schemeClr val="dk1"/>
                          </a:solidFill>
                          <a:latin typeface="+mn-lt"/>
                          <a:ea typeface="+mn-ea"/>
                          <a:cs typeface="+mn-cs"/>
                        </a:rPr>
                        <a:t>The individual is a </a:t>
                      </a:r>
                      <a:r>
                        <a:rPr lang="en-US" sz="1600" b="1" kern="1200" dirty="0">
                          <a:solidFill>
                            <a:schemeClr val="dk1"/>
                          </a:solidFill>
                          <a:latin typeface="+mn-lt"/>
                          <a:ea typeface="+mn-ea"/>
                          <a:cs typeface="+mn-cs"/>
                        </a:rPr>
                        <a:t>U.S. citizen </a:t>
                      </a:r>
                      <a:r>
                        <a:rPr lang="en-US" sz="1600" kern="1200" dirty="0">
                          <a:solidFill>
                            <a:schemeClr val="dk1"/>
                          </a:solidFill>
                          <a:latin typeface="+mn-lt"/>
                          <a:ea typeface="+mn-ea"/>
                          <a:cs typeface="+mn-cs"/>
                        </a:rPr>
                        <a:t>or lawfully present in the United States.</a:t>
                      </a:r>
                    </a:p>
                  </a:txBody>
                  <a:tcPr marL="182880" marR="182880" marT="91440" marB="91440" anchor="ctr">
                    <a:solidFill>
                      <a:srgbClr val="E3F0EF"/>
                    </a:solidFill>
                  </a:tcPr>
                </a:tc>
                <a:tc>
                  <a:txBody>
                    <a:bodyPr/>
                    <a:lstStyle/>
                    <a:p>
                      <a:pPr marL="285750" indent="-285750">
                        <a:buFont typeface="Wingdings" panose="05000000000000000000" pitchFamily="2" charset="2"/>
                        <a:buChar char="ü"/>
                      </a:pPr>
                      <a:r>
                        <a:rPr lang="en-US" sz="1600" dirty="0"/>
                        <a:t>The individual is fully informed of and </a:t>
                      </a:r>
                      <a:r>
                        <a:rPr lang="en-US" sz="1600" b="1" dirty="0"/>
                        <a:t>agrees to abide by the rules of the MA organization</a:t>
                      </a:r>
                      <a:r>
                        <a:rPr lang="en-US" sz="1600" dirty="0"/>
                        <a:t> that were provided during the enrollment request.</a:t>
                      </a:r>
                    </a:p>
                  </a:txBody>
                  <a:tcPr marL="182880" marR="182880" marT="91440" marB="91440" anchor="ctr">
                    <a:solidFill>
                      <a:srgbClr val="E3F0EF"/>
                    </a:solidFill>
                  </a:tcPr>
                </a:tc>
                <a:extLst>
                  <a:ext uri="{0D108BD9-81ED-4DB2-BD59-A6C34878D82A}">
                    <a16:rowId xmlns:a16="http://schemas.microsoft.com/office/drawing/2014/main" val="3588728500"/>
                  </a:ext>
                </a:extLst>
              </a:tr>
              <a:tr h="1330977">
                <a:tc>
                  <a:txBody>
                    <a:bodyPr/>
                    <a:lstStyle/>
                    <a:p>
                      <a:pPr marL="285750" indent="-285750" algn="l" defTabSz="914400" rtl="0" eaLnBrk="1" latinLnBrk="0" hangingPunct="1">
                        <a:buFont typeface="Wingdings" panose="05000000000000000000" pitchFamily="2" charset="2"/>
                        <a:buChar char="ü"/>
                      </a:pPr>
                      <a:r>
                        <a:rPr lang="en-US" sz="1600" kern="1200" dirty="0">
                          <a:solidFill>
                            <a:schemeClr val="dk1"/>
                          </a:solidFill>
                          <a:latin typeface="+mn-lt"/>
                          <a:ea typeface="+mn-ea"/>
                          <a:cs typeface="+mn-cs"/>
                        </a:rPr>
                        <a:t>The individual is </a:t>
                      </a:r>
                      <a:r>
                        <a:rPr lang="en-US" sz="1600" b="1" kern="1200" dirty="0">
                          <a:solidFill>
                            <a:schemeClr val="dk1"/>
                          </a:solidFill>
                          <a:latin typeface="+mn-lt"/>
                          <a:ea typeface="+mn-ea"/>
                          <a:cs typeface="+mn-cs"/>
                        </a:rPr>
                        <a:t>entitled to Medicare Part A and enrolled in Part B</a:t>
                      </a:r>
                      <a:r>
                        <a:rPr lang="en-US" sz="1600" kern="1200" dirty="0">
                          <a:solidFill>
                            <a:schemeClr val="dk1"/>
                          </a:solidFill>
                          <a:latin typeface="+mn-lt"/>
                          <a:ea typeface="+mn-ea"/>
                          <a:cs typeface="+mn-cs"/>
                        </a:rPr>
                        <a:t>, provided that he or she will be entitled to receive services under Medicare Part A and Part B as of the effective date of coverage under the plan.</a:t>
                      </a:r>
                    </a:p>
                  </a:txBody>
                  <a:tcPr marL="182880" marR="182880" marT="91440" marB="91440" anchor="ctr">
                    <a:solidFill>
                      <a:srgbClr val="E3F0EF"/>
                    </a:solidFill>
                  </a:tcPr>
                </a:tc>
                <a:tc>
                  <a:txBody>
                    <a:bodyPr/>
                    <a:lstStyle/>
                    <a:p>
                      <a:pPr marL="285750" indent="-285750">
                        <a:buFont typeface="Wingdings" panose="05000000000000000000" pitchFamily="2" charset="2"/>
                        <a:buChar char="ü"/>
                      </a:pPr>
                      <a:r>
                        <a:rPr lang="en-US" sz="1600" dirty="0"/>
                        <a:t>The individual makes a </a:t>
                      </a:r>
                      <a:r>
                        <a:rPr lang="en-US" sz="1600" b="1" dirty="0"/>
                        <a:t>valid enrollment request </a:t>
                      </a:r>
                      <a:r>
                        <a:rPr lang="en-US" sz="1600" dirty="0"/>
                        <a:t>that is received by the plan during an election period (see </a:t>
                      </a:r>
                      <a:r>
                        <a:rPr lang="en-US" sz="1600" i="1" dirty="0"/>
                        <a:t>Overview of CMS Selling Periods slide</a:t>
                      </a:r>
                      <a:r>
                        <a:rPr lang="en-US" sz="1600" dirty="0"/>
                        <a:t>).</a:t>
                      </a:r>
                    </a:p>
                  </a:txBody>
                  <a:tcPr marL="182880" marR="182880" marT="91440" marB="91440" anchor="ctr">
                    <a:solidFill>
                      <a:srgbClr val="E3F0EF"/>
                    </a:solidFill>
                  </a:tcPr>
                </a:tc>
                <a:extLst>
                  <a:ext uri="{0D108BD9-81ED-4DB2-BD59-A6C34878D82A}">
                    <a16:rowId xmlns:a16="http://schemas.microsoft.com/office/drawing/2014/main" val="3080493808"/>
                  </a:ext>
                </a:extLst>
              </a:tr>
            </a:tbl>
          </a:graphicData>
        </a:graphic>
      </p:graphicFrame>
      <p:grpSp>
        <p:nvGrpSpPr>
          <p:cNvPr id="8" name="Group 7">
            <a:extLst>
              <a:ext uri="{FF2B5EF4-FFF2-40B4-BE49-F238E27FC236}">
                <a16:creationId xmlns:a16="http://schemas.microsoft.com/office/drawing/2014/main" id="{0AACF9E4-70D4-4F41-93F3-A97A953FAF70}"/>
              </a:ext>
            </a:extLst>
          </p:cNvPr>
          <p:cNvGrpSpPr/>
          <p:nvPr/>
        </p:nvGrpSpPr>
        <p:grpSpPr>
          <a:xfrm>
            <a:off x="10567137" y="131589"/>
            <a:ext cx="1498030" cy="350334"/>
            <a:chOff x="7596004" y="163491"/>
            <a:chExt cx="1563993" cy="365760"/>
          </a:xfrm>
        </p:grpSpPr>
        <p:sp>
          <p:nvSpPr>
            <p:cNvPr id="9" name="Rectangle 8">
              <a:extLst>
                <a:ext uri="{FF2B5EF4-FFF2-40B4-BE49-F238E27FC236}">
                  <a16:creationId xmlns:a16="http://schemas.microsoft.com/office/drawing/2014/main" id="{4023A6CB-16BA-452D-8C68-41722E28020C}"/>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4EB155-78E5-4BA5-961E-3FFAE15E58C5}"/>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1" name="Rectangle 10">
              <a:extLst>
                <a:ext uri="{FF2B5EF4-FFF2-40B4-BE49-F238E27FC236}">
                  <a16:creationId xmlns:a16="http://schemas.microsoft.com/office/drawing/2014/main" id="{B0C833F7-1C5F-42F0-902D-71BB97EABA38}"/>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2" name="Rectangle 11">
              <a:extLst>
                <a:ext uri="{FF2B5EF4-FFF2-40B4-BE49-F238E27FC236}">
                  <a16:creationId xmlns:a16="http://schemas.microsoft.com/office/drawing/2014/main" id="{7952B5A1-D94D-44E9-AE95-CD5447119A40}"/>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Tree>
    <p:extLst>
      <p:ext uri="{BB962C8B-B14F-4D97-AF65-F5344CB8AC3E}">
        <p14:creationId xmlns:p14="http://schemas.microsoft.com/office/powerpoint/2010/main" val="271077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E92F8"/>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F6D32D-10CF-4096-8D71-4EF8A0AE63A0}"/>
              </a:ext>
            </a:extLst>
          </p:cNvPr>
          <p:cNvSpPr txBox="1">
            <a:spLocks/>
          </p:cNvSpPr>
          <p:nvPr/>
        </p:nvSpPr>
        <p:spPr>
          <a:xfrm>
            <a:off x="2943691" y="1327150"/>
            <a:ext cx="8362950" cy="553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7138279-882C-4A25-A9BC-D5029BB12382}"/>
              </a:ext>
            </a:extLst>
          </p:cNvPr>
          <p:cNvSpPr/>
          <p:nvPr/>
        </p:nvSpPr>
        <p:spPr>
          <a:xfrm>
            <a:off x="0" y="736816"/>
            <a:ext cx="12191999" cy="3657600"/>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4000" b="1" i="0" u="none" strike="noStrike" kern="1200" cap="none" spc="0" normalizeH="0" baseline="0" noProof="0" dirty="0">
                <a:ln>
                  <a:noFill/>
                </a:ln>
                <a:solidFill>
                  <a:srgbClr val="FEFFFF"/>
                </a:solidFill>
                <a:effectLst/>
                <a:uLnTx/>
                <a:uFillTx/>
                <a:latin typeface="Calibri" panose="020F0502020204030204"/>
                <a:ea typeface="+mn-ea"/>
                <a:cs typeface="+mn-cs"/>
              </a:rPr>
              <a:t>Marketing Periods</a:t>
            </a:r>
          </a:p>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US" sz="2600" b="1" i="1" u="none" strike="noStrike" kern="1200" cap="none" spc="0" normalizeH="0" baseline="0" noProof="0" dirty="0">
              <a:ln>
                <a:noFill/>
              </a:ln>
              <a:solidFill>
                <a:srgbClr val="FE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US" sz="2600" b="1" i="1" u="none" strike="noStrike" kern="1200" cap="none" spc="0" normalizeH="0" baseline="0" noProof="0" dirty="0">
              <a:ln>
                <a:noFill/>
              </a:ln>
              <a:solidFill>
                <a:srgbClr val="FE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What </a:t>
            </a:r>
            <a:r>
              <a:rPr lang="en-US" sz="3200" i="1" dirty="0">
                <a:solidFill>
                  <a:srgbClr val="122C50"/>
                </a:solidFill>
                <a:latin typeface="Calibri" panose="020F0502020204030204"/>
              </a:rPr>
              <a:t>is the period for </a:t>
            </a: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marketing of Medicare Advantage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products called?  When does this period begin and end?</a:t>
            </a:r>
          </a:p>
        </p:txBody>
      </p:sp>
      <p:sp>
        <p:nvSpPr>
          <p:cNvPr id="10" name="Rectangle: Rounded Corners 9">
            <a:extLst>
              <a:ext uri="{FF2B5EF4-FFF2-40B4-BE49-F238E27FC236}">
                <a16:creationId xmlns:a16="http://schemas.microsoft.com/office/drawing/2014/main" id="{F48778D2-B5AE-4FE4-9445-F0722CE314DD}"/>
              </a:ext>
            </a:extLst>
          </p:cNvPr>
          <p:cNvSpPr/>
          <p:nvPr/>
        </p:nvSpPr>
        <p:spPr>
          <a:xfrm>
            <a:off x="0" y="3939148"/>
            <a:ext cx="12191999" cy="1591702"/>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Answer: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Marketing can begin on </a:t>
            </a: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October 1</a:t>
            </a: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 but sales for MA products may not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begin until the </a:t>
            </a: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Annual Enrollment Period (AEP)</a:t>
            </a:r>
            <a:r>
              <a:rPr kumimoji="0" lang="en-US" sz="2700" b="0" i="0" u="none" strike="noStrike" kern="1200" cap="none" spc="0" normalizeH="0" noProof="0" dirty="0">
                <a:ln>
                  <a:noFill/>
                </a:ln>
                <a:solidFill>
                  <a:srgbClr val="FEFFFF"/>
                </a:solidFill>
                <a:effectLst/>
                <a:uLnTx/>
                <a:uFillTx/>
                <a:latin typeface="Calibri" panose="020F0502020204030204"/>
                <a:ea typeface="+mn-ea"/>
                <a:cs typeface="+mn-cs"/>
              </a:rPr>
              <a:t> </a:t>
            </a: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on </a:t>
            </a: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October 15</a:t>
            </a: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The end of AEP is </a:t>
            </a: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December 7</a:t>
            </a:r>
            <a:r>
              <a:rPr kumimoji="0" lang="en-US" sz="2700" b="0" i="0" u="none" strike="noStrike" kern="1200" cap="none" spc="0" normalizeH="0" baseline="0" noProof="0" dirty="0">
                <a:ln>
                  <a:noFill/>
                </a:ln>
                <a:solidFill>
                  <a:srgbClr val="FEFFFF"/>
                </a:solidFill>
                <a:effectLst/>
                <a:uLnTx/>
                <a:uFillTx/>
                <a:latin typeface="Calibri" panose="020F0502020204030204"/>
                <a:ea typeface="+mn-ea"/>
                <a:cs typeface="+mn-cs"/>
              </a:rPr>
              <a:t>.</a:t>
            </a:r>
            <a:endParaRPr kumimoji="0" lang="en-US" sz="2700" b="0" i="1"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1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512" y="2124673"/>
            <a:ext cx="5978611" cy="1692462"/>
          </a:xfrm>
        </p:spPr>
        <p:txBody>
          <a:bodyPr/>
          <a:lstStyle/>
          <a:p>
            <a:r>
              <a:rPr lang="en-US" dirty="0">
                <a:solidFill>
                  <a:schemeClr val="tx1"/>
                </a:solidFill>
              </a:rPr>
              <a:t>CMS Requirements for </a:t>
            </a:r>
            <a:br>
              <a:rPr lang="en-US" dirty="0">
                <a:solidFill>
                  <a:schemeClr val="tx1"/>
                </a:solidFill>
              </a:rPr>
            </a:br>
            <a:r>
              <a:rPr lang="en-US" dirty="0">
                <a:solidFill>
                  <a:schemeClr val="tx1"/>
                </a:solidFill>
              </a:rPr>
              <a:t>Sales Call Centers</a:t>
            </a:r>
          </a:p>
        </p:txBody>
      </p:sp>
      <p:sp>
        <p:nvSpPr>
          <p:cNvPr id="3" name="Rectangle 2">
            <a:extLst>
              <a:ext uri="{FF2B5EF4-FFF2-40B4-BE49-F238E27FC236}">
                <a16:creationId xmlns:a16="http://schemas.microsoft.com/office/drawing/2014/main" id="{8395E591-E85F-4A35-B423-84916F4B8488}"/>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37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F0629B5-E188-4034-8953-6BEF1D7B5572}"/>
              </a:ext>
            </a:extLst>
          </p:cNvPr>
          <p:cNvSpPr>
            <a:spLocks noGrp="1"/>
          </p:cNvSpPr>
          <p:nvPr>
            <p:ph type="body" sz="quarter" idx="21"/>
          </p:nvPr>
        </p:nvSpPr>
        <p:spPr/>
        <p:txBody>
          <a:bodyPr>
            <a:normAutofit/>
          </a:bodyPr>
          <a:lstStyle/>
          <a:p>
            <a:r>
              <a:rPr lang="en-US" dirty="0">
                <a:solidFill>
                  <a:schemeClr val="tx1"/>
                </a:solidFill>
              </a:rPr>
              <a:t>Call Center CMS Regulations</a:t>
            </a:r>
          </a:p>
        </p:txBody>
      </p:sp>
      <p:sp>
        <p:nvSpPr>
          <p:cNvPr id="9" name="Text Placeholder 2">
            <a:extLst>
              <a:ext uri="{FF2B5EF4-FFF2-40B4-BE49-F238E27FC236}">
                <a16:creationId xmlns:a16="http://schemas.microsoft.com/office/drawing/2014/main" id="{C71E5F9B-377F-4EC3-AE50-5C2FAF4182B7}"/>
              </a:ext>
            </a:extLst>
          </p:cNvPr>
          <p:cNvSpPr>
            <a:spLocks noGrp="1"/>
          </p:cNvSpPr>
          <p:nvPr>
            <p:ph type="body" sz="quarter" idx="22"/>
          </p:nvPr>
        </p:nvSpPr>
        <p:spPr/>
        <p:txBody>
          <a:bodyPr>
            <a:noAutofit/>
          </a:bodyPr>
          <a:lstStyle/>
          <a:p>
            <a:r>
              <a:rPr lang="en-US" sz="1000" dirty="0">
                <a:solidFill>
                  <a:srgbClr val="122C50"/>
                </a:solidFill>
              </a:rPr>
              <a:t>Due to the overarching increase in expected call volumes and narrow Annual Enrollment Period selling window (October 15 – December 7), BCBSKS has contracted with Faneuil to assist with Medicare Advantage telephonic sales.</a:t>
            </a:r>
          </a:p>
        </p:txBody>
      </p:sp>
      <p:graphicFrame>
        <p:nvGraphicFramePr>
          <p:cNvPr id="2" name="Table 1">
            <a:extLst>
              <a:ext uri="{FF2B5EF4-FFF2-40B4-BE49-F238E27FC236}">
                <a16:creationId xmlns:a16="http://schemas.microsoft.com/office/drawing/2014/main" id="{FD82F73B-4724-437D-BCEA-84B219C24F08}"/>
              </a:ext>
            </a:extLst>
          </p:cNvPr>
          <p:cNvGraphicFramePr>
            <a:graphicFrameLocks noGrp="1"/>
          </p:cNvGraphicFramePr>
          <p:nvPr>
            <p:extLst>
              <p:ext uri="{D42A27DB-BD31-4B8C-83A1-F6EECF244321}">
                <p14:modId xmlns:p14="http://schemas.microsoft.com/office/powerpoint/2010/main" val="982813712"/>
              </p:ext>
            </p:extLst>
          </p:nvPr>
        </p:nvGraphicFramePr>
        <p:xfrm>
          <a:off x="432671" y="1353947"/>
          <a:ext cx="8213719" cy="4073876"/>
        </p:xfrm>
        <a:graphic>
          <a:graphicData uri="http://schemas.openxmlformats.org/drawingml/2006/table">
            <a:tbl>
              <a:tblPr firstRow="1" bandRow="1">
                <a:tableStyleId>{5C22544A-7EE6-4342-B048-85BDC9FD1C3A}</a:tableStyleId>
              </a:tblPr>
              <a:tblGrid>
                <a:gridCol w="2274912">
                  <a:extLst>
                    <a:ext uri="{9D8B030D-6E8A-4147-A177-3AD203B41FA5}">
                      <a16:colId xmlns:a16="http://schemas.microsoft.com/office/drawing/2014/main" val="2603792929"/>
                    </a:ext>
                  </a:extLst>
                </a:gridCol>
                <a:gridCol w="5938807">
                  <a:extLst>
                    <a:ext uri="{9D8B030D-6E8A-4147-A177-3AD203B41FA5}">
                      <a16:colId xmlns:a16="http://schemas.microsoft.com/office/drawing/2014/main" val="3309107615"/>
                    </a:ext>
                  </a:extLst>
                </a:gridCol>
              </a:tblGrid>
              <a:tr h="380777">
                <a:tc>
                  <a:txBody>
                    <a:bodyPr/>
                    <a:lstStyle/>
                    <a:p>
                      <a:pPr algn="ctr"/>
                      <a:r>
                        <a:rPr lang="en-US" dirty="0"/>
                        <a:t>Category</a:t>
                      </a:r>
                    </a:p>
                  </a:txBody>
                  <a:tcPr anchor="ctr">
                    <a:solidFill>
                      <a:srgbClr val="309B93"/>
                    </a:solidFill>
                  </a:tcPr>
                </a:tc>
                <a:tc>
                  <a:txBody>
                    <a:bodyPr/>
                    <a:lstStyle/>
                    <a:p>
                      <a:pPr algn="ctr"/>
                      <a:r>
                        <a:rPr lang="en-US" b="1" dirty="0"/>
                        <a:t>CMS Regulations</a:t>
                      </a:r>
                    </a:p>
                  </a:txBody>
                  <a:tcPr anchor="ctr">
                    <a:solidFill>
                      <a:srgbClr val="309B93"/>
                    </a:solidFill>
                  </a:tcPr>
                </a:tc>
                <a:extLst>
                  <a:ext uri="{0D108BD9-81ED-4DB2-BD59-A6C34878D82A}">
                    <a16:rowId xmlns:a16="http://schemas.microsoft.com/office/drawing/2014/main" val="3075595583"/>
                  </a:ext>
                </a:extLst>
              </a:tr>
              <a:tr h="2017674">
                <a:tc>
                  <a:txBody>
                    <a:bodyPr/>
                    <a:lstStyle/>
                    <a:p>
                      <a:pPr algn="ctr"/>
                      <a:r>
                        <a:rPr lang="en-US" b="1" dirty="0"/>
                        <a:t>Hours of </a:t>
                      </a:r>
                    </a:p>
                    <a:p>
                      <a:pPr algn="ctr"/>
                      <a:r>
                        <a:rPr lang="en-US" b="1" dirty="0"/>
                        <a:t>Operation</a:t>
                      </a:r>
                    </a:p>
                  </a:txBody>
                  <a:tcPr anchor="ctr">
                    <a:solidFill>
                      <a:srgbClr val="9DC8C5"/>
                    </a:solidFill>
                  </a:tcPr>
                </a:tc>
                <a:tc>
                  <a:txBody>
                    <a:bodyPr/>
                    <a:lstStyle/>
                    <a:p>
                      <a:pPr marL="0" indent="0" algn="l">
                        <a:buFont typeface="Calibri" panose="020F0502020204030204" pitchFamily="34" charset="0"/>
                        <a:buNone/>
                      </a:pPr>
                      <a:r>
                        <a:rPr lang="en-US" sz="1600" b="1" kern="1200" dirty="0">
                          <a:solidFill>
                            <a:schemeClr val="dk1"/>
                          </a:solidFill>
                          <a:latin typeface="+mn-lt"/>
                          <a:ea typeface="+mn-ea"/>
                          <a:cs typeface="+mn-cs"/>
                        </a:rPr>
                        <a:t>October 1 – March 31</a:t>
                      </a:r>
                      <a:r>
                        <a:rPr lang="en-US" sz="1600" kern="1200" dirty="0">
                          <a:solidFill>
                            <a:schemeClr val="dk1"/>
                          </a:solidFill>
                          <a:latin typeface="+mn-lt"/>
                          <a:ea typeface="+mn-ea"/>
                          <a:cs typeface="+mn-cs"/>
                        </a:rPr>
                        <a:t>: 8:00 AM to 8:00 PM CST, 7 days per week</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b="1" i="1" kern="1200" dirty="0">
                          <a:solidFill>
                            <a:schemeClr val="dk1"/>
                          </a:solidFill>
                          <a:latin typeface="+mn-lt"/>
                          <a:ea typeface="+mn-ea"/>
                          <a:cs typeface="+mn-cs"/>
                        </a:rPr>
                        <a:t>Hours</a:t>
                      </a:r>
                      <a:r>
                        <a:rPr lang="en-US" sz="1600" kern="1200" dirty="0">
                          <a:solidFill>
                            <a:schemeClr val="dk1"/>
                          </a:solidFill>
                          <a:latin typeface="+mn-lt"/>
                          <a:ea typeface="+mn-ea"/>
                          <a:cs typeface="+mn-cs"/>
                        </a:rPr>
                        <a:t>: 8:00 AM to 8:00 PM CST, 7 days per week during AEP and OEP (October 1 to March 31)</a:t>
                      </a:r>
                      <a:endParaRPr lang="en-US" sz="1600" dirty="0"/>
                    </a:p>
                    <a:p>
                      <a:pPr marL="0" indent="0" algn="l">
                        <a:buFont typeface="Calibri" panose="020F0502020204030204" pitchFamily="34" charset="0"/>
                        <a:buNone/>
                      </a:pPr>
                      <a:endParaRPr lang="en-US" sz="500" b="1" kern="1200" dirty="0">
                        <a:solidFill>
                          <a:schemeClr val="dk1"/>
                        </a:solidFill>
                        <a:latin typeface="+mn-lt"/>
                        <a:ea typeface="+mn-ea"/>
                        <a:cs typeface="+mn-cs"/>
                      </a:endParaRPr>
                    </a:p>
                    <a:p>
                      <a:pPr marL="0" indent="0" algn="l">
                        <a:buFont typeface="Calibri" panose="020F0502020204030204" pitchFamily="34" charset="0"/>
                        <a:buNone/>
                      </a:pPr>
                      <a:r>
                        <a:rPr lang="en-US" sz="1600" b="1" kern="1200" dirty="0">
                          <a:solidFill>
                            <a:schemeClr val="dk1"/>
                          </a:solidFill>
                          <a:latin typeface="+mn-lt"/>
                          <a:ea typeface="+mn-ea"/>
                          <a:cs typeface="+mn-cs"/>
                        </a:rPr>
                        <a:t>April 1 – September 30</a:t>
                      </a:r>
                      <a:r>
                        <a:rPr lang="en-US" sz="1600" kern="1200" dirty="0">
                          <a:solidFill>
                            <a:schemeClr val="dk1"/>
                          </a:solidFill>
                          <a:latin typeface="+mn-lt"/>
                          <a:ea typeface="+mn-ea"/>
                          <a:cs typeface="+mn-cs"/>
                        </a:rPr>
                        <a:t>: 8:00 AM to 8:00 PM CST, Monday to Friday</a:t>
                      </a:r>
                      <a:endParaRPr lang="en-US" sz="1600" dirty="0"/>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600" dirty="0"/>
                    </a:p>
                  </a:txBody>
                  <a:tcPr marL="182880" marR="182880" marT="91440" marB="91440" anchor="ctr">
                    <a:solidFill>
                      <a:srgbClr val="E3F0EF"/>
                    </a:solidFill>
                  </a:tcPr>
                </a:tc>
                <a:extLst>
                  <a:ext uri="{0D108BD9-81ED-4DB2-BD59-A6C34878D82A}">
                    <a16:rowId xmlns:a16="http://schemas.microsoft.com/office/drawing/2014/main" val="1521168126"/>
                  </a:ext>
                </a:extLst>
              </a:tr>
              <a:tr h="462919">
                <a:tc>
                  <a:txBody>
                    <a:bodyPr/>
                    <a:lstStyle/>
                    <a:p>
                      <a:pPr algn="ctr"/>
                      <a:r>
                        <a:rPr lang="en-US" b="1" dirty="0"/>
                        <a:t>Answer Rate</a:t>
                      </a:r>
                    </a:p>
                  </a:txBody>
                  <a:tcPr anchor="ctr">
                    <a:solidFill>
                      <a:srgbClr val="9DC8C5"/>
                    </a:solidFill>
                  </a:tcPr>
                </a:tc>
                <a:tc>
                  <a:txBody>
                    <a:bodyPr/>
                    <a:lstStyle/>
                    <a:p>
                      <a:pPr algn="l"/>
                      <a:r>
                        <a:rPr lang="en-US" sz="1600" b="1" dirty="0"/>
                        <a:t>80% </a:t>
                      </a:r>
                      <a:r>
                        <a:rPr lang="en-US" sz="1600" dirty="0"/>
                        <a:t>of incoming calls within 30 seconds</a:t>
                      </a:r>
                    </a:p>
                  </a:txBody>
                  <a:tcPr marL="182880" marR="182880" marT="91440" marB="91440" anchor="ctr">
                    <a:solidFill>
                      <a:srgbClr val="E3F0EF"/>
                    </a:solidFill>
                  </a:tcPr>
                </a:tc>
                <a:extLst>
                  <a:ext uri="{0D108BD9-81ED-4DB2-BD59-A6C34878D82A}">
                    <a16:rowId xmlns:a16="http://schemas.microsoft.com/office/drawing/2014/main" val="3677445990"/>
                  </a:ext>
                </a:extLst>
              </a:tr>
              <a:tr h="462919">
                <a:tc>
                  <a:txBody>
                    <a:bodyPr/>
                    <a:lstStyle/>
                    <a:p>
                      <a:pPr algn="ctr"/>
                      <a:r>
                        <a:rPr lang="en-US" b="1" dirty="0"/>
                        <a:t>Disconnect Rate</a:t>
                      </a:r>
                    </a:p>
                  </a:txBody>
                  <a:tcPr anchor="ctr">
                    <a:solidFill>
                      <a:srgbClr val="9DC8C5"/>
                    </a:solidFill>
                  </a:tcPr>
                </a:tc>
                <a:tc>
                  <a:txBody>
                    <a:bodyPr/>
                    <a:lstStyle/>
                    <a:p>
                      <a:pPr algn="l"/>
                      <a:r>
                        <a:rPr lang="en-US" sz="1600" b="1" dirty="0"/>
                        <a:t>5% </a:t>
                      </a:r>
                      <a:r>
                        <a:rPr lang="en-US" sz="1600" dirty="0"/>
                        <a:t>or below</a:t>
                      </a:r>
                    </a:p>
                  </a:txBody>
                  <a:tcPr marL="182880" marR="182880" marT="91440" marB="91440" anchor="ctr">
                    <a:solidFill>
                      <a:srgbClr val="E3F0EF"/>
                    </a:solidFill>
                  </a:tcPr>
                </a:tc>
                <a:extLst>
                  <a:ext uri="{0D108BD9-81ED-4DB2-BD59-A6C34878D82A}">
                    <a16:rowId xmlns:a16="http://schemas.microsoft.com/office/drawing/2014/main" val="2342214220"/>
                  </a:ext>
                </a:extLst>
              </a:tr>
              <a:tr h="595823">
                <a:tc>
                  <a:txBody>
                    <a:bodyPr/>
                    <a:lstStyle/>
                    <a:p>
                      <a:pPr algn="ctr"/>
                      <a:r>
                        <a:rPr lang="en-US" b="1" dirty="0"/>
                        <a:t>Returning Calls</a:t>
                      </a:r>
                    </a:p>
                  </a:txBody>
                  <a:tcPr anchor="ctr">
                    <a:solidFill>
                      <a:srgbClr val="9DC8C5"/>
                    </a:solidFill>
                  </a:tcPr>
                </a:tc>
                <a:tc>
                  <a:txBody>
                    <a:bodyPr/>
                    <a:lstStyle/>
                    <a:p>
                      <a:pPr algn="l"/>
                      <a:r>
                        <a:rPr lang="en-US" sz="1600" dirty="0"/>
                        <a:t>All prospective enrollee voicemails must be returned </a:t>
                      </a:r>
                    </a:p>
                    <a:p>
                      <a:pPr algn="l"/>
                      <a:r>
                        <a:rPr lang="en-US" sz="1600" dirty="0"/>
                        <a:t>within</a:t>
                      </a:r>
                      <a:r>
                        <a:rPr lang="en-US" sz="1600" b="1" dirty="0"/>
                        <a:t> 1 business day.</a:t>
                      </a:r>
                    </a:p>
                  </a:txBody>
                  <a:tcPr marL="182880" marR="182880" marT="91440" marB="91440" anchor="ctr">
                    <a:solidFill>
                      <a:srgbClr val="E3F0EF"/>
                    </a:solidFill>
                  </a:tcPr>
                </a:tc>
                <a:extLst>
                  <a:ext uri="{0D108BD9-81ED-4DB2-BD59-A6C34878D82A}">
                    <a16:rowId xmlns:a16="http://schemas.microsoft.com/office/drawing/2014/main" val="1490972372"/>
                  </a:ext>
                </a:extLst>
              </a:tr>
            </a:tbl>
          </a:graphicData>
        </a:graphic>
      </p:graphicFrame>
      <p:sp>
        <p:nvSpPr>
          <p:cNvPr id="4" name="Flowchart: Process 3">
            <a:extLst>
              <a:ext uri="{FF2B5EF4-FFF2-40B4-BE49-F238E27FC236}">
                <a16:creationId xmlns:a16="http://schemas.microsoft.com/office/drawing/2014/main" id="{2434E989-FE2D-4D6B-8CE9-82315E6FE0DD}"/>
              </a:ext>
            </a:extLst>
          </p:cNvPr>
          <p:cNvSpPr/>
          <p:nvPr/>
        </p:nvSpPr>
        <p:spPr>
          <a:xfrm>
            <a:off x="432676" y="5744817"/>
            <a:ext cx="11497448" cy="606232"/>
          </a:xfrm>
          <a:prstGeom prst="flowChartProcess">
            <a:avLst/>
          </a:prstGeom>
          <a:solidFill>
            <a:srgbClr val="9DC8C5"/>
          </a:solidFill>
          <a:ln>
            <a:noFill/>
          </a:ln>
        </p:spPr>
        <p:style>
          <a:lnRef idx="2">
            <a:schemeClr val="accent6">
              <a:shade val="50000"/>
            </a:schemeClr>
          </a:lnRef>
          <a:fillRef idx="1">
            <a:schemeClr val="accent6"/>
          </a:fillRef>
          <a:effectRef idx="0">
            <a:schemeClr val="accent6"/>
          </a:effectRef>
          <a:fontRef idx="minor">
            <a:schemeClr val="lt1"/>
          </a:fontRef>
        </p:style>
        <p:txBody>
          <a:bodyPr lIns="182880" tIns="91440" rIns="182880" bIns="9144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22C50"/>
                </a:solidFill>
                <a:effectLst/>
                <a:uLnTx/>
                <a:uFillTx/>
                <a:latin typeface="Calibri" panose="020F0502020204030204"/>
                <a:ea typeface="+mn-ea"/>
                <a:cs typeface="+mn-cs"/>
              </a:rPr>
              <a:t>Please Note:</a:t>
            </a:r>
            <a:r>
              <a:rPr lang="en-US" sz="1500" dirty="0">
                <a:solidFill>
                  <a:srgbClr val="122C50"/>
                </a:solidFill>
                <a:latin typeface="Calibri" panose="020F0502020204030204"/>
              </a:rPr>
              <a:t>  Customer Service calls post-sale will be supported by </a:t>
            </a:r>
            <a:r>
              <a:rPr kumimoji="0" lang="en-US" sz="1500" b="0" i="0" u="none" strike="noStrike" kern="1200" cap="none" spc="0" normalizeH="0" baseline="0" noProof="0" dirty="0">
                <a:ln>
                  <a:noFill/>
                </a:ln>
                <a:solidFill>
                  <a:srgbClr val="122C50"/>
                </a:solidFill>
                <a:effectLst/>
                <a:uLnTx/>
                <a:uFillTx/>
                <a:latin typeface="Calibri" panose="020F0502020204030204"/>
                <a:ea typeface="+mn-ea"/>
                <a:cs typeface="+mn-cs"/>
              </a:rPr>
              <a:t>Advantasure</a:t>
            </a:r>
            <a:r>
              <a:rPr lang="en-US" sz="1500" dirty="0">
                <a:solidFill>
                  <a:srgbClr val="122C50"/>
                </a:solidFill>
                <a:latin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500" dirty="0">
                <a:solidFill>
                  <a:srgbClr val="122C50"/>
                </a:solidFill>
                <a:latin typeface="Calibri" panose="020F0502020204030204"/>
              </a:rPr>
              <a:t>Prime Therapeutics, and our respective Supplemental Benefit Vendors.</a:t>
            </a:r>
            <a:endParaRPr kumimoji="0" lang="en-US" sz="1500" b="0" i="0" u="none" strike="noStrike" kern="1200" cap="none" spc="0" normalizeH="0" baseline="0" noProof="0" dirty="0">
              <a:ln>
                <a:noFill/>
              </a:ln>
              <a:solidFill>
                <a:srgbClr val="122C50"/>
              </a:solidFill>
              <a:effectLst/>
              <a:uLnTx/>
              <a:uFillTx/>
              <a:latin typeface="Calibri" panose="020F0502020204030204"/>
            </a:endParaRPr>
          </a:p>
        </p:txBody>
      </p:sp>
      <p:grpSp>
        <p:nvGrpSpPr>
          <p:cNvPr id="10" name="Group 9">
            <a:extLst>
              <a:ext uri="{FF2B5EF4-FFF2-40B4-BE49-F238E27FC236}">
                <a16:creationId xmlns:a16="http://schemas.microsoft.com/office/drawing/2014/main" id="{256127C4-4D17-4B14-91A6-87B00817E407}"/>
              </a:ext>
            </a:extLst>
          </p:cNvPr>
          <p:cNvGrpSpPr/>
          <p:nvPr/>
        </p:nvGrpSpPr>
        <p:grpSpPr>
          <a:xfrm>
            <a:off x="10567137" y="131589"/>
            <a:ext cx="1498030" cy="350334"/>
            <a:chOff x="7596004" y="163491"/>
            <a:chExt cx="1563993" cy="365760"/>
          </a:xfrm>
        </p:grpSpPr>
        <p:sp>
          <p:nvSpPr>
            <p:cNvPr id="11" name="Rectangle 10">
              <a:extLst>
                <a:ext uri="{FF2B5EF4-FFF2-40B4-BE49-F238E27FC236}">
                  <a16:creationId xmlns:a16="http://schemas.microsoft.com/office/drawing/2014/main" id="{3770CA6B-213C-4D56-A082-459A63626B67}"/>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85375E8-49C9-4769-8C82-78AD600346F7}"/>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3" name="Rectangle 12">
              <a:extLst>
                <a:ext uri="{FF2B5EF4-FFF2-40B4-BE49-F238E27FC236}">
                  <a16:creationId xmlns:a16="http://schemas.microsoft.com/office/drawing/2014/main" id="{2029FC66-BD0F-4F11-A819-204D42B0BB78}"/>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4" name="Rectangle 13">
              <a:extLst>
                <a:ext uri="{FF2B5EF4-FFF2-40B4-BE49-F238E27FC236}">
                  <a16:creationId xmlns:a16="http://schemas.microsoft.com/office/drawing/2014/main" id="{1123F0B7-A287-4268-95F2-D3845028521C}"/>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pic>
        <p:nvPicPr>
          <p:cNvPr id="15" name="Picture 14">
            <a:extLst>
              <a:ext uri="{FF2B5EF4-FFF2-40B4-BE49-F238E27FC236}">
                <a16:creationId xmlns:a16="http://schemas.microsoft.com/office/drawing/2014/main" id="{2B7DB7B5-E2DD-4CFC-AE41-7AB71F64D1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4165" y="5854454"/>
            <a:ext cx="1898373" cy="388198"/>
          </a:xfrm>
          <a:prstGeom prst="rect">
            <a:avLst/>
          </a:prstGeom>
        </p:spPr>
      </p:pic>
    </p:spTree>
    <p:extLst>
      <p:ext uri="{BB962C8B-B14F-4D97-AF65-F5344CB8AC3E}">
        <p14:creationId xmlns:p14="http://schemas.microsoft.com/office/powerpoint/2010/main" val="7399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573" y="1839544"/>
            <a:ext cx="5978611" cy="1692462"/>
          </a:xfrm>
        </p:spPr>
        <p:txBody>
          <a:bodyPr/>
          <a:lstStyle/>
          <a:p>
            <a:r>
              <a:rPr lang="en-US" dirty="0">
                <a:solidFill>
                  <a:schemeClr val="tx1"/>
                </a:solidFill>
              </a:rPr>
              <a:t>Introductions</a:t>
            </a:r>
          </a:p>
        </p:txBody>
      </p:sp>
      <p:sp>
        <p:nvSpPr>
          <p:cNvPr id="3" name="Rectangle 2">
            <a:extLst>
              <a:ext uri="{FF2B5EF4-FFF2-40B4-BE49-F238E27FC236}">
                <a16:creationId xmlns:a16="http://schemas.microsoft.com/office/drawing/2014/main" id="{96AC7D53-F4A9-4352-9282-37C703CF2297}"/>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52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F0629B5-E188-4034-8953-6BEF1D7B5572}"/>
              </a:ext>
            </a:extLst>
          </p:cNvPr>
          <p:cNvSpPr>
            <a:spLocks noGrp="1"/>
          </p:cNvSpPr>
          <p:nvPr>
            <p:ph type="body" sz="quarter" idx="21"/>
          </p:nvPr>
        </p:nvSpPr>
        <p:spPr/>
        <p:txBody>
          <a:bodyPr>
            <a:normAutofit/>
          </a:bodyPr>
          <a:lstStyle/>
          <a:p>
            <a:r>
              <a:rPr lang="en-US" dirty="0">
                <a:solidFill>
                  <a:schemeClr val="tx1"/>
                </a:solidFill>
              </a:rPr>
              <a:t>Brief Review of CY2020 Lax in Regulations</a:t>
            </a:r>
          </a:p>
        </p:txBody>
      </p:sp>
      <p:sp>
        <p:nvSpPr>
          <p:cNvPr id="14" name="Text Placeholder 2">
            <a:extLst>
              <a:ext uri="{FF2B5EF4-FFF2-40B4-BE49-F238E27FC236}">
                <a16:creationId xmlns:a16="http://schemas.microsoft.com/office/drawing/2014/main" id="{86E88F59-0518-47AD-8CA9-822556919186}"/>
              </a:ext>
            </a:extLst>
          </p:cNvPr>
          <p:cNvSpPr>
            <a:spLocks noGrp="1"/>
          </p:cNvSpPr>
          <p:nvPr>
            <p:ph type="body" sz="quarter" idx="22"/>
          </p:nvPr>
        </p:nvSpPr>
        <p:spPr/>
        <p:txBody>
          <a:bodyPr>
            <a:noAutofit/>
          </a:bodyPr>
          <a:lstStyle/>
          <a:p>
            <a:r>
              <a:rPr lang="en-US" sz="1000" dirty="0">
                <a:solidFill>
                  <a:srgbClr val="122C50"/>
                </a:solidFill>
              </a:rPr>
              <a:t>In 2019, CMS provided MA plans more flexibility in the types of communications they can leverage prior to AEP.  The revised marketing guidelines allow for some new and unique best practices while also maintaining strict rules that MA plans must adhere to on an ongoing basis.</a:t>
            </a:r>
          </a:p>
        </p:txBody>
      </p:sp>
      <p:sp>
        <p:nvSpPr>
          <p:cNvPr id="9" name="Rectangle 8">
            <a:extLst>
              <a:ext uri="{FF2B5EF4-FFF2-40B4-BE49-F238E27FC236}">
                <a16:creationId xmlns:a16="http://schemas.microsoft.com/office/drawing/2014/main" id="{4D23BF58-58DF-4A13-A612-03A2407B39F2}"/>
              </a:ext>
            </a:extLst>
          </p:cNvPr>
          <p:cNvSpPr/>
          <p:nvPr/>
        </p:nvSpPr>
        <p:spPr>
          <a:xfrm>
            <a:off x="7772399" y="2119448"/>
            <a:ext cx="3986922" cy="1440180"/>
          </a:xfrm>
          <a:prstGeom prst="rect">
            <a:avLst/>
          </a:prstGeom>
          <a:solidFill>
            <a:srgbClr val="9DC8C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342900">
              <a:spcAft>
                <a:spcPts val="600"/>
              </a:spcAft>
              <a:buSzPct val="105000"/>
              <a:buBlip>
                <a:blip r:embed="rId3">
                  <a:extLst>
                    <a:ext uri="{96DAC541-7B7A-43D3-8B79-37D633B846F1}">
                      <asvg:svgBlip xmlns:asvg="http://schemas.microsoft.com/office/drawing/2016/SVG/main" r:embed="rId4"/>
                    </a:ext>
                  </a:extLst>
                </a:blip>
              </a:buBlip>
              <a:defRPr/>
            </a:pPr>
            <a:r>
              <a:rPr lang="en-US" sz="1500" kern="0" dirty="0">
                <a:solidFill>
                  <a:srgbClr val="000000"/>
                </a:solidFill>
              </a:rPr>
              <a:t>Distribute </a:t>
            </a:r>
            <a:r>
              <a:rPr lang="en-US" sz="1500" b="1" kern="0" dirty="0">
                <a:solidFill>
                  <a:srgbClr val="000000"/>
                </a:solidFill>
              </a:rPr>
              <a:t>plan-specific materials </a:t>
            </a:r>
            <a:r>
              <a:rPr lang="en-US" sz="1500" kern="0" dirty="0">
                <a:solidFill>
                  <a:srgbClr val="000000"/>
                </a:solidFill>
              </a:rPr>
              <a:t>or enrollment packets</a:t>
            </a:r>
          </a:p>
          <a:p>
            <a:pPr marL="514350" indent="-342900">
              <a:spcAft>
                <a:spcPts val="600"/>
              </a:spcAft>
              <a:buSzPct val="105000"/>
              <a:buBlip>
                <a:blip r:embed="rId3">
                  <a:extLst>
                    <a:ext uri="{96DAC541-7B7A-43D3-8B79-37D633B846F1}">
                      <asvg:svgBlip xmlns:asvg="http://schemas.microsoft.com/office/drawing/2016/SVG/main" r:embed="rId4"/>
                    </a:ext>
                  </a:extLst>
                </a:blip>
              </a:buBlip>
              <a:defRPr/>
            </a:pPr>
            <a:r>
              <a:rPr lang="en-US" sz="1500" kern="0" dirty="0">
                <a:solidFill>
                  <a:srgbClr val="000000"/>
                </a:solidFill>
              </a:rPr>
              <a:t>Conduct </a:t>
            </a:r>
            <a:r>
              <a:rPr lang="en-US" sz="1500" b="1" kern="0" dirty="0">
                <a:solidFill>
                  <a:srgbClr val="000000"/>
                </a:solidFill>
              </a:rPr>
              <a:t>sales presentations or attempt to enroll</a:t>
            </a:r>
            <a:r>
              <a:rPr lang="en-US" sz="1500" kern="0" dirty="0">
                <a:solidFill>
                  <a:srgbClr val="000000"/>
                </a:solidFill>
              </a:rPr>
              <a:t> prospective members</a:t>
            </a:r>
          </a:p>
        </p:txBody>
      </p:sp>
      <p:sp>
        <p:nvSpPr>
          <p:cNvPr id="11" name="Rectangle 10">
            <a:extLst>
              <a:ext uri="{FF2B5EF4-FFF2-40B4-BE49-F238E27FC236}">
                <a16:creationId xmlns:a16="http://schemas.microsoft.com/office/drawing/2014/main" id="{40F6C66C-8775-4886-BC5B-0BEBBDE2F359}"/>
              </a:ext>
            </a:extLst>
          </p:cNvPr>
          <p:cNvSpPr/>
          <p:nvPr/>
        </p:nvSpPr>
        <p:spPr>
          <a:xfrm>
            <a:off x="7772399" y="1462640"/>
            <a:ext cx="3986921" cy="5261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srgbClr val="FEFFFF"/>
                </a:solidFill>
                <a:latin typeface="Calibri" panose="020F0502020204030204"/>
              </a:rPr>
              <a:t>Never</a:t>
            </a:r>
            <a:endParaRPr kumimoji="0" lang="en-US" b="1"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E312E93-3927-4B55-8E8A-D725D11F53B9}"/>
              </a:ext>
            </a:extLst>
          </p:cNvPr>
          <p:cNvSpPr/>
          <p:nvPr/>
        </p:nvSpPr>
        <p:spPr>
          <a:xfrm>
            <a:off x="2777491" y="2119448"/>
            <a:ext cx="4766310" cy="1440180"/>
          </a:xfrm>
          <a:prstGeom prst="rect">
            <a:avLst/>
          </a:prstGeom>
          <a:solidFill>
            <a:srgbClr val="9DC8C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kern="0" dirty="0">
                <a:solidFill>
                  <a:srgbClr val="000000"/>
                </a:solidFill>
              </a:rPr>
              <a:t>Distribute your </a:t>
            </a:r>
            <a:r>
              <a:rPr lang="en-US" sz="1500" b="1" kern="0" dirty="0">
                <a:solidFill>
                  <a:srgbClr val="000000"/>
                </a:solidFill>
              </a:rPr>
              <a:t>business card and contact info </a:t>
            </a:r>
            <a:r>
              <a:rPr lang="en-US" sz="1500" kern="0" dirty="0">
                <a:solidFill>
                  <a:srgbClr val="000000"/>
                </a:solidFill>
              </a:rPr>
              <a:t>for beneficiaries to use to initiate contact</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kern="0" dirty="0">
                <a:solidFill>
                  <a:srgbClr val="000000"/>
                </a:solidFill>
              </a:rPr>
              <a:t>Collect </a:t>
            </a:r>
            <a:r>
              <a:rPr lang="en-US" sz="1500" b="1" kern="0" dirty="0">
                <a:solidFill>
                  <a:srgbClr val="000000"/>
                </a:solidFill>
              </a:rPr>
              <a:t>Scope of Appointment (SOA) </a:t>
            </a:r>
            <a:r>
              <a:rPr lang="en-US" sz="1500" kern="0" dirty="0">
                <a:solidFill>
                  <a:srgbClr val="000000"/>
                </a:solidFill>
              </a:rPr>
              <a:t>forms</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kern="0" dirty="0">
                <a:solidFill>
                  <a:srgbClr val="000000"/>
                </a:solidFill>
              </a:rPr>
              <a:t>Schedule sales / marketing appointments</a:t>
            </a:r>
          </a:p>
        </p:txBody>
      </p:sp>
      <p:sp>
        <p:nvSpPr>
          <p:cNvPr id="13" name="Rectangle 12">
            <a:extLst>
              <a:ext uri="{FF2B5EF4-FFF2-40B4-BE49-F238E27FC236}">
                <a16:creationId xmlns:a16="http://schemas.microsoft.com/office/drawing/2014/main" id="{A3A62A1E-822D-48BE-83BC-71D0B3E37F9B}"/>
              </a:ext>
            </a:extLst>
          </p:cNvPr>
          <p:cNvSpPr/>
          <p:nvPr/>
        </p:nvSpPr>
        <p:spPr>
          <a:xfrm>
            <a:off x="2777490" y="1462641"/>
            <a:ext cx="4766310" cy="5261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srgbClr val="FEFFFF"/>
                </a:solidFill>
                <a:latin typeface="Calibri" panose="020F0502020204030204"/>
              </a:rPr>
              <a:t>Best Practices</a:t>
            </a:r>
            <a:endParaRPr kumimoji="0" lang="en-US" b="1"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DAFEC5D-CF63-44CE-9DD8-7F36BF5ADD87}"/>
              </a:ext>
            </a:extLst>
          </p:cNvPr>
          <p:cNvSpPr/>
          <p:nvPr/>
        </p:nvSpPr>
        <p:spPr>
          <a:xfrm>
            <a:off x="7772398" y="3700909"/>
            <a:ext cx="3986922" cy="2533636"/>
          </a:xfrm>
          <a:prstGeom prst="rect">
            <a:avLst/>
          </a:prstGeom>
          <a:solidFill>
            <a:srgbClr val="9DC8C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342900">
              <a:spcAft>
                <a:spcPts val="600"/>
              </a:spcAft>
              <a:buSzPct val="105000"/>
              <a:buBlip>
                <a:blip r:embed="rId3">
                  <a:extLst>
                    <a:ext uri="{96DAC541-7B7A-43D3-8B79-37D633B846F1}">
                      <asvg:svgBlip xmlns:asvg="http://schemas.microsoft.com/office/drawing/2016/SVG/main" r:embed="rId4"/>
                    </a:ext>
                  </a:extLst>
                </a:blip>
              </a:buBlip>
              <a:defRPr/>
            </a:pPr>
            <a:r>
              <a:rPr lang="en-US" sz="1500" kern="0" dirty="0">
                <a:solidFill>
                  <a:srgbClr val="000000"/>
                </a:solidFill>
              </a:rPr>
              <a:t>Use contact information for anything other than the purpose for which it was collected</a:t>
            </a:r>
          </a:p>
          <a:p>
            <a:pPr marL="514350" lvl="0" indent="-342900">
              <a:spcAft>
                <a:spcPts val="600"/>
              </a:spcAft>
              <a:buSzPct val="105000"/>
              <a:buBlip>
                <a:blip r:embed="rId3">
                  <a:extLst>
                    <a:ext uri="{96DAC541-7B7A-43D3-8B79-37D633B846F1}">
                      <asvg:svgBlip xmlns:asvg="http://schemas.microsoft.com/office/drawing/2016/SVG/main" r:embed="rId4"/>
                    </a:ext>
                  </a:extLst>
                </a:blip>
              </a:buBlip>
              <a:defRPr/>
            </a:pPr>
            <a:r>
              <a:rPr lang="en-US" sz="1500" kern="0" dirty="0">
                <a:solidFill>
                  <a:srgbClr val="000000"/>
                </a:solidFill>
              </a:rPr>
              <a:t>Offer meals</a:t>
            </a:r>
          </a:p>
          <a:p>
            <a:pPr marL="514350" lvl="0" indent="-342900">
              <a:spcAft>
                <a:spcPts val="600"/>
              </a:spcAft>
              <a:buSzPct val="105000"/>
              <a:buBlip>
                <a:blip r:embed="rId3">
                  <a:extLst>
                    <a:ext uri="{96DAC541-7B7A-43D3-8B79-37D633B846F1}">
                      <asvg:svgBlip xmlns:asvg="http://schemas.microsoft.com/office/drawing/2016/SVG/main" r:embed="rId4"/>
                    </a:ext>
                  </a:extLst>
                </a:blip>
              </a:buBlip>
              <a:defRPr/>
            </a:pPr>
            <a:r>
              <a:rPr lang="en-US" sz="1500" kern="0" dirty="0">
                <a:solidFill>
                  <a:srgbClr val="000000"/>
                </a:solidFill>
              </a:rPr>
              <a:t>Market in restricted areas of a healthcare setting</a:t>
            </a:r>
          </a:p>
        </p:txBody>
      </p:sp>
      <p:sp>
        <p:nvSpPr>
          <p:cNvPr id="18" name="Rectangle 17">
            <a:extLst>
              <a:ext uri="{FF2B5EF4-FFF2-40B4-BE49-F238E27FC236}">
                <a16:creationId xmlns:a16="http://schemas.microsoft.com/office/drawing/2014/main" id="{FD6F4F37-04F5-4BC0-AB98-44798EC8E491}"/>
              </a:ext>
            </a:extLst>
          </p:cNvPr>
          <p:cNvSpPr/>
          <p:nvPr/>
        </p:nvSpPr>
        <p:spPr>
          <a:xfrm>
            <a:off x="2777490" y="3700909"/>
            <a:ext cx="4766310" cy="2533636"/>
          </a:xfrm>
          <a:prstGeom prst="rect">
            <a:avLst/>
          </a:prstGeom>
          <a:solidFill>
            <a:srgbClr val="9DC8C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b="1" kern="0" dirty="0">
                <a:solidFill>
                  <a:srgbClr val="000000"/>
                </a:solidFill>
              </a:rPr>
              <a:t>Submit talking points and presentations to CMS</a:t>
            </a:r>
            <a:r>
              <a:rPr lang="en-US" sz="1500" kern="0" dirty="0">
                <a:solidFill>
                  <a:srgbClr val="000000"/>
                </a:solidFill>
              </a:rPr>
              <a:t> prior to use, including those to be used by agents</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kern="0" dirty="0">
                <a:solidFill>
                  <a:srgbClr val="000000"/>
                </a:solidFill>
              </a:rPr>
              <a:t>Clearly label sign in sheets as optional</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b="1" kern="0" dirty="0">
                <a:solidFill>
                  <a:srgbClr val="000000"/>
                </a:solidFill>
              </a:rPr>
              <a:t>Collect Enrollment Forms</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r>
              <a:rPr lang="en-US" sz="1500" kern="0" dirty="0">
                <a:solidFill>
                  <a:srgbClr val="000000"/>
                </a:solidFill>
              </a:rPr>
              <a:t>Adhere to </a:t>
            </a:r>
            <a:r>
              <a:rPr lang="en-US" sz="1500" b="1" kern="0" dirty="0">
                <a:solidFill>
                  <a:srgbClr val="000000"/>
                </a:solidFill>
              </a:rPr>
              <a:t>SOA parameters and documentation</a:t>
            </a:r>
          </a:p>
          <a:p>
            <a:pPr marL="514350" indent="-342900">
              <a:spcAft>
                <a:spcPts val="600"/>
              </a:spcAft>
              <a:buSzPct val="105000"/>
              <a:buBlip>
                <a:blip r:embed="rId5">
                  <a:extLst>
                    <a:ext uri="{96DAC541-7B7A-43D3-8B79-37D633B846F1}">
                      <asvg:svgBlip xmlns:asvg="http://schemas.microsoft.com/office/drawing/2016/SVG/main" r:embed="rId6"/>
                    </a:ext>
                  </a:extLst>
                </a:blip>
              </a:buBlip>
              <a:defRPr/>
            </a:pPr>
            <a:endParaRPr lang="en-US" sz="1500" kern="0" dirty="0">
              <a:solidFill>
                <a:srgbClr val="000000"/>
              </a:solidFill>
            </a:endParaRPr>
          </a:p>
          <a:p>
            <a:pPr marL="171450">
              <a:spcAft>
                <a:spcPts val="600"/>
              </a:spcAft>
              <a:buSzPct val="105000"/>
              <a:defRPr/>
            </a:pPr>
            <a:endParaRPr lang="en-US" sz="1500" kern="0" dirty="0">
              <a:solidFill>
                <a:srgbClr val="000000"/>
              </a:solidFill>
            </a:endParaRPr>
          </a:p>
        </p:txBody>
      </p:sp>
      <p:sp>
        <p:nvSpPr>
          <p:cNvPr id="19" name="Rectangle 18">
            <a:extLst>
              <a:ext uri="{FF2B5EF4-FFF2-40B4-BE49-F238E27FC236}">
                <a16:creationId xmlns:a16="http://schemas.microsoft.com/office/drawing/2014/main" id="{B9BE6C87-CFD7-4BE8-B7D8-75B7E9F0F7C4}"/>
              </a:ext>
            </a:extLst>
          </p:cNvPr>
          <p:cNvSpPr/>
          <p:nvPr/>
        </p:nvSpPr>
        <p:spPr>
          <a:xfrm>
            <a:off x="514349" y="2124376"/>
            <a:ext cx="2092230" cy="1435252"/>
          </a:xfrm>
          <a:prstGeom prst="rect">
            <a:avLst/>
          </a:prstGeom>
          <a:solidFill>
            <a:srgbClr val="40567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C5BD927-6CA5-4816-B9C4-9BC7F5FEF989}"/>
              </a:ext>
            </a:extLst>
          </p:cNvPr>
          <p:cNvSpPr/>
          <p:nvPr/>
        </p:nvSpPr>
        <p:spPr>
          <a:xfrm>
            <a:off x="478399" y="2280845"/>
            <a:ext cx="2174988" cy="1107996"/>
          </a:xfrm>
          <a:prstGeom prst="rect">
            <a:avLst/>
          </a:prstGeom>
        </p:spPr>
        <p:txBody>
          <a:bodyPr wrap="square">
            <a:spAutoFit/>
          </a:bodyPr>
          <a:lstStyle/>
          <a:p>
            <a:pPr algn="ctr"/>
            <a:r>
              <a:rPr lang="en-US" sz="2200" b="1" dirty="0">
                <a:solidFill>
                  <a:schemeClr val="bg1"/>
                </a:solidFill>
              </a:rPr>
              <a:t>Pre-AEP</a:t>
            </a:r>
          </a:p>
          <a:p>
            <a:pPr algn="ctr"/>
            <a:r>
              <a:rPr lang="en-US" sz="2200" i="1" dirty="0">
                <a:solidFill>
                  <a:schemeClr val="bg1"/>
                </a:solidFill>
              </a:rPr>
              <a:t>Educational Communication</a:t>
            </a:r>
          </a:p>
        </p:txBody>
      </p:sp>
      <p:sp>
        <p:nvSpPr>
          <p:cNvPr id="21" name="Rectangle 20">
            <a:extLst>
              <a:ext uri="{FF2B5EF4-FFF2-40B4-BE49-F238E27FC236}">
                <a16:creationId xmlns:a16="http://schemas.microsoft.com/office/drawing/2014/main" id="{ED1EECB0-2D8A-44BF-AA7D-E6BB07618849}"/>
              </a:ext>
            </a:extLst>
          </p:cNvPr>
          <p:cNvSpPr/>
          <p:nvPr/>
        </p:nvSpPr>
        <p:spPr>
          <a:xfrm>
            <a:off x="514349" y="3716098"/>
            <a:ext cx="2092230" cy="2518448"/>
          </a:xfrm>
          <a:prstGeom prst="rect">
            <a:avLst/>
          </a:prstGeom>
          <a:solidFill>
            <a:schemeClr val="bg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2242E9D-0524-4567-B2F3-B279781498C0}"/>
              </a:ext>
            </a:extLst>
          </p:cNvPr>
          <p:cNvSpPr/>
          <p:nvPr/>
        </p:nvSpPr>
        <p:spPr>
          <a:xfrm>
            <a:off x="491489" y="4359573"/>
            <a:ext cx="2177685" cy="1107996"/>
          </a:xfrm>
          <a:prstGeom prst="rect">
            <a:avLst/>
          </a:prstGeom>
        </p:spPr>
        <p:txBody>
          <a:bodyPr wrap="square">
            <a:spAutoFit/>
          </a:bodyPr>
          <a:lstStyle/>
          <a:p>
            <a:pPr algn="ctr"/>
            <a:r>
              <a:rPr lang="en-US" sz="2200" b="1" dirty="0">
                <a:solidFill>
                  <a:schemeClr val="bg1"/>
                </a:solidFill>
              </a:rPr>
              <a:t>AEP</a:t>
            </a:r>
          </a:p>
          <a:p>
            <a:pPr algn="ctr"/>
            <a:r>
              <a:rPr lang="en-US" sz="2200" i="1" dirty="0">
                <a:solidFill>
                  <a:schemeClr val="bg1"/>
                </a:solidFill>
              </a:rPr>
              <a:t>Marketing Communication</a:t>
            </a:r>
          </a:p>
        </p:txBody>
      </p:sp>
      <p:grpSp>
        <p:nvGrpSpPr>
          <p:cNvPr id="15" name="Group 14">
            <a:extLst>
              <a:ext uri="{FF2B5EF4-FFF2-40B4-BE49-F238E27FC236}">
                <a16:creationId xmlns:a16="http://schemas.microsoft.com/office/drawing/2014/main" id="{02931B7A-3832-4AB4-B568-24D876F19761}"/>
              </a:ext>
            </a:extLst>
          </p:cNvPr>
          <p:cNvGrpSpPr/>
          <p:nvPr/>
        </p:nvGrpSpPr>
        <p:grpSpPr>
          <a:xfrm>
            <a:off x="10567137" y="131589"/>
            <a:ext cx="1498030" cy="350334"/>
            <a:chOff x="7596004" y="163491"/>
            <a:chExt cx="1563993" cy="365760"/>
          </a:xfrm>
        </p:grpSpPr>
        <p:sp>
          <p:nvSpPr>
            <p:cNvPr id="16" name="Rectangle 15">
              <a:extLst>
                <a:ext uri="{FF2B5EF4-FFF2-40B4-BE49-F238E27FC236}">
                  <a16:creationId xmlns:a16="http://schemas.microsoft.com/office/drawing/2014/main" id="{A68CE78B-A716-4B8E-BBCF-46121E5022CC}"/>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FD6B59C-D1A0-4258-973D-3675E338D553}"/>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24" name="Rectangle 23">
              <a:extLst>
                <a:ext uri="{FF2B5EF4-FFF2-40B4-BE49-F238E27FC236}">
                  <a16:creationId xmlns:a16="http://schemas.microsoft.com/office/drawing/2014/main" id="{6DA3FD42-651F-4B99-A9E5-CC58BE8552F8}"/>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25" name="Rectangle 24">
              <a:extLst>
                <a:ext uri="{FF2B5EF4-FFF2-40B4-BE49-F238E27FC236}">
                  <a16:creationId xmlns:a16="http://schemas.microsoft.com/office/drawing/2014/main" id="{A0E219C3-5DF1-4E18-A7FA-55964084EAAF}"/>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28" name="Rectangle 27">
            <a:extLst>
              <a:ext uri="{FF2B5EF4-FFF2-40B4-BE49-F238E27FC236}">
                <a16:creationId xmlns:a16="http://schemas.microsoft.com/office/drawing/2014/main" id="{F3ECC787-47A6-4899-9EB7-BEB5DFD07DDB}"/>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a:t>
            </a:r>
            <a:r>
              <a:rPr lang="en-US" sz="800" i="1" dirty="0">
                <a:solidFill>
                  <a:srgbClr val="5A656F"/>
                </a:solidFill>
                <a:latin typeface="Calibri" panose="020F0502020204030204"/>
              </a:rPr>
              <a:t>: Medicare Marketing and Communications Guidelines, 2019</a:t>
            </a:r>
          </a:p>
        </p:txBody>
      </p:sp>
    </p:spTree>
    <p:extLst>
      <p:ext uri="{BB962C8B-B14F-4D97-AF65-F5344CB8AC3E}">
        <p14:creationId xmlns:p14="http://schemas.microsoft.com/office/powerpoint/2010/main" val="402626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F0629B5-E188-4034-8953-6BEF1D7B5572}"/>
              </a:ext>
            </a:extLst>
          </p:cNvPr>
          <p:cNvSpPr>
            <a:spLocks noGrp="1"/>
          </p:cNvSpPr>
          <p:nvPr>
            <p:ph type="body" sz="quarter" idx="21"/>
          </p:nvPr>
        </p:nvSpPr>
        <p:spPr/>
        <p:txBody>
          <a:bodyPr>
            <a:normAutofit/>
          </a:bodyPr>
          <a:lstStyle/>
          <a:p>
            <a:r>
              <a:rPr lang="en-US" dirty="0">
                <a:solidFill>
                  <a:schemeClr val="tx1"/>
                </a:solidFill>
              </a:rPr>
              <a:t>CMS Required Marketing Materials</a:t>
            </a:r>
          </a:p>
        </p:txBody>
      </p:sp>
      <p:sp>
        <p:nvSpPr>
          <p:cNvPr id="9" name="Text Placeholder 2">
            <a:extLst>
              <a:ext uri="{FF2B5EF4-FFF2-40B4-BE49-F238E27FC236}">
                <a16:creationId xmlns:a16="http://schemas.microsoft.com/office/drawing/2014/main" id="{C71E5F9B-377F-4EC3-AE50-5C2FAF4182B7}"/>
              </a:ext>
            </a:extLst>
          </p:cNvPr>
          <p:cNvSpPr>
            <a:spLocks noGrp="1"/>
          </p:cNvSpPr>
          <p:nvPr>
            <p:ph type="body" sz="quarter" idx="22"/>
          </p:nvPr>
        </p:nvSpPr>
        <p:spPr/>
        <p:txBody>
          <a:bodyPr/>
          <a:lstStyle/>
          <a:p>
            <a:r>
              <a:rPr lang="en-US" dirty="0">
                <a:solidFill>
                  <a:srgbClr val="122C50"/>
                </a:solidFill>
              </a:rPr>
              <a:t>The resources listed below provide information on BCBSKS benefits, MA Plan operations, and CMS regulatory guidance.</a:t>
            </a:r>
          </a:p>
        </p:txBody>
      </p:sp>
      <p:graphicFrame>
        <p:nvGraphicFramePr>
          <p:cNvPr id="3" name="Table 2">
            <a:extLst>
              <a:ext uri="{FF2B5EF4-FFF2-40B4-BE49-F238E27FC236}">
                <a16:creationId xmlns:a16="http://schemas.microsoft.com/office/drawing/2014/main" id="{40D6B934-3E71-4CB5-9FC6-3680F55F244B}"/>
              </a:ext>
            </a:extLst>
          </p:cNvPr>
          <p:cNvGraphicFramePr>
            <a:graphicFrameLocks noGrp="1"/>
          </p:cNvGraphicFramePr>
          <p:nvPr>
            <p:extLst>
              <p:ext uri="{D42A27DB-BD31-4B8C-83A1-F6EECF244321}">
                <p14:modId xmlns:p14="http://schemas.microsoft.com/office/powerpoint/2010/main" val="445004437"/>
              </p:ext>
            </p:extLst>
          </p:nvPr>
        </p:nvGraphicFramePr>
        <p:xfrm>
          <a:off x="514350" y="1155238"/>
          <a:ext cx="11244969" cy="5186617"/>
        </p:xfrm>
        <a:graphic>
          <a:graphicData uri="http://schemas.openxmlformats.org/drawingml/2006/table">
            <a:tbl>
              <a:tblPr firstRow="1" bandRow="1">
                <a:tableStyleId>{5C22544A-7EE6-4342-B048-85BDC9FD1C3A}</a:tableStyleId>
              </a:tblPr>
              <a:tblGrid>
                <a:gridCol w="2358059">
                  <a:extLst>
                    <a:ext uri="{9D8B030D-6E8A-4147-A177-3AD203B41FA5}">
                      <a16:colId xmlns:a16="http://schemas.microsoft.com/office/drawing/2014/main" val="3353481688"/>
                    </a:ext>
                  </a:extLst>
                </a:gridCol>
                <a:gridCol w="5138587">
                  <a:extLst>
                    <a:ext uri="{9D8B030D-6E8A-4147-A177-3AD203B41FA5}">
                      <a16:colId xmlns:a16="http://schemas.microsoft.com/office/drawing/2014/main" val="3173543092"/>
                    </a:ext>
                  </a:extLst>
                </a:gridCol>
                <a:gridCol w="268300">
                  <a:extLst>
                    <a:ext uri="{9D8B030D-6E8A-4147-A177-3AD203B41FA5}">
                      <a16:colId xmlns:a16="http://schemas.microsoft.com/office/drawing/2014/main" val="2476182076"/>
                    </a:ext>
                  </a:extLst>
                </a:gridCol>
                <a:gridCol w="3480023">
                  <a:extLst>
                    <a:ext uri="{9D8B030D-6E8A-4147-A177-3AD203B41FA5}">
                      <a16:colId xmlns:a16="http://schemas.microsoft.com/office/drawing/2014/main" val="92222200"/>
                    </a:ext>
                  </a:extLst>
                </a:gridCol>
              </a:tblGrid>
              <a:tr h="379602">
                <a:tc>
                  <a:txBody>
                    <a:bodyPr/>
                    <a:lstStyle/>
                    <a:p>
                      <a:pPr algn="ctr"/>
                      <a:r>
                        <a:rPr lang="en-US" dirty="0"/>
                        <a:t>Reference</a:t>
                      </a:r>
                    </a:p>
                  </a:txBody>
                  <a:tcPr anchor="ctr">
                    <a:solidFill>
                      <a:schemeClr val="bg2"/>
                    </a:solidFill>
                  </a:tcPr>
                </a:tc>
                <a:tc>
                  <a:txBody>
                    <a:bodyPr/>
                    <a:lstStyle/>
                    <a:p>
                      <a:pPr algn="ctr"/>
                      <a:r>
                        <a:rPr lang="en-US" dirty="0"/>
                        <a:t>Contents</a:t>
                      </a:r>
                    </a:p>
                  </a:txBody>
                  <a:tcPr anchor="ctr">
                    <a:solidFill>
                      <a:schemeClr val="bg2"/>
                    </a:solidFill>
                  </a:tcPr>
                </a:tc>
                <a:tc gridSpan="2">
                  <a:txBody>
                    <a:bodyPr/>
                    <a:lstStyle/>
                    <a:p>
                      <a:pPr algn="ctr"/>
                      <a:r>
                        <a:rPr lang="en-US" dirty="0"/>
                        <a:t>Location</a:t>
                      </a:r>
                    </a:p>
                  </a:txBody>
                  <a:tcPr anchor="ctr">
                    <a:solidFill>
                      <a:schemeClr val="bg2"/>
                    </a:solidFill>
                  </a:tcPr>
                </a:tc>
                <a:tc hMerge="1">
                  <a:txBody>
                    <a:bodyPr/>
                    <a:lstStyle/>
                    <a:p>
                      <a:pPr algn="ctr"/>
                      <a:endParaRPr lang="en-US" dirty="0"/>
                    </a:p>
                  </a:txBody>
                  <a:tcPr anchor="ctr">
                    <a:solidFill>
                      <a:schemeClr val="bg2"/>
                    </a:solidFill>
                  </a:tcPr>
                </a:tc>
                <a:extLst>
                  <a:ext uri="{0D108BD9-81ED-4DB2-BD59-A6C34878D82A}">
                    <a16:rowId xmlns:a16="http://schemas.microsoft.com/office/drawing/2014/main" val="2117878358"/>
                  </a:ext>
                </a:extLst>
              </a:tr>
              <a:tr h="284702">
                <a:tc gridSpan="4">
                  <a:txBody>
                    <a:bodyPr/>
                    <a:lstStyle/>
                    <a:p>
                      <a:pPr algn="l"/>
                      <a:r>
                        <a:rPr lang="en-US" sz="1200" b="1" i="1" dirty="0"/>
                        <a:t>BCBSKS References</a:t>
                      </a:r>
                    </a:p>
                  </a:txBody>
                  <a:tcPr anchor="ctr">
                    <a:solidFill>
                      <a:schemeClr val="accent5">
                        <a:lumMod val="20000"/>
                        <a:lumOff val="80000"/>
                      </a:schemeClr>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rgbClr val="122C50"/>
                        </a:solidFill>
                        <a:effectLst/>
                        <a:latin typeface="+mn-lt"/>
                        <a:ea typeface="+mn-ea"/>
                        <a:cs typeface="+mn-cs"/>
                      </a:endParaRPr>
                    </a:p>
                  </a:txBody>
                  <a:tcPr anchor="ctr">
                    <a:solidFill>
                      <a:srgbClr val="E3F0EF"/>
                    </a:solidFill>
                  </a:tcPr>
                </a:tc>
                <a:tc hMerge="1">
                  <a:txBody>
                    <a:bodyPr/>
                    <a:lstStyle/>
                    <a:p>
                      <a:pPr algn="ctr"/>
                      <a:endParaRPr lang="en-US" sz="1200" b="1" i="1" dirty="0"/>
                    </a:p>
                  </a:txBody>
                  <a:tcPr anchor="ctr">
                    <a:solidFill>
                      <a:schemeClr val="accent5">
                        <a:lumMod val="20000"/>
                        <a:lumOff val="80000"/>
                      </a:schemeClr>
                    </a:solidFill>
                  </a:tcPr>
                </a:tc>
                <a:extLst>
                  <a:ext uri="{0D108BD9-81ED-4DB2-BD59-A6C34878D82A}">
                    <a16:rowId xmlns:a16="http://schemas.microsoft.com/office/drawing/2014/main" val="2139444445"/>
                  </a:ext>
                </a:extLst>
              </a:tr>
              <a:tr h="499015">
                <a:tc>
                  <a:txBody>
                    <a:bodyPr/>
                    <a:lstStyle/>
                    <a:p>
                      <a:pPr algn="l"/>
                      <a:r>
                        <a:rPr lang="en-US" sz="1200" b="1" dirty="0"/>
                        <a:t>Evidence of Coverage (EOC)</a:t>
                      </a:r>
                    </a:p>
                  </a:txBody>
                  <a:tcPr anchor="ctr">
                    <a:solidFill>
                      <a:srgbClr val="9DC8C5"/>
                    </a:solidFill>
                  </a:tcPr>
                </a:tc>
                <a:tc gridSpan="2">
                  <a:txBody>
                    <a:bodyPr/>
                    <a:lstStyle/>
                    <a:p>
                      <a:pPr algn="l"/>
                      <a:r>
                        <a:rPr lang="en-US" sz="1200"/>
                        <a:t>A comprehensive explanation of the coverage offered by a MA plan</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a:t>
                      </a:r>
                      <a:endParaRPr lang="en-US" sz="1200" i="1" kern="1200" dirty="0">
                        <a:solidFill>
                          <a:srgbClr val="122C50"/>
                        </a:solidFill>
                        <a:effectLst/>
                        <a:latin typeface="+mn-lt"/>
                        <a:ea typeface="+mn-ea"/>
                        <a:cs typeface="+mn-cs"/>
                      </a:endParaRPr>
                    </a:p>
                  </a:txBody>
                  <a:tcPr anchor="ct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forms</a:t>
                      </a:r>
                      <a:endParaRPr lang="en-US" sz="1200" i="1" kern="1200" dirty="0">
                        <a:solidFill>
                          <a:srgbClr val="122C50"/>
                        </a:solidFill>
                        <a:effectLst/>
                        <a:latin typeface="+mn-lt"/>
                        <a:ea typeface="+mn-ea"/>
                        <a:cs typeface="+mn-cs"/>
                      </a:endParaRPr>
                    </a:p>
                  </a:txBody>
                  <a:tcPr anchor="ctr">
                    <a:solidFill>
                      <a:srgbClr val="E3F0EF"/>
                    </a:solidFill>
                  </a:tcPr>
                </a:tc>
                <a:extLst>
                  <a:ext uri="{0D108BD9-81ED-4DB2-BD59-A6C34878D82A}">
                    <a16:rowId xmlns:a16="http://schemas.microsoft.com/office/drawing/2014/main" val="2599279068"/>
                  </a:ext>
                </a:extLst>
              </a:tr>
              <a:tr h="499015">
                <a:tc>
                  <a:txBody>
                    <a:bodyPr/>
                    <a:lstStyle/>
                    <a:p>
                      <a:pPr algn="l"/>
                      <a:r>
                        <a:rPr lang="en-US" sz="1200" b="1" dirty="0"/>
                        <a:t>Summary of Benefits (SB)</a:t>
                      </a:r>
                    </a:p>
                  </a:txBody>
                  <a:tcPr anchor="ctr">
                    <a:solidFill>
                      <a:srgbClr val="9DC8C5"/>
                    </a:solidFill>
                  </a:tcPr>
                </a:tc>
                <a:tc gridSpan="2">
                  <a:txBody>
                    <a:bodyPr/>
                    <a:lstStyle/>
                    <a:p>
                      <a:pPr algn="l"/>
                      <a:r>
                        <a:rPr lang="en-US" sz="1200"/>
                        <a:t>A list of key benefits offered by a MA plan; a shortened version of Chapter 4 of the Evidence of Coverage</a:t>
                      </a:r>
                      <a:endParaRPr lang="en-US" sz="1200" b="1" dirty="0"/>
                    </a:p>
                  </a:txBody>
                  <a:tcPr anchor="ctr">
                    <a:solidFill>
                      <a:srgbClr val="E3F0EF"/>
                    </a:solidFill>
                  </a:tcPr>
                </a:tc>
                <a:tc hMerge="1">
                  <a:txBody>
                    <a:bodyPr/>
                    <a:lstStyle/>
                    <a:p>
                      <a:endParaRPr lang="en-US" sz="1200" i="1" dirty="0">
                        <a:solidFill>
                          <a:srgbClr val="122C50"/>
                        </a:solidFill>
                      </a:endParaRPr>
                    </a:p>
                  </a:txBody>
                  <a:tcPr anchor="ct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forms</a:t>
                      </a:r>
                      <a:endParaRPr lang="en-US" sz="1200" i="1" kern="1200" dirty="0">
                        <a:solidFill>
                          <a:srgbClr val="122C50"/>
                        </a:solidFill>
                        <a:effectLst/>
                        <a:latin typeface="+mn-lt"/>
                        <a:ea typeface="+mn-ea"/>
                        <a:cs typeface="+mn-cs"/>
                      </a:endParaRPr>
                    </a:p>
                    <a:p>
                      <a:endParaRPr lang="en-US" sz="1200" i="1" dirty="0">
                        <a:solidFill>
                          <a:srgbClr val="122C50"/>
                        </a:solidFill>
                      </a:endParaRPr>
                    </a:p>
                  </a:txBody>
                  <a:tcPr anchor="ctr">
                    <a:solidFill>
                      <a:srgbClr val="E3F0EF"/>
                    </a:solidFill>
                  </a:tcPr>
                </a:tc>
                <a:extLst>
                  <a:ext uri="{0D108BD9-81ED-4DB2-BD59-A6C34878D82A}">
                    <a16:rowId xmlns:a16="http://schemas.microsoft.com/office/drawing/2014/main" val="2195640386"/>
                  </a:ext>
                </a:extLst>
              </a:tr>
              <a:tr h="499015">
                <a:tc>
                  <a:txBody>
                    <a:bodyPr/>
                    <a:lstStyle/>
                    <a:p>
                      <a:pPr algn="l"/>
                      <a:r>
                        <a:rPr lang="en-US" sz="1200" b="1" dirty="0"/>
                        <a:t>Provider Directory</a:t>
                      </a:r>
                    </a:p>
                  </a:txBody>
                  <a:tcPr anchor="ctr">
                    <a:solidFill>
                      <a:srgbClr val="9DC8C5"/>
                    </a:solidFill>
                  </a:tcPr>
                </a:tc>
                <a:tc gridSpan="2">
                  <a:txBody>
                    <a:bodyPr/>
                    <a:lstStyle/>
                    <a:p>
                      <a:pPr algn="l"/>
                      <a:r>
                        <a:rPr lang="en-US" sz="1200"/>
                        <a:t>A list of all the providers contracted by a MA plan</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a:t>
                      </a:r>
                      <a:endParaRPr lang="en-US" sz="1200" i="1" kern="1200" dirty="0">
                        <a:solidFill>
                          <a:srgbClr val="122C50"/>
                        </a:solidFill>
                        <a:effectLst/>
                        <a:latin typeface="+mn-lt"/>
                        <a:ea typeface="+mn-ea"/>
                        <a:cs typeface="+mn-cs"/>
                      </a:endParaRPr>
                    </a:p>
                  </a:txBody>
                  <a:tcPr anchor="ct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forms</a:t>
                      </a:r>
                      <a:endParaRPr lang="en-US" sz="1200" i="1" kern="1200" dirty="0">
                        <a:solidFill>
                          <a:srgbClr val="122C50"/>
                        </a:solidFill>
                        <a:effectLst/>
                        <a:latin typeface="+mn-lt"/>
                        <a:ea typeface="+mn-ea"/>
                        <a:cs typeface="+mn-cs"/>
                      </a:endParaRPr>
                    </a:p>
                  </a:txBody>
                  <a:tcPr anchor="ctr">
                    <a:solidFill>
                      <a:srgbClr val="E3F0EF"/>
                    </a:solidFill>
                  </a:tcPr>
                </a:tc>
                <a:extLst>
                  <a:ext uri="{0D108BD9-81ED-4DB2-BD59-A6C34878D82A}">
                    <a16:rowId xmlns:a16="http://schemas.microsoft.com/office/drawing/2014/main" val="2300161597"/>
                  </a:ext>
                </a:extLst>
              </a:tr>
              <a:tr h="499015">
                <a:tc>
                  <a:txBody>
                    <a:bodyPr/>
                    <a:lstStyle/>
                    <a:p>
                      <a:pPr algn="l"/>
                      <a:r>
                        <a:rPr lang="en-US" sz="1200" b="1" dirty="0"/>
                        <a:t>Pharmacy Directory</a:t>
                      </a:r>
                    </a:p>
                  </a:txBody>
                  <a:tcPr anchor="ctr">
                    <a:solidFill>
                      <a:srgbClr val="9DC8C5"/>
                    </a:solidFill>
                  </a:tcPr>
                </a:tc>
                <a:tc gridSpan="2">
                  <a:txBody>
                    <a:bodyPr/>
                    <a:lstStyle/>
                    <a:p>
                      <a:pPr algn="l"/>
                      <a:r>
                        <a:rPr lang="en-US" sz="1200"/>
                        <a:t>A list of all the pharmacies contracted by a MA plan</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a:t>
                      </a:r>
                      <a:endParaRPr lang="en-US" sz="1200" i="1" kern="1200" dirty="0">
                        <a:solidFill>
                          <a:srgbClr val="122C50"/>
                        </a:solidFill>
                        <a:effectLst/>
                        <a:latin typeface="+mn-lt"/>
                        <a:ea typeface="+mn-ea"/>
                        <a:cs typeface="+mn-cs"/>
                      </a:endParaRPr>
                    </a:p>
                  </a:txBody>
                  <a:tcPr anchor="ct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forms</a:t>
                      </a:r>
                      <a:endParaRPr lang="en-US" sz="1200" i="1" kern="1200" dirty="0">
                        <a:solidFill>
                          <a:srgbClr val="122C50"/>
                        </a:solidFill>
                        <a:effectLst/>
                        <a:latin typeface="+mn-lt"/>
                        <a:ea typeface="+mn-ea"/>
                        <a:cs typeface="+mn-cs"/>
                      </a:endParaRPr>
                    </a:p>
                  </a:txBody>
                  <a:tcPr anchor="ctr">
                    <a:solidFill>
                      <a:srgbClr val="E3F0EF"/>
                    </a:solidFill>
                  </a:tcPr>
                </a:tc>
                <a:extLst>
                  <a:ext uri="{0D108BD9-81ED-4DB2-BD59-A6C34878D82A}">
                    <a16:rowId xmlns:a16="http://schemas.microsoft.com/office/drawing/2014/main" val="2682757803"/>
                  </a:ext>
                </a:extLst>
              </a:tr>
              <a:tr h="499015">
                <a:tc>
                  <a:txBody>
                    <a:bodyPr/>
                    <a:lstStyle/>
                    <a:p>
                      <a:pPr algn="l"/>
                      <a:r>
                        <a:rPr lang="en-US" sz="1200" b="1" dirty="0"/>
                        <a:t>Formulary</a:t>
                      </a:r>
                    </a:p>
                  </a:txBody>
                  <a:tcPr anchor="ctr">
                    <a:solidFill>
                      <a:srgbClr val="9DC8C5"/>
                    </a:solidFill>
                  </a:tcPr>
                </a:tc>
                <a:tc gridSpan="2">
                  <a:txBody>
                    <a:bodyPr/>
                    <a:lstStyle/>
                    <a:p>
                      <a:pPr algn="l"/>
                      <a:r>
                        <a:rPr lang="en-US" sz="1200" dirty="0"/>
                        <a:t>A list of the drugs covered by a MA plan</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a:t>
                      </a:r>
                      <a:endParaRPr lang="en-US" sz="1200" i="1" kern="1200" dirty="0">
                        <a:solidFill>
                          <a:srgbClr val="122C50"/>
                        </a:solidFill>
                        <a:effectLst/>
                        <a:latin typeface="+mn-lt"/>
                        <a:ea typeface="+mn-ea"/>
                        <a:cs typeface="+mn-cs"/>
                      </a:endParaRPr>
                    </a:p>
                  </a:txBody>
                  <a:tcPr anchor="ct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2C50"/>
                          </a:solidFill>
                          <a:hlinkClick r:id="rId3">
                            <a:extLst>
                              <a:ext uri="{A12FA001-AC4F-418D-AE19-62706E023703}">
                                <ahyp:hlinkClr xmlns:ahyp="http://schemas.microsoft.com/office/drawing/2018/hyperlinkcolor" val="tx"/>
                              </a:ext>
                            </a:extLst>
                          </a:hlinkClick>
                        </a:rPr>
                        <a:t>https://www.bcbsks.com/medicare/</a:t>
                      </a:r>
                      <a:r>
                        <a:rPr lang="en-US" sz="1200" dirty="0">
                          <a:solidFill>
                            <a:srgbClr val="122C50"/>
                          </a:solidFill>
                        </a:rPr>
                        <a:t> forms</a:t>
                      </a:r>
                      <a:endParaRPr lang="en-US" sz="1200" i="1" kern="1200" dirty="0">
                        <a:solidFill>
                          <a:srgbClr val="122C50"/>
                        </a:solidFill>
                        <a:effectLst/>
                        <a:latin typeface="+mn-lt"/>
                        <a:ea typeface="+mn-ea"/>
                        <a:cs typeface="+mn-cs"/>
                      </a:endParaRPr>
                    </a:p>
                  </a:txBody>
                  <a:tcPr anchor="ctr">
                    <a:solidFill>
                      <a:srgbClr val="E3F0EF"/>
                    </a:solidFill>
                  </a:tcPr>
                </a:tc>
                <a:extLst>
                  <a:ext uri="{0D108BD9-81ED-4DB2-BD59-A6C34878D82A}">
                    <a16:rowId xmlns:a16="http://schemas.microsoft.com/office/drawing/2014/main" val="3243944169"/>
                  </a:ext>
                </a:extLst>
              </a:tr>
              <a:tr h="284702">
                <a:tc gridSpan="4">
                  <a:txBody>
                    <a:bodyPr/>
                    <a:lstStyle/>
                    <a:p>
                      <a:pPr algn="l"/>
                      <a:r>
                        <a:rPr lang="en-US" sz="1200" b="1" i="1" dirty="0"/>
                        <a:t>CMS References</a:t>
                      </a:r>
                    </a:p>
                  </a:txBody>
                  <a:tcPr anchor="ctr">
                    <a:solidFill>
                      <a:schemeClr val="accent5">
                        <a:lumMod val="20000"/>
                        <a:lumOff val="80000"/>
                      </a:schemeClr>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endParaRPr>
                    </a:p>
                  </a:txBody>
                  <a:tcPr anchor="ctr">
                    <a:solidFill>
                      <a:srgbClr val="E3F0EF"/>
                    </a:solidFill>
                  </a:tcPr>
                </a:tc>
                <a:tc hMerge="1">
                  <a:txBody>
                    <a:bodyPr/>
                    <a:lstStyle/>
                    <a:p>
                      <a:pPr algn="ctr"/>
                      <a:endParaRPr lang="en-US" sz="1200" b="1" i="1" dirty="0"/>
                    </a:p>
                  </a:txBody>
                  <a:tcPr anchor="ctr">
                    <a:solidFill>
                      <a:schemeClr val="accent5">
                        <a:lumMod val="20000"/>
                        <a:lumOff val="80000"/>
                      </a:schemeClr>
                    </a:solidFill>
                  </a:tcPr>
                </a:tc>
                <a:extLst>
                  <a:ext uri="{0D108BD9-81ED-4DB2-BD59-A6C34878D82A}">
                    <a16:rowId xmlns:a16="http://schemas.microsoft.com/office/drawing/2014/main" val="3328375086"/>
                  </a:ext>
                </a:extLst>
              </a:tr>
              <a:tr h="499015">
                <a:tc>
                  <a:txBody>
                    <a:bodyPr/>
                    <a:lstStyle/>
                    <a:p>
                      <a:pPr algn="l"/>
                      <a:r>
                        <a:rPr lang="en-US" sz="1200" b="1" dirty="0"/>
                        <a:t>Communications &amp; Marketing Guidelines</a:t>
                      </a:r>
                    </a:p>
                  </a:txBody>
                  <a:tcPr anchor="ctr">
                    <a:solidFill>
                      <a:srgbClr val="9DC8C5"/>
                    </a:solidFill>
                  </a:tcPr>
                </a:tc>
                <a:tc gridSpan="2">
                  <a:txBody>
                    <a:bodyPr/>
                    <a:lstStyle/>
                    <a:p>
                      <a:pPr algn="l"/>
                      <a:r>
                        <a:rPr lang="en-US" sz="1200"/>
                        <a:t>CMS regulations for Marketing and Selling Medicare Advantage products</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122C50"/>
                          </a:solidFill>
                          <a:latin typeface="+mn-lt"/>
                          <a:ea typeface="+mn-ea"/>
                          <a:cs typeface="+mn-cs"/>
                          <a:hlinkClick r:id="rId4">
                            <a:extLst>
                              <a:ext uri="{A12FA001-AC4F-418D-AE19-62706E023703}">
                                <ahyp:hlinkClr xmlns:ahyp="http://schemas.microsoft.com/office/drawing/2018/hyperlinkcolor" val="tx"/>
                              </a:ext>
                            </a:extLst>
                          </a:hlinkClick>
                        </a:rPr>
                        <a:t>2019 Medicare Communications &amp; Marketing Guidelines</a:t>
                      </a:r>
                      <a:endParaRPr lang="en-US" sz="1200" kern="1200" dirty="0">
                        <a:solidFill>
                          <a:srgbClr val="122C50"/>
                        </a:solidFill>
                        <a:latin typeface="+mn-lt"/>
                        <a:ea typeface="+mn-ea"/>
                        <a:cs typeface="+mn-cs"/>
                      </a:endParaRPr>
                    </a:p>
                  </a:txBody>
                  <a:tcP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hlinkClick r:id="rId4"/>
                        </a:rPr>
                        <a:t>Medicare Communications &amp; Marketing Guidelines</a:t>
                      </a:r>
                      <a:endParaRPr lang="en-US" sz="1200" kern="1200" dirty="0">
                        <a:solidFill>
                          <a:schemeClr val="tx1"/>
                        </a:solidFill>
                        <a:latin typeface="+mn-lt"/>
                        <a:ea typeface="+mn-ea"/>
                        <a:cs typeface="+mn-cs"/>
                      </a:endParaRPr>
                    </a:p>
                  </a:txBody>
                  <a:tcPr anchor="ctr">
                    <a:solidFill>
                      <a:srgbClr val="E3F0EF"/>
                    </a:solidFill>
                  </a:tcPr>
                </a:tc>
                <a:extLst>
                  <a:ext uri="{0D108BD9-81ED-4DB2-BD59-A6C34878D82A}">
                    <a16:rowId xmlns:a16="http://schemas.microsoft.com/office/drawing/2014/main" val="634412420"/>
                  </a:ext>
                </a:extLst>
              </a:tr>
              <a:tr h="664304">
                <a:tc>
                  <a:txBody>
                    <a:bodyPr/>
                    <a:lstStyle/>
                    <a:p>
                      <a:pPr algn="l"/>
                      <a:r>
                        <a:rPr lang="en-US" sz="1200" b="1" dirty="0"/>
                        <a:t>Medicare Advantage Enrollment &amp; Disenrollment Guidance</a:t>
                      </a:r>
                    </a:p>
                  </a:txBody>
                  <a:tcPr anchor="ctr">
                    <a:solidFill>
                      <a:srgbClr val="9DC8C5"/>
                    </a:solidFill>
                  </a:tcPr>
                </a:tc>
                <a:tc gridSpan="2">
                  <a:txBody>
                    <a:bodyPr/>
                    <a:lstStyle/>
                    <a:p>
                      <a:pPr algn="l"/>
                      <a:r>
                        <a:rPr lang="en-US" sz="1200" dirty="0"/>
                        <a:t>Chapter 2 of the Medicare Managed Care Manual details CMS regulations for enrollment and disenrollment of MA Members</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122C50"/>
                          </a:solidFill>
                          <a:latin typeface="+mn-lt"/>
                          <a:ea typeface="+mn-ea"/>
                          <a:cs typeface="+mn-cs"/>
                          <a:hlinkClick r:id="rId5">
                            <a:extLst>
                              <a:ext uri="{A12FA001-AC4F-418D-AE19-62706E023703}">
                                <ahyp:hlinkClr xmlns:ahyp="http://schemas.microsoft.com/office/drawing/2018/hyperlinkcolor" val="tx"/>
                              </a:ext>
                            </a:extLst>
                          </a:hlinkClick>
                        </a:rPr>
                        <a:t>2019 MA Enrollment and Disenrollment Guidance</a:t>
                      </a:r>
                      <a:endParaRPr lang="en-US" sz="1200" kern="1200" dirty="0">
                        <a:solidFill>
                          <a:srgbClr val="122C50"/>
                        </a:solidFill>
                        <a:latin typeface="+mn-lt"/>
                        <a:ea typeface="+mn-ea"/>
                        <a:cs typeface="+mn-cs"/>
                      </a:endParaRPr>
                    </a:p>
                  </a:txBody>
                  <a:tcP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hlinkClick r:id="rId5"/>
                        </a:rPr>
                        <a:t>Enrollment &amp; Disenrollment Guidance</a:t>
                      </a:r>
                      <a:endParaRPr lang="en-US" sz="1200" kern="1200" dirty="0">
                        <a:solidFill>
                          <a:schemeClr val="tx1"/>
                        </a:solidFill>
                        <a:latin typeface="+mn-lt"/>
                        <a:ea typeface="+mn-ea"/>
                        <a:cs typeface="+mn-cs"/>
                      </a:endParaRPr>
                    </a:p>
                  </a:txBody>
                  <a:tcPr anchor="ctr">
                    <a:solidFill>
                      <a:srgbClr val="E3F0EF"/>
                    </a:solidFill>
                  </a:tcPr>
                </a:tc>
                <a:extLst>
                  <a:ext uri="{0D108BD9-81ED-4DB2-BD59-A6C34878D82A}">
                    <a16:rowId xmlns:a16="http://schemas.microsoft.com/office/drawing/2014/main" val="2999325867"/>
                  </a:ext>
                </a:extLst>
              </a:tr>
              <a:tr h="499015">
                <a:tc>
                  <a:txBody>
                    <a:bodyPr/>
                    <a:lstStyle/>
                    <a:p>
                      <a:pPr algn="l"/>
                      <a:r>
                        <a:rPr lang="en-US" sz="1200" b="1" dirty="0"/>
                        <a:t>Medicare Managed Care Manual</a:t>
                      </a:r>
                    </a:p>
                  </a:txBody>
                  <a:tcPr anchor="ctr">
                    <a:solidFill>
                      <a:srgbClr val="9DC8C5"/>
                    </a:solidFill>
                  </a:tcPr>
                </a:tc>
                <a:tc gridSpan="2">
                  <a:txBody>
                    <a:bodyPr/>
                    <a:lstStyle/>
                    <a:p>
                      <a:pPr algn="l"/>
                      <a:r>
                        <a:rPr lang="en-US" sz="1200" dirty="0"/>
                        <a:t>Managed Care Manual contains all applicable regulatory requirements for operation / administration of Medicare Advantage plans</a:t>
                      </a:r>
                      <a:endParaRPr lang="en-US" sz="1200" b="1" dirty="0"/>
                    </a:p>
                  </a:txBody>
                  <a:tcPr anchor="ctr">
                    <a:solidFill>
                      <a:srgbClr val="E3F0E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122C50"/>
                          </a:solidFill>
                          <a:latin typeface="+mn-lt"/>
                          <a:ea typeface="+mn-ea"/>
                          <a:cs typeface="+mn-cs"/>
                          <a:hlinkClick r:id="rId6">
                            <a:extLst>
                              <a:ext uri="{A12FA001-AC4F-418D-AE19-62706E023703}">
                                <ahyp:hlinkClr xmlns:ahyp="http://schemas.microsoft.com/office/drawing/2018/hyperlinkcolor" val="tx"/>
                              </a:ext>
                            </a:extLst>
                          </a:hlinkClick>
                        </a:rPr>
                        <a:t>2019 Medicare Managed Care Manual</a:t>
                      </a:r>
                      <a:r>
                        <a:rPr lang="en-US" sz="1200" kern="1200" dirty="0">
                          <a:solidFill>
                            <a:srgbClr val="122C50"/>
                          </a:solidFill>
                          <a:latin typeface="+mn-lt"/>
                          <a:ea typeface="+mn-ea"/>
                          <a:cs typeface="+mn-cs"/>
                        </a:rPr>
                        <a:t> </a:t>
                      </a:r>
                    </a:p>
                  </a:txBody>
                  <a:tcPr>
                    <a:solidFill>
                      <a:srgbClr val="E3F0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hlinkClick r:id="rId6"/>
                        </a:rPr>
                        <a:t>Medicare Managed Care Manual</a:t>
                      </a:r>
                      <a:r>
                        <a:rPr lang="en-US" sz="1200" kern="1200" dirty="0">
                          <a:solidFill>
                            <a:schemeClr val="tx1"/>
                          </a:solidFill>
                          <a:latin typeface="+mn-lt"/>
                          <a:ea typeface="+mn-ea"/>
                          <a:cs typeface="+mn-cs"/>
                        </a:rPr>
                        <a:t> </a:t>
                      </a:r>
                    </a:p>
                  </a:txBody>
                  <a:tcPr anchor="ctr">
                    <a:solidFill>
                      <a:srgbClr val="E3F0EF"/>
                    </a:solidFill>
                  </a:tcPr>
                </a:tc>
                <a:extLst>
                  <a:ext uri="{0D108BD9-81ED-4DB2-BD59-A6C34878D82A}">
                    <a16:rowId xmlns:a16="http://schemas.microsoft.com/office/drawing/2014/main" val="4237042018"/>
                  </a:ext>
                </a:extLst>
              </a:tr>
            </a:tbl>
          </a:graphicData>
        </a:graphic>
      </p:graphicFrame>
      <p:grpSp>
        <p:nvGrpSpPr>
          <p:cNvPr id="10" name="Group 9">
            <a:extLst>
              <a:ext uri="{FF2B5EF4-FFF2-40B4-BE49-F238E27FC236}">
                <a16:creationId xmlns:a16="http://schemas.microsoft.com/office/drawing/2014/main" id="{700DF34B-5019-4913-B558-A1E96C1E54E9}"/>
              </a:ext>
            </a:extLst>
          </p:cNvPr>
          <p:cNvGrpSpPr/>
          <p:nvPr/>
        </p:nvGrpSpPr>
        <p:grpSpPr>
          <a:xfrm>
            <a:off x="10567137" y="131589"/>
            <a:ext cx="1498030" cy="350334"/>
            <a:chOff x="7596004" y="163491"/>
            <a:chExt cx="1563993" cy="365760"/>
          </a:xfrm>
        </p:grpSpPr>
        <p:sp>
          <p:nvSpPr>
            <p:cNvPr id="11" name="Rectangle 10">
              <a:extLst>
                <a:ext uri="{FF2B5EF4-FFF2-40B4-BE49-F238E27FC236}">
                  <a16:creationId xmlns:a16="http://schemas.microsoft.com/office/drawing/2014/main" id="{47E8A7A6-05F4-41C8-A3BE-9F36F20AEBA2}"/>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96D4E6D-7305-409E-8F16-1F6CF8EDDB0F}"/>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4" name="Rectangle 13">
              <a:extLst>
                <a:ext uri="{FF2B5EF4-FFF2-40B4-BE49-F238E27FC236}">
                  <a16:creationId xmlns:a16="http://schemas.microsoft.com/office/drawing/2014/main" id="{F5ECF4F1-F227-47E5-8E63-83DE3DB6A608}"/>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5" name="Rectangle 14">
              <a:extLst>
                <a:ext uri="{FF2B5EF4-FFF2-40B4-BE49-F238E27FC236}">
                  <a16:creationId xmlns:a16="http://schemas.microsoft.com/office/drawing/2014/main" id="{9E116783-15D2-4B50-BF88-7C596D758B41}"/>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Tree>
    <p:extLst>
      <p:ext uri="{BB962C8B-B14F-4D97-AF65-F5344CB8AC3E}">
        <p14:creationId xmlns:p14="http://schemas.microsoft.com/office/powerpoint/2010/main" val="2913285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451" y="2074978"/>
            <a:ext cx="5978611" cy="1692462"/>
          </a:xfrm>
        </p:spPr>
        <p:txBody>
          <a:bodyPr/>
          <a:lstStyle/>
          <a:p>
            <a:r>
              <a:rPr lang="en-US" dirty="0">
                <a:solidFill>
                  <a:schemeClr val="tx1"/>
                </a:solidFill>
              </a:rPr>
              <a:t>Medicare Advantage </a:t>
            </a:r>
            <a:br>
              <a:rPr lang="en-US" dirty="0">
                <a:solidFill>
                  <a:schemeClr val="tx1"/>
                </a:solidFill>
              </a:rPr>
            </a:br>
            <a:r>
              <a:rPr lang="en-US" dirty="0">
                <a:solidFill>
                  <a:schemeClr val="tx1"/>
                </a:solidFill>
              </a:rPr>
              <a:t>Buyer Behaviors</a:t>
            </a:r>
          </a:p>
        </p:txBody>
      </p:sp>
      <p:sp>
        <p:nvSpPr>
          <p:cNvPr id="3" name="Rectangle 2">
            <a:extLst>
              <a:ext uri="{FF2B5EF4-FFF2-40B4-BE49-F238E27FC236}">
                <a16:creationId xmlns:a16="http://schemas.microsoft.com/office/drawing/2014/main" id="{E8C8648B-3F1E-48AB-B163-5698B9DF7E65}"/>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925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BAB22-BABF-43C5-BFC8-4CF3EE80A4F4}"/>
              </a:ext>
            </a:extLst>
          </p:cNvPr>
          <p:cNvSpPr>
            <a:spLocks noGrp="1"/>
          </p:cNvSpPr>
          <p:nvPr>
            <p:ph type="body" sz="quarter" idx="21"/>
          </p:nvPr>
        </p:nvSpPr>
        <p:spPr/>
        <p:txBody>
          <a:bodyPr>
            <a:normAutofit/>
          </a:bodyPr>
          <a:lstStyle/>
          <a:p>
            <a:r>
              <a:rPr lang="en-US" dirty="0">
                <a:solidFill>
                  <a:schemeClr val="tx1"/>
                </a:solidFill>
              </a:rPr>
              <a:t>National Senior Market Buyer Behaviors</a:t>
            </a:r>
          </a:p>
        </p:txBody>
      </p:sp>
      <p:sp>
        <p:nvSpPr>
          <p:cNvPr id="3" name="Text Placeholder 2">
            <a:extLst>
              <a:ext uri="{FF2B5EF4-FFF2-40B4-BE49-F238E27FC236}">
                <a16:creationId xmlns:a16="http://schemas.microsoft.com/office/drawing/2014/main" id="{B1D8BB6A-3827-4CD0-9DF9-DC1E0134593E}"/>
              </a:ext>
            </a:extLst>
          </p:cNvPr>
          <p:cNvSpPr>
            <a:spLocks noGrp="1"/>
          </p:cNvSpPr>
          <p:nvPr>
            <p:ph type="body" sz="quarter" idx="22"/>
          </p:nvPr>
        </p:nvSpPr>
        <p:spPr>
          <a:xfrm>
            <a:off x="432676" y="760068"/>
            <a:ext cx="11326643" cy="982373"/>
          </a:xfrm>
        </p:spPr>
        <p:txBody>
          <a:bodyPr>
            <a:normAutofit/>
          </a:bodyPr>
          <a:lstStyle/>
          <a:p>
            <a:r>
              <a:rPr lang="en-US" sz="1000" dirty="0"/>
              <a:t>Medicare beneficiaries have the option to stay in Original Medicare or supplement their coverage with a MA plan or Med Supp policy. MA plans are attractive to seniors due to lower premiums and the inclusion of Part D coverage and supplemental benefits.</a:t>
            </a:r>
          </a:p>
          <a:p>
            <a:endParaRPr lang="en-US" dirty="0"/>
          </a:p>
        </p:txBody>
      </p:sp>
      <p:sp>
        <p:nvSpPr>
          <p:cNvPr id="9" name="Text Placeholder 2"/>
          <p:cNvSpPr txBox="1">
            <a:spLocks/>
          </p:cNvSpPr>
          <p:nvPr/>
        </p:nvSpPr>
        <p:spPr>
          <a:xfrm>
            <a:off x="1768548" y="152660"/>
            <a:ext cx="7598910" cy="6175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10" name="Text Placeholder 3"/>
          <p:cNvSpPr txBox="1">
            <a:spLocks/>
          </p:cNvSpPr>
          <p:nvPr/>
        </p:nvSpPr>
        <p:spPr>
          <a:xfrm>
            <a:off x="1768548" y="714547"/>
            <a:ext cx="8601739" cy="6772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2C8F1D7-EF79-4A63-A485-1EF12025CB18}"/>
              </a:ext>
            </a:extLst>
          </p:cNvPr>
          <p:cNvSpPr/>
          <p:nvPr/>
        </p:nvSpPr>
        <p:spPr>
          <a:xfrm>
            <a:off x="354894" y="3460065"/>
            <a:ext cx="2563967" cy="12426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chemeClr val="bg1"/>
                </a:solidFill>
              </a:rPr>
              <a:t>Network</a:t>
            </a:r>
          </a:p>
        </p:txBody>
      </p:sp>
      <p:sp>
        <p:nvSpPr>
          <p:cNvPr id="12" name="Rectangle 11">
            <a:extLst>
              <a:ext uri="{FF2B5EF4-FFF2-40B4-BE49-F238E27FC236}">
                <a16:creationId xmlns:a16="http://schemas.microsoft.com/office/drawing/2014/main" id="{AB813E68-C4A0-44D5-A14F-7F2FDC9C35D4}"/>
              </a:ext>
            </a:extLst>
          </p:cNvPr>
          <p:cNvSpPr/>
          <p:nvPr/>
        </p:nvSpPr>
        <p:spPr>
          <a:xfrm>
            <a:off x="354894" y="4869135"/>
            <a:ext cx="2563967" cy="12426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000" b="1" i="1" dirty="0">
                <a:solidFill>
                  <a:schemeClr val="bg1"/>
                </a:solidFill>
              </a:rPr>
              <a:t>Product Design</a:t>
            </a:r>
          </a:p>
        </p:txBody>
      </p:sp>
      <p:sp>
        <p:nvSpPr>
          <p:cNvPr id="13" name="Rectangle 12">
            <a:extLst>
              <a:ext uri="{FF2B5EF4-FFF2-40B4-BE49-F238E27FC236}">
                <a16:creationId xmlns:a16="http://schemas.microsoft.com/office/drawing/2014/main" id="{46D9DAAE-D39F-4E0B-84AC-42F387D2BC38}"/>
              </a:ext>
            </a:extLst>
          </p:cNvPr>
          <p:cNvSpPr/>
          <p:nvPr/>
        </p:nvSpPr>
        <p:spPr>
          <a:xfrm>
            <a:off x="354895" y="2035564"/>
            <a:ext cx="2563967" cy="12426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chemeClr val="bg1"/>
                </a:solidFill>
              </a:rPr>
              <a:t>Price</a:t>
            </a:r>
          </a:p>
        </p:txBody>
      </p:sp>
      <p:pic>
        <p:nvPicPr>
          <p:cNvPr id="15" name="Graphic 14">
            <a:extLst>
              <a:ext uri="{FF2B5EF4-FFF2-40B4-BE49-F238E27FC236}">
                <a16:creationId xmlns:a16="http://schemas.microsoft.com/office/drawing/2014/main" id="{CF9B5AE0-2DCB-4B89-97D3-0B5CD92611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733" y="2286974"/>
            <a:ext cx="726549" cy="726549"/>
          </a:xfrm>
          <a:prstGeom prst="rect">
            <a:avLst/>
          </a:prstGeom>
        </p:spPr>
      </p:pic>
      <p:pic>
        <p:nvPicPr>
          <p:cNvPr id="16" name="Picture 2" descr="Image result for flat icon doctor">
            <a:extLst>
              <a:ext uri="{FF2B5EF4-FFF2-40B4-BE49-F238E27FC236}">
                <a16:creationId xmlns:a16="http://schemas.microsoft.com/office/drawing/2014/main" id="{7F65CEF0-47E7-46B2-A887-569EDABA5854}"/>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177613" y="3508914"/>
            <a:ext cx="1213202" cy="1213202"/>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Puzzle">
            <a:extLst>
              <a:ext uri="{FF2B5EF4-FFF2-40B4-BE49-F238E27FC236}">
                <a16:creationId xmlns:a16="http://schemas.microsoft.com/office/drawing/2014/main" id="{4A974EF3-4C5D-4232-B295-569B4C476E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807" y="5063877"/>
            <a:ext cx="914400" cy="914400"/>
          </a:xfrm>
          <a:prstGeom prst="rect">
            <a:avLst/>
          </a:prstGeom>
        </p:spPr>
      </p:pic>
      <p:sp>
        <p:nvSpPr>
          <p:cNvPr id="19" name="Rectangle 18">
            <a:extLst>
              <a:ext uri="{FF2B5EF4-FFF2-40B4-BE49-F238E27FC236}">
                <a16:creationId xmlns:a16="http://schemas.microsoft.com/office/drawing/2014/main" id="{69E4A827-3D58-4A29-9021-93408CBAA17C}"/>
              </a:ext>
            </a:extLst>
          </p:cNvPr>
          <p:cNvSpPr/>
          <p:nvPr/>
        </p:nvSpPr>
        <p:spPr>
          <a:xfrm>
            <a:off x="2988320" y="1371342"/>
            <a:ext cx="2743200" cy="677232"/>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Original Medicare</a:t>
            </a:r>
          </a:p>
          <a:p>
            <a:pPr algn="ctr"/>
            <a:r>
              <a:rPr lang="en-US" b="1" dirty="0"/>
              <a:t>Parts A + B</a:t>
            </a:r>
          </a:p>
        </p:txBody>
      </p:sp>
      <p:sp>
        <p:nvSpPr>
          <p:cNvPr id="21" name="Rectangle 20">
            <a:extLst>
              <a:ext uri="{FF2B5EF4-FFF2-40B4-BE49-F238E27FC236}">
                <a16:creationId xmlns:a16="http://schemas.microsoft.com/office/drawing/2014/main" id="{0B69B8F4-4109-449D-B989-BC9CEB094C87}"/>
              </a:ext>
            </a:extLst>
          </p:cNvPr>
          <p:cNvSpPr/>
          <p:nvPr/>
        </p:nvSpPr>
        <p:spPr>
          <a:xfrm>
            <a:off x="8926237" y="1371342"/>
            <a:ext cx="2912594" cy="677232"/>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Medicare Advantage</a:t>
            </a:r>
          </a:p>
          <a:p>
            <a:pPr algn="ctr"/>
            <a:r>
              <a:rPr lang="en-US" b="1" dirty="0"/>
              <a:t>Part C</a:t>
            </a:r>
          </a:p>
        </p:txBody>
      </p:sp>
      <p:sp>
        <p:nvSpPr>
          <p:cNvPr id="23" name="Rectangle 22">
            <a:extLst>
              <a:ext uri="{FF2B5EF4-FFF2-40B4-BE49-F238E27FC236}">
                <a16:creationId xmlns:a16="http://schemas.microsoft.com/office/drawing/2014/main" id="{FCF52D75-0B89-4B0E-B8C9-131494450FA6}"/>
              </a:ext>
            </a:extLst>
          </p:cNvPr>
          <p:cNvSpPr/>
          <p:nvPr/>
        </p:nvSpPr>
        <p:spPr>
          <a:xfrm>
            <a:off x="5952525" y="1371342"/>
            <a:ext cx="2743200" cy="677232"/>
          </a:xfrm>
          <a:prstGeom prst="rect">
            <a:avLst/>
          </a:prstGeom>
          <a:solidFill>
            <a:srgbClr val="5A6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Medicare Supplement</a:t>
            </a:r>
          </a:p>
          <a:p>
            <a:pPr algn="ctr"/>
            <a:r>
              <a:rPr lang="en-US" b="1" dirty="0"/>
              <a:t>Parts A + B</a:t>
            </a:r>
          </a:p>
        </p:txBody>
      </p:sp>
      <p:sp>
        <p:nvSpPr>
          <p:cNvPr id="6" name="Rectangle 5">
            <a:extLst>
              <a:ext uri="{FF2B5EF4-FFF2-40B4-BE49-F238E27FC236}">
                <a16:creationId xmlns:a16="http://schemas.microsoft.com/office/drawing/2014/main" id="{62C7E822-42B2-470F-A5DD-947BF00C05B0}"/>
              </a:ext>
            </a:extLst>
          </p:cNvPr>
          <p:cNvSpPr/>
          <p:nvPr/>
        </p:nvSpPr>
        <p:spPr>
          <a:xfrm>
            <a:off x="2909052" y="2024310"/>
            <a:ext cx="2940676" cy="938719"/>
          </a:xfrm>
          <a:prstGeom prst="rect">
            <a:avLst/>
          </a:prstGeom>
        </p:spPr>
        <p:txBody>
          <a:bodyPr wrap="square">
            <a:spAutoFit/>
          </a:bodyPr>
          <a:lstStyle/>
          <a:p>
            <a:pPr marL="171450" indent="-171450">
              <a:buFont typeface="Calibri" panose="020F0502020204030204" pitchFamily="34" charset="0"/>
              <a:buChar char="+"/>
            </a:pPr>
            <a:r>
              <a:rPr lang="en-US" sz="1100" dirty="0"/>
              <a:t>Budget conscious individuals typically </a:t>
            </a:r>
            <a:r>
              <a:rPr lang="en-US" sz="1100" b="1" dirty="0"/>
              <a:t>do not want to pay the additional premium</a:t>
            </a:r>
            <a:r>
              <a:rPr lang="en-US" sz="1100" dirty="0"/>
              <a:t> over and above that paid for Medicare Part B.</a:t>
            </a:r>
          </a:p>
          <a:p>
            <a:pPr marL="171450" indent="-171450">
              <a:buFont typeface="Calibri" panose="020F0502020204030204" pitchFamily="34" charset="0"/>
              <a:buChar char="+"/>
            </a:pPr>
            <a:r>
              <a:rPr lang="en-US" sz="1100" dirty="0"/>
              <a:t>Original Medicare beneficiaries must pay their</a:t>
            </a:r>
            <a:r>
              <a:rPr lang="en-US" sz="1100" b="1" dirty="0"/>
              <a:t> Part A deductible and Part B premiums</a:t>
            </a:r>
          </a:p>
        </p:txBody>
      </p:sp>
      <p:sp>
        <p:nvSpPr>
          <p:cNvPr id="32" name="Rectangle 31">
            <a:extLst>
              <a:ext uri="{FF2B5EF4-FFF2-40B4-BE49-F238E27FC236}">
                <a16:creationId xmlns:a16="http://schemas.microsoft.com/office/drawing/2014/main" id="{00C1DFFA-496B-4A12-9BEC-9A8C67740E6F}"/>
              </a:ext>
            </a:extLst>
          </p:cNvPr>
          <p:cNvSpPr/>
          <p:nvPr/>
        </p:nvSpPr>
        <p:spPr>
          <a:xfrm>
            <a:off x="2909051" y="3521367"/>
            <a:ext cx="2963961" cy="1107996"/>
          </a:xfrm>
          <a:prstGeom prst="rect">
            <a:avLst/>
          </a:prstGeom>
        </p:spPr>
        <p:txBody>
          <a:bodyPr wrap="square">
            <a:spAutoFit/>
          </a:bodyPr>
          <a:lstStyle/>
          <a:p>
            <a:pPr marL="171450" indent="-171450">
              <a:buFont typeface="Calibri" panose="020F0502020204030204" pitchFamily="34" charset="0"/>
              <a:buChar char="+"/>
            </a:pPr>
            <a:r>
              <a:rPr lang="en-US" sz="1100" b="1" dirty="0"/>
              <a:t>Broadest possible choice in doctors and medical providers</a:t>
            </a:r>
            <a:r>
              <a:rPr lang="en-US" sz="1100" dirty="0"/>
              <a:t> (more doctors accept Medicare than MA)</a:t>
            </a:r>
          </a:p>
          <a:p>
            <a:pPr marL="171450" indent="-171450">
              <a:buFont typeface="Calibri" panose="020F0502020204030204" pitchFamily="34" charset="0"/>
              <a:buChar char="+"/>
            </a:pPr>
            <a:r>
              <a:rPr lang="en-US" sz="1100" b="1" dirty="0"/>
              <a:t>Maximum flexibility </a:t>
            </a:r>
            <a:r>
              <a:rPr lang="en-US" sz="1100" dirty="0"/>
              <a:t>when seeking medical specialties (no prior authorizations to see specialists)</a:t>
            </a:r>
          </a:p>
        </p:txBody>
      </p:sp>
      <p:sp>
        <p:nvSpPr>
          <p:cNvPr id="33" name="Rectangle 32">
            <a:extLst>
              <a:ext uri="{FF2B5EF4-FFF2-40B4-BE49-F238E27FC236}">
                <a16:creationId xmlns:a16="http://schemas.microsoft.com/office/drawing/2014/main" id="{0A1E3259-7A99-4D9D-84A1-34B86A217ED1}"/>
              </a:ext>
            </a:extLst>
          </p:cNvPr>
          <p:cNvSpPr/>
          <p:nvPr/>
        </p:nvSpPr>
        <p:spPr>
          <a:xfrm>
            <a:off x="2909051" y="4849505"/>
            <a:ext cx="2963961" cy="769441"/>
          </a:xfrm>
          <a:prstGeom prst="rect">
            <a:avLst/>
          </a:prstGeom>
        </p:spPr>
        <p:txBody>
          <a:bodyPr wrap="square">
            <a:spAutoFit/>
          </a:bodyPr>
          <a:lstStyle/>
          <a:p>
            <a:pPr marL="171450" indent="-171450">
              <a:buFont typeface="Calibri" panose="020F0502020204030204" pitchFamily="34" charset="0"/>
              <a:buChar char="+"/>
            </a:pPr>
            <a:r>
              <a:rPr lang="en-US" sz="1100" dirty="0"/>
              <a:t>Original Medicare then covers most services at </a:t>
            </a:r>
            <a:r>
              <a:rPr lang="en-US" sz="1100" b="1" dirty="0"/>
              <a:t>20% coinsurance </a:t>
            </a:r>
            <a:r>
              <a:rPr lang="en-US" sz="1100" dirty="0"/>
              <a:t>to the beneficiary</a:t>
            </a:r>
          </a:p>
          <a:p>
            <a:pPr marL="171450" indent="-171450">
              <a:buFont typeface="Calibri" panose="020F0502020204030204" pitchFamily="34" charset="0"/>
              <a:buChar char="+"/>
            </a:pPr>
            <a:r>
              <a:rPr lang="en-US" sz="1100" dirty="0"/>
              <a:t>Original Medicare has </a:t>
            </a:r>
            <a:r>
              <a:rPr lang="en-US" sz="1100" b="1" dirty="0"/>
              <a:t>no drug coverage </a:t>
            </a:r>
            <a:r>
              <a:rPr lang="en-US" sz="1100" dirty="0"/>
              <a:t>(unless member adds Part D)</a:t>
            </a:r>
          </a:p>
        </p:txBody>
      </p:sp>
      <p:sp>
        <p:nvSpPr>
          <p:cNvPr id="34" name="Rectangle 33">
            <a:extLst>
              <a:ext uri="{FF2B5EF4-FFF2-40B4-BE49-F238E27FC236}">
                <a16:creationId xmlns:a16="http://schemas.microsoft.com/office/drawing/2014/main" id="{4BC96830-AD9C-4BBF-82DC-E70CC9B37626}"/>
              </a:ext>
            </a:extLst>
          </p:cNvPr>
          <p:cNvSpPr/>
          <p:nvPr/>
        </p:nvSpPr>
        <p:spPr>
          <a:xfrm>
            <a:off x="8866603" y="2024310"/>
            <a:ext cx="2935879" cy="1107996"/>
          </a:xfrm>
          <a:prstGeom prst="rect">
            <a:avLst/>
          </a:prstGeom>
        </p:spPr>
        <p:txBody>
          <a:bodyPr wrap="square">
            <a:spAutoFit/>
          </a:bodyPr>
          <a:lstStyle/>
          <a:p>
            <a:pPr marL="171450" indent="-171450">
              <a:buFont typeface="Calibri" panose="020F0502020204030204" pitchFamily="34" charset="0"/>
              <a:buChar char="+"/>
              <a:defRPr/>
            </a:pPr>
            <a:r>
              <a:rPr lang="en-US" sz="1100" dirty="0"/>
              <a:t>Some MA plans </a:t>
            </a:r>
            <a:r>
              <a:rPr lang="en-US" sz="1100" b="1" dirty="0"/>
              <a:t>cost no more per month than Original Medicare </a:t>
            </a:r>
            <a:r>
              <a:rPr lang="en-US" sz="1100" dirty="0"/>
              <a:t>($0 premium plans) </a:t>
            </a:r>
          </a:p>
          <a:p>
            <a:pPr marL="171450" indent="-171450">
              <a:buFont typeface="Calibri" panose="020F0502020204030204" pitchFamily="34" charset="0"/>
              <a:buChar char="+"/>
              <a:defRPr/>
            </a:pPr>
            <a:r>
              <a:rPr lang="en-US" sz="1100" dirty="0"/>
              <a:t>Some plans </a:t>
            </a:r>
            <a:r>
              <a:rPr lang="en-US" sz="1100" b="1" dirty="0"/>
              <a:t>may offer lower coinsurance </a:t>
            </a:r>
            <a:r>
              <a:rPr lang="en-US" sz="1100" dirty="0"/>
              <a:t>than that charged by Original Medicare (20%)</a:t>
            </a:r>
          </a:p>
          <a:p>
            <a:pPr marL="171450" indent="-171450">
              <a:buFont typeface="Calibri" panose="020F0502020204030204" pitchFamily="34" charset="0"/>
              <a:buChar char="+"/>
              <a:defRPr/>
            </a:pPr>
            <a:r>
              <a:rPr lang="en-US" sz="1100" b="1" dirty="0"/>
              <a:t>Cap on out-of-pocket health spending </a:t>
            </a:r>
            <a:r>
              <a:rPr lang="en-US" sz="1100" dirty="0"/>
              <a:t>(Original Medicare has no out-of-pocket max)</a:t>
            </a:r>
          </a:p>
        </p:txBody>
      </p:sp>
      <p:sp>
        <p:nvSpPr>
          <p:cNvPr id="35" name="Rectangle 34">
            <a:extLst>
              <a:ext uri="{FF2B5EF4-FFF2-40B4-BE49-F238E27FC236}">
                <a16:creationId xmlns:a16="http://schemas.microsoft.com/office/drawing/2014/main" id="{CB99D2D7-2516-439A-A0F2-271577465C7C}"/>
              </a:ext>
            </a:extLst>
          </p:cNvPr>
          <p:cNvSpPr/>
          <p:nvPr/>
        </p:nvSpPr>
        <p:spPr>
          <a:xfrm>
            <a:off x="5879986" y="3521367"/>
            <a:ext cx="2824616" cy="1107996"/>
          </a:xfrm>
          <a:prstGeom prst="rect">
            <a:avLst/>
          </a:prstGeom>
        </p:spPr>
        <p:txBody>
          <a:bodyPr wrap="square">
            <a:spAutoFit/>
          </a:bodyPr>
          <a:lstStyle/>
          <a:p>
            <a:pPr marL="171450" indent="-171450">
              <a:buFont typeface="Calibri" panose="020F0502020204030204" pitchFamily="34" charset="0"/>
              <a:buChar char="+"/>
            </a:pPr>
            <a:r>
              <a:rPr lang="en-US" sz="1100" b="1" dirty="0"/>
              <a:t>Broadest possible choice in doctors and medical providers</a:t>
            </a:r>
            <a:r>
              <a:rPr lang="en-US" sz="1100" dirty="0"/>
              <a:t> (more doctors accept Medicare than MA)</a:t>
            </a:r>
          </a:p>
          <a:p>
            <a:pPr marL="171450" indent="-171450">
              <a:buFont typeface="Calibri" panose="020F0502020204030204" pitchFamily="34" charset="0"/>
              <a:buChar char="+"/>
            </a:pPr>
            <a:r>
              <a:rPr lang="en-US" sz="1100" b="1" dirty="0"/>
              <a:t>Maximum flexibility </a:t>
            </a:r>
            <a:r>
              <a:rPr lang="en-US" sz="1100" dirty="0"/>
              <a:t>when seeking medical specialties (no prior authorizations to see specialists)</a:t>
            </a:r>
          </a:p>
        </p:txBody>
      </p:sp>
      <p:sp>
        <p:nvSpPr>
          <p:cNvPr id="36" name="Rectangle 35">
            <a:extLst>
              <a:ext uri="{FF2B5EF4-FFF2-40B4-BE49-F238E27FC236}">
                <a16:creationId xmlns:a16="http://schemas.microsoft.com/office/drawing/2014/main" id="{13B865C0-48E6-420C-915D-038BF4FFBE26}"/>
              </a:ext>
            </a:extLst>
          </p:cNvPr>
          <p:cNvSpPr/>
          <p:nvPr/>
        </p:nvSpPr>
        <p:spPr>
          <a:xfrm>
            <a:off x="5879986" y="4849505"/>
            <a:ext cx="2824616" cy="938719"/>
          </a:xfrm>
          <a:prstGeom prst="rect">
            <a:avLst/>
          </a:prstGeom>
        </p:spPr>
        <p:txBody>
          <a:bodyPr wrap="square">
            <a:spAutoFit/>
          </a:bodyPr>
          <a:lstStyle/>
          <a:p>
            <a:pPr marL="171450" indent="-171450">
              <a:buFont typeface="Calibri" panose="020F0502020204030204" pitchFamily="34" charset="0"/>
              <a:buChar char="+"/>
              <a:defRPr/>
            </a:pPr>
            <a:r>
              <a:rPr lang="en-US" sz="1100" dirty="0"/>
              <a:t>Alternative to </a:t>
            </a:r>
            <a:r>
              <a:rPr lang="en-US" sz="1100" b="1" dirty="0"/>
              <a:t>enhance Original Medicare coverage</a:t>
            </a:r>
            <a:r>
              <a:rPr lang="en-US" sz="1100" dirty="0"/>
              <a:t> (e.g. lower copays / coinsurance on Medicare-covered services)</a:t>
            </a:r>
          </a:p>
          <a:p>
            <a:pPr marL="171450" indent="-171450">
              <a:buFont typeface="Calibri" panose="020F0502020204030204" pitchFamily="34" charset="0"/>
              <a:buChar char="+"/>
              <a:defRPr/>
            </a:pPr>
            <a:r>
              <a:rPr lang="en-US" sz="1100" dirty="0"/>
              <a:t>Medicare Supplement has </a:t>
            </a:r>
            <a:r>
              <a:rPr lang="en-US" sz="1100" b="1" dirty="0"/>
              <a:t>no drug coverage </a:t>
            </a:r>
            <a:r>
              <a:rPr lang="en-US" sz="1100" dirty="0"/>
              <a:t>(unless member adds Part D)</a:t>
            </a:r>
          </a:p>
        </p:txBody>
      </p:sp>
      <p:sp>
        <p:nvSpPr>
          <p:cNvPr id="37" name="Rectangle 36">
            <a:extLst>
              <a:ext uri="{FF2B5EF4-FFF2-40B4-BE49-F238E27FC236}">
                <a16:creationId xmlns:a16="http://schemas.microsoft.com/office/drawing/2014/main" id="{C93452E6-4197-412E-AAC8-5E39F5826871}"/>
              </a:ext>
            </a:extLst>
          </p:cNvPr>
          <p:cNvSpPr/>
          <p:nvPr/>
        </p:nvSpPr>
        <p:spPr>
          <a:xfrm>
            <a:off x="5879986" y="2024310"/>
            <a:ext cx="2824616" cy="1107996"/>
          </a:xfrm>
          <a:prstGeom prst="rect">
            <a:avLst/>
          </a:prstGeom>
        </p:spPr>
        <p:txBody>
          <a:bodyPr wrap="square">
            <a:spAutoFit/>
          </a:bodyPr>
          <a:lstStyle/>
          <a:p>
            <a:pPr marL="171450" indent="-171450">
              <a:buFont typeface="Calibri" panose="020F0502020204030204" pitchFamily="34" charset="0"/>
              <a:buChar char="+"/>
            </a:pPr>
            <a:r>
              <a:rPr lang="en-US" sz="1100" dirty="0"/>
              <a:t>Beneficiaries </a:t>
            </a:r>
            <a:r>
              <a:rPr lang="en-US" sz="1100" b="1" dirty="0"/>
              <a:t>must pay a monthly premium</a:t>
            </a:r>
            <a:r>
              <a:rPr lang="en-US" sz="1100" dirty="0"/>
              <a:t>, dependent on the level of supplemental coverage obtained</a:t>
            </a:r>
          </a:p>
          <a:p>
            <a:pPr marL="171450" indent="-171450">
              <a:buFont typeface="Calibri" panose="020F0502020204030204" pitchFamily="34" charset="0"/>
              <a:buChar char="+"/>
            </a:pPr>
            <a:r>
              <a:rPr lang="en-US" sz="1100" dirty="0"/>
              <a:t>Typically </a:t>
            </a:r>
            <a:r>
              <a:rPr lang="en-US" sz="1100" b="1" dirty="0"/>
              <a:t>attracts more affluent consumers </a:t>
            </a:r>
            <a:r>
              <a:rPr lang="en-US" sz="1100" dirty="0"/>
              <a:t>that do not mind paying higher premiums (average of $183/month)</a:t>
            </a:r>
          </a:p>
        </p:txBody>
      </p:sp>
      <p:sp>
        <p:nvSpPr>
          <p:cNvPr id="38" name="Rectangle 37">
            <a:extLst>
              <a:ext uri="{FF2B5EF4-FFF2-40B4-BE49-F238E27FC236}">
                <a16:creationId xmlns:a16="http://schemas.microsoft.com/office/drawing/2014/main" id="{A03CFA16-0153-4010-AC25-EDE9862194F9}"/>
              </a:ext>
            </a:extLst>
          </p:cNvPr>
          <p:cNvSpPr/>
          <p:nvPr/>
        </p:nvSpPr>
        <p:spPr>
          <a:xfrm>
            <a:off x="8856143" y="3521367"/>
            <a:ext cx="2935878" cy="938719"/>
          </a:xfrm>
          <a:prstGeom prst="rect">
            <a:avLst/>
          </a:prstGeom>
        </p:spPr>
        <p:txBody>
          <a:bodyPr wrap="square">
            <a:spAutoFit/>
          </a:bodyPr>
          <a:lstStyle/>
          <a:p>
            <a:pPr marL="171450" indent="-171450">
              <a:buFont typeface="Calibri" panose="020F0502020204030204" pitchFamily="34" charset="0"/>
              <a:buChar char="+"/>
            </a:pPr>
            <a:r>
              <a:rPr lang="en-US" sz="1100" dirty="0"/>
              <a:t>Designated HMOs </a:t>
            </a:r>
            <a:r>
              <a:rPr lang="en-US" sz="1100" b="1" dirty="0"/>
              <a:t>require patients to see a PCP for a referral</a:t>
            </a:r>
            <a:r>
              <a:rPr lang="en-US" sz="1100" dirty="0"/>
              <a:t> to visit a specialist </a:t>
            </a:r>
          </a:p>
          <a:p>
            <a:pPr marL="171450" indent="-171450">
              <a:buFont typeface="Calibri" panose="020F0502020204030204" pitchFamily="34" charset="0"/>
              <a:buChar char="+"/>
            </a:pPr>
            <a:r>
              <a:rPr lang="en-US" sz="1100" dirty="0"/>
              <a:t>PPO plans </a:t>
            </a:r>
            <a:r>
              <a:rPr lang="en-US" sz="1100" b="1" dirty="0"/>
              <a:t>allow members to see a specialist without a referral </a:t>
            </a:r>
            <a:r>
              <a:rPr lang="en-US" sz="1100" dirty="0"/>
              <a:t>(out-of-network could cost more, however)</a:t>
            </a:r>
          </a:p>
        </p:txBody>
      </p:sp>
      <p:sp>
        <p:nvSpPr>
          <p:cNvPr id="39" name="Rectangle 38">
            <a:extLst>
              <a:ext uri="{FF2B5EF4-FFF2-40B4-BE49-F238E27FC236}">
                <a16:creationId xmlns:a16="http://schemas.microsoft.com/office/drawing/2014/main" id="{649178AC-B4B5-4140-A68B-13B76E7626CC}"/>
              </a:ext>
            </a:extLst>
          </p:cNvPr>
          <p:cNvSpPr/>
          <p:nvPr/>
        </p:nvSpPr>
        <p:spPr>
          <a:xfrm>
            <a:off x="8836454" y="4849505"/>
            <a:ext cx="2966028" cy="1446550"/>
          </a:xfrm>
          <a:prstGeom prst="rect">
            <a:avLst/>
          </a:prstGeom>
        </p:spPr>
        <p:txBody>
          <a:bodyPr wrap="square">
            <a:spAutoFit/>
          </a:bodyPr>
          <a:lstStyle/>
          <a:p>
            <a:pPr marL="171450" indent="-171450">
              <a:buFont typeface="Calibri" panose="020F0502020204030204" pitchFamily="34" charset="0"/>
              <a:buChar char="+"/>
            </a:pPr>
            <a:r>
              <a:rPr lang="en-US" sz="1100" dirty="0"/>
              <a:t>Alternative to </a:t>
            </a:r>
            <a:r>
              <a:rPr lang="en-US" sz="1100" b="1" dirty="0"/>
              <a:t>enhance Original Medicare coverage</a:t>
            </a:r>
            <a:r>
              <a:rPr lang="en-US" sz="1100" dirty="0"/>
              <a:t> (e.g. lower copays / coinsurance on Medicare-covered services)</a:t>
            </a:r>
          </a:p>
          <a:p>
            <a:pPr marL="171450" indent="-171450">
              <a:buFont typeface="Calibri" panose="020F0502020204030204" pitchFamily="34" charset="0"/>
              <a:buChar char="+"/>
            </a:pPr>
            <a:r>
              <a:rPr lang="en-US" sz="1100" dirty="0"/>
              <a:t>Can </a:t>
            </a:r>
            <a:r>
              <a:rPr lang="en-US" sz="1100" b="1" dirty="0"/>
              <a:t>include value-added benefits not covered by Original Medicare  </a:t>
            </a:r>
            <a:r>
              <a:rPr lang="en-US" sz="1100" dirty="0"/>
              <a:t>(e.g. vision, dental, hearing)</a:t>
            </a:r>
          </a:p>
          <a:p>
            <a:pPr marL="171450" indent="-171450">
              <a:buFont typeface="Calibri" panose="020F0502020204030204" pitchFamily="34" charset="0"/>
              <a:buChar char="+"/>
            </a:pPr>
            <a:r>
              <a:rPr lang="en-US" sz="1100" dirty="0"/>
              <a:t>MA plans can </a:t>
            </a:r>
            <a:r>
              <a:rPr lang="en-US" sz="1100" b="1" dirty="0"/>
              <a:t>include Part D prescription drug coverage</a:t>
            </a:r>
            <a:r>
              <a:rPr lang="en-US" sz="1100" dirty="0"/>
              <a:t> (MAPD vs. MA)</a:t>
            </a:r>
          </a:p>
        </p:txBody>
      </p:sp>
      <p:grpSp>
        <p:nvGrpSpPr>
          <p:cNvPr id="27" name="Group 26">
            <a:extLst>
              <a:ext uri="{FF2B5EF4-FFF2-40B4-BE49-F238E27FC236}">
                <a16:creationId xmlns:a16="http://schemas.microsoft.com/office/drawing/2014/main" id="{596E6C47-27AE-4379-839D-2BA0003003D9}"/>
              </a:ext>
            </a:extLst>
          </p:cNvPr>
          <p:cNvGrpSpPr/>
          <p:nvPr/>
        </p:nvGrpSpPr>
        <p:grpSpPr>
          <a:xfrm>
            <a:off x="10567137" y="131589"/>
            <a:ext cx="1498030" cy="350334"/>
            <a:chOff x="7596004" y="163491"/>
            <a:chExt cx="1563993" cy="365760"/>
          </a:xfrm>
        </p:grpSpPr>
        <p:sp>
          <p:nvSpPr>
            <p:cNvPr id="28" name="Rectangle 27">
              <a:extLst>
                <a:ext uri="{FF2B5EF4-FFF2-40B4-BE49-F238E27FC236}">
                  <a16:creationId xmlns:a16="http://schemas.microsoft.com/office/drawing/2014/main" id="{1D254175-C8F0-4F1B-9D35-D37F45A44A32}"/>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588F2CB-8EB3-4446-8CBE-78946778397D}"/>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0" name="Rectangle 29">
              <a:extLst>
                <a:ext uri="{FF2B5EF4-FFF2-40B4-BE49-F238E27FC236}">
                  <a16:creationId xmlns:a16="http://schemas.microsoft.com/office/drawing/2014/main" id="{474A1F8E-1DE5-446B-A913-DC3315FB5E0A}"/>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31" name="Rectangle 30">
              <a:extLst>
                <a:ext uri="{FF2B5EF4-FFF2-40B4-BE49-F238E27FC236}">
                  <a16:creationId xmlns:a16="http://schemas.microsoft.com/office/drawing/2014/main" id="{7EB3CB2A-E4FD-4995-8853-439619563C2D}"/>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40" name="Rectangle 39">
            <a:extLst>
              <a:ext uri="{FF2B5EF4-FFF2-40B4-BE49-F238E27FC236}">
                <a16:creationId xmlns:a16="http://schemas.microsoft.com/office/drawing/2014/main" id="{938B807C-0546-48AE-8551-132669A6A5E8}"/>
              </a:ext>
            </a:extLst>
          </p:cNvPr>
          <p:cNvSpPr/>
          <p:nvPr/>
        </p:nvSpPr>
        <p:spPr>
          <a:xfrm>
            <a:off x="507611" y="6462461"/>
            <a:ext cx="8770466" cy="215444"/>
          </a:xfrm>
          <a:prstGeom prst="rect">
            <a:avLst/>
          </a:prstGeom>
        </p:spPr>
        <p:txBody>
          <a:bodyPr wrap="square">
            <a:spAutoFit/>
          </a:bodyPr>
          <a:lstStyle/>
          <a:p>
            <a:r>
              <a:rPr lang="en-US" sz="800" b="1" i="1" dirty="0">
                <a:solidFill>
                  <a:srgbClr val="5A656F"/>
                </a:solidFill>
                <a:latin typeface="Calibri" panose="020F0502020204030204"/>
              </a:rPr>
              <a:t>Source</a:t>
            </a:r>
            <a:r>
              <a:rPr lang="en-US" sz="800" i="1" dirty="0">
                <a:solidFill>
                  <a:srgbClr val="5A656F"/>
                </a:solidFill>
                <a:latin typeface="Calibri" panose="020F0502020204030204"/>
              </a:rPr>
              <a:t>: US Health News, Medicare vs. Medicare Advantage: How to Choose, 2018</a:t>
            </a:r>
          </a:p>
        </p:txBody>
      </p:sp>
    </p:spTree>
    <p:extLst>
      <p:ext uri="{BB962C8B-B14F-4D97-AF65-F5344CB8AC3E}">
        <p14:creationId xmlns:p14="http://schemas.microsoft.com/office/powerpoint/2010/main" val="1557929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6" name="Chart 55">
            <a:extLst>
              <a:ext uri="{FF2B5EF4-FFF2-40B4-BE49-F238E27FC236}">
                <a16:creationId xmlns:a16="http://schemas.microsoft.com/office/drawing/2014/main" id="{6FDDF4A8-2456-4EDB-B64C-888896D8A3D5}"/>
              </a:ext>
            </a:extLst>
          </p:cNvPr>
          <p:cNvGraphicFramePr/>
          <p:nvPr>
            <p:extLst>
              <p:ext uri="{D42A27DB-BD31-4B8C-83A1-F6EECF244321}">
                <p14:modId xmlns:p14="http://schemas.microsoft.com/office/powerpoint/2010/main" val="3364501330"/>
              </p:ext>
            </p:extLst>
          </p:nvPr>
        </p:nvGraphicFramePr>
        <p:xfrm>
          <a:off x="6677619" y="1753057"/>
          <a:ext cx="4712018" cy="330687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2">
            <a:extLst>
              <a:ext uri="{FF2B5EF4-FFF2-40B4-BE49-F238E27FC236}">
                <a16:creationId xmlns:a16="http://schemas.microsoft.com/office/drawing/2014/main" id="{CABCF981-52CA-4186-853C-8C0EEE7AC669}"/>
              </a:ext>
            </a:extLst>
          </p:cNvPr>
          <p:cNvSpPr txBox="1">
            <a:spLocks/>
          </p:cNvSpPr>
          <p:nvPr/>
        </p:nvSpPr>
        <p:spPr>
          <a:xfrm>
            <a:off x="256032" y="192024"/>
            <a:ext cx="11453368" cy="6175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309B93"/>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73B4A18-E0B5-4BB0-9C04-133D93E287E1}"/>
              </a:ext>
            </a:extLst>
          </p:cNvPr>
          <p:cNvSpPr txBox="1"/>
          <p:nvPr/>
        </p:nvSpPr>
        <p:spPr>
          <a:xfrm>
            <a:off x="268732" y="685801"/>
            <a:ext cx="11593068" cy="4365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srgbClr val="122C50"/>
              </a:solidFill>
              <a:effectLst/>
              <a:uLnTx/>
              <a:uFillTx/>
              <a:latin typeface="Calibri" charset="0"/>
              <a:ea typeface="Calibri" charset="0"/>
              <a:cs typeface="Calibri" charset="0"/>
            </a:endParaRPr>
          </a:p>
        </p:txBody>
      </p:sp>
      <p:sp>
        <p:nvSpPr>
          <p:cNvPr id="25" name="Rectangle 24">
            <a:extLst>
              <a:ext uri="{FF2B5EF4-FFF2-40B4-BE49-F238E27FC236}">
                <a16:creationId xmlns:a16="http://schemas.microsoft.com/office/drawing/2014/main" id="{D30BD997-688E-4AA1-8760-BC24A977CB28}"/>
              </a:ext>
            </a:extLst>
          </p:cNvPr>
          <p:cNvSpPr/>
          <p:nvPr/>
        </p:nvSpPr>
        <p:spPr>
          <a:xfrm>
            <a:off x="6341009" y="1371637"/>
            <a:ext cx="5198714" cy="382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C50"/>
                </a:solidFill>
                <a:effectLst/>
                <a:uLnTx/>
                <a:uFillTx/>
                <a:latin typeface="Calibri" panose="020F0502020204030204"/>
                <a:ea typeface="+mn-ea"/>
                <a:cs typeface="+mn-cs"/>
              </a:rPr>
              <a:t>MA Enrollment by Monthly Premium Price Points:</a:t>
            </a:r>
          </a:p>
        </p:txBody>
      </p:sp>
      <p:sp>
        <p:nvSpPr>
          <p:cNvPr id="2" name="Text Placeholder 1">
            <a:extLst>
              <a:ext uri="{FF2B5EF4-FFF2-40B4-BE49-F238E27FC236}">
                <a16:creationId xmlns:a16="http://schemas.microsoft.com/office/drawing/2014/main" id="{FB19138B-EA82-4802-BF72-96FD2C635529}"/>
              </a:ext>
            </a:extLst>
          </p:cNvPr>
          <p:cNvSpPr>
            <a:spLocks noGrp="1"/>
          </p:cNvSpPr>
          <p:nvPr>
            <p:ph type="body" sz="quarter" idx="21"/>
          </p:nvPr>
        </p:nvSpPr>
        <p:spPr/>
        <p:txBody>
          <a:bodyPr>
            <a:normAutofit/>
          </a:bodyPr>
          <a:lstStyle/>
          <a:p>
            <a:r>
              <a:rPr lang="en-US" dirty="0">
                <a:solidFill>
                  <a:schemeClr val="tx1"/>
                </a:solidFill>
              </a:rPr>
              <a:t>National MA Selection Criteria: Price</a:t>
            </a:r>
          </a:p>
          <a:p>
            <a:endParaRPr lang="en-US" dirty="0"/>
          </a:p>
        </p:txBody>
      </p:sp>
      <p:sp>
        <p:nvSpPr>
          <p:cNvPr id="4" name="Text Placeholder 3">
            <a:extLst>
              <a:ext uri="{FF2B5EF4-FFF2-40B4-BE49-F238E27FC236}">
                <a16:creationId xmlns:a16="http://schemas.microsoft.com/office/drawing/2014/main" id="{0A23EA2C-19AD-4504-80A6-8624A8AD19B9}"/>
              </a:ext>
            </a:extLst>
          </p:cNvPr>
          <p:cNvSpPr>
            <a:spLocks noGrp="1"/>
          </p:cNvSpPr>
          <p:nvPr>
            <p:ph type="body" sz="quarter" idx="22"/>
          </p:nvPr>
        </p:nvSpPr>
        <p:spPr/>
        <p:txBody>
          <a:bodyPr>
            <a:normAutofit fontScale="70000" lnSpcReduction="20000"/>
          </a:bodyPr>
          <a:lstStyle/>
          <a:p>
            <a:r>
              <a:rPr lang="en-US" dirty="0">
                <a:solidFill>
                  <a:srgbClr val="002060"/>
                </a:solidFill>
              </a:rPr>
              <a:t>Medicare Advantage offers consumers product features that are not covered by traditional Medicare. Additionally, many plans are available at a $0 premium and/or include Part D drug coverage.</a:t>
            </a:r>
          </a:p>
          <a:p>
            <a:endParaRPr lang="en-US" dirty="0"/>
          </a:p>
        </p:txBody>
      </p:sp>
      <p:sp>
        <p:nvSpPr>
          <p:cNvPr id="5" name="Speech Bubble: Rectangle with Corners Rounded 4">
            <a:extLst>
              <a:ext uri="{FF2B5EF4-FFF2-40B4-BE49-F238E27FC236}">
                <a16:creationId xmlns:a16="http://schemas.microsoft.com/office/drawing/2014/main" id="{1D878957-19BA-4F03-AA71-7F858CA48E0F}"/>
              </a:ext>
            </a:extLst>
          </p:cNvPr>
          <p:cNvSpPr/>
          <p:nvPr/>
        </p:nvSpPr>
        <p:spPr>
          <a:xfrm rot="5400000">
            <a:off x="10452686" y="3721272"/>
            <a:ext cx="1165652" cy="1573847"/>
          </a:xfrm>
          <a:prstGeom prst="wedgeRoundRectCallout">
            <a:avLst>
              <a:gd name="adj1" fmla="val -45427"/>
              <a:gd name="adj2" fmla="val 75465"/>
              <a:gd name="adj3" fmla="val 16667"/>
            </a:avLst>
          </a:prstGeom>
          <a:solidFill>
            <a:srgbClr val="FFFF99"/>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defRPr/>
            </a:pP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Blue </a:t>
            </a:r>
            <a:r>
              <a:rPr lang="en-US" sz="1200" b="1" dirty="0">
                <a:solidFill>
                  <a:srgbClr val="CACFD7">
                    <a:lumMod val="10000"/>
                  </a:srgbClr>
                </a:solidFill>
              </a:rPr>
              <a:t>Medicare Advantage </a:t>
            </a: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(PPO) has a $0 premium in both the Topeka and Wichita regions!</a:t>
            </a:r>
          </a:p>
        </p:txBody>
      </p:sp>
      <p:sp>
        <p:nvSpPr>
          <p:cNvPr id="9" name="Speech Bubble: Rectangle with Corners Rounded 8">
            <a:extLst>
              <a:ext uri="{FF2B5EF4-FFF2-40B4-BE49-F238E27FC236}">
                <a16:creationId xmlns:a16="http://schemas.microsoft.com/office/drawing/2014/main" id="{220FF638-6ED2-4DF7-BC06-23A7D39EF3E1}"/>
              </a:ext>
            </a:extLst>
          </p:cNvPr>
          <p:cNvSpPr/>
          <p:nvPr/>
        </p:nvSpPr>
        <p:spPr>
          <a:xfrm>
            <a:off x="5763941" y="2286882"/>
            <a:ext cx="1787678" cy="1039211"/>
          </a:xfrm>
          <a:prstGeom prst="wedgeRoundRectCallout">
            <a:avLst>
              <a:gd name="adj1" fmla="val 64437"/>
              <a:gd name="adj2" fmla="val 52413"/>
              <a:gd name="adj3" fmla="val 16667"/>
            </a:avLst>
          </a:prstGeom>
          <a:solidFill>
            <a:srgbClr val="FFFF99"/>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Blue Medicare Advantage Comprehensive (PPO) has a $40 premium in </a:t>
            </a:r>
            <a:r>
              <a:rPr lang="en-US" sz="1200" b="1" dirty="0">
                <a:solidFill>
                  <a:srgbClr val="CACFD7">
                    <a:lumMod val="10000"/>
                  </a:srgbClr>
                </a:solidFill>
                <a:latin typeface="Calibri" panose="020F0502020204030204"/>
              </a:rPr>
              <a:t>ALL </a:t>
            </a: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regions!</a:t>
            </a:r>
          </a:p>
        </p:txBody>
      </p:sp>
      <p:sp>
        <p:nvSpPr>
          <p:cNvPr id="29" name="Rectangle 28">
            <a:extLst>
              <a:ext uri="{FF2B5EF4-FFF2-40B4-BE49-F238E27FC236}">
                <a16:creationId xmlns:a16="http://schemas.microsoft.com/office/drawing/2014/main" id="{8CEADF87-43C3-47F8-A784-7FA32ED499EF}"/>
              </a:ext>
            </a:extLst>
          </p:cNvPr>
          <p:cNvSpPr/>
          <p:nvPr/>
        </p:nvSpPr>
        <p:spPr>
          <a:xfrm>
            <a:off x="354894" y="3479943"/>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rgbClr val="122C50"/>
                </a:solidFill>
              </a:rPr>
              <a:t>Network</a:t>
            </a:r>
          </a:p>
        </p:txBody>
      </p:sp>
      <p:sp>
        <p:nvSpPr>
          <p:cNvPr id="30" name="Rectangle 29">
            <a:extLst>
              <a:ext uri="{FF2B5EF4-FFF2-40B4-BE49-F238E27FC236}">
                <a16:creationId xmlns:a16="http://schemas.microsoft.com/office/drawing/2014/main" id="{DD32B48B-21F7-4A4B-BFB6-4C61D55E998C}"/>
              </a:ext>
            </a:extLst>
          </p:cNvPr>
          <p:cNvSpPr/>
          <p:nvPr/>
        </p:nvSpPr>
        <p:spPr>
          <a:xfrm>
            <a:off x="354894" y="4889013"/>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000" b="1" i="1" dirty="0">
                <a:solidFill>
                  <a:srgbClr val="122C50"/>
                </a:solidFill>
              </a:rPr>
              <a:t>Product Design</a:t>
            </a:r>
          </a:p>
        </p:txBody>
      </p:sp>
      <p:cxnSp>
        <p:nvCxnSpPr>
          <p:cNvPr id="31" name="Straight Connector 30">
            <a:extLst>
              <a:ext uri="{FF2B5EF4-FFF2-40B4-BE49-F238E27FC236}">
                <a16:creationId xmlns:a16="http://schemas.microsoft.com/office/drawing/2014/main" id="{CDA8C723-6114-4ED9-AF73-329D7BBB9F28}"/>
              </a:ext>
            </a:extLst>
          </p:cNvPr>
          <p:cNvCxnSpPr>
            <a:cxnSpLocks/>
          </p:cNvCxnSpPr>
          <p:nvPr/>
        </p:nvCxnSpPr>
        <p:spPr>
          <a:xfrm>
            <a:off x="5768918" y="1339211"/>
            <a:ext cx="0" cy="489068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1FBFEFB-6D93-44F9-A7F5-7B802E53B7EB}"/>
              </a:ext>
            </a:extLst>
          </p:cNvPr>
          <p:cNvSpPr/>
          <p:nvPr/>
        </p:nvSpPr>
        <p:spPr>
          <a:xfrm>
            <a:off x="354895" y="2055442"/>
            <a:ext cx="2563967" cy="1242664"/>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chemeClr val="bg1"/>
                </a:solidFill>
              </a:rPr>
              <a:t>Price</a:t>
            </a:r>
          </a:p>
        </p:txBody>
      </p:sp>
      <p:pic>
        <p:nvPicPr>
          <p:cNvPr id="34" name="Graphic 33">
            <a:extLst>
              <a:ext uri="{FF2B5EF4-FFF2-40B4-BE49-F238E27FC236}">
                <a16:creationId xmlns:a16="http://schemas.microsoft.com/office/drawing/2014/main" id="{6CBD8BB8-154D-4C0B-9D9E-0A25111254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733" y="2306852"/>
            <a:ext cx="726549" cy="726549"/>
          </a:xfrm>
          <a:prstGeom prst="rect">
            <a:avLst/>
          </a:prstGeom>
        </p:spPr>
      </p:pic>
      <p:sp>
        <p:nvSpPr>
          <p:cNvPr id="35" name="Rectangle 34">
            <a:extLst>
              <a:ext uri="{FF2B5EF4-FFF2-40B4-BE49-F238E27FC236}">
                <a16:creationId xmlns:a16="http://schemas.microsoft.com/office/drawing/2014/main" id="{94061F0F-8837-4AF1-9710-6054B99BC6D8}"/>
              </a:ext>
            </a:extLst>
          </p:cNvPr>
          <p:cNvSpPr/>
          <p:nvPr/>
        </p:nvSpPr>
        <p:spPr>
          <a:xfrm>
            <a:off x="2969338" y="4970594"/>
            <a:ext cx="2589248" cy="1169551"/>
          </a:xfrm>
          <a:prstGeom prst="rect">
            <a:avLst/>
          </a:prstGeom>
        </p:spPr>
        <p:txBody>
          <a:bodyPr wrap="square">
            <a:spAutoFit/>
          </a:bodyPr>
          <a:lstStyle/>
          <a:p>
            <a:r>
              <a:rPr lang="en-US" sz="1400" dirty="0">
                <a:solidFill>
                  <a:srgbClr val="000000"/>
                </a:solidFill>
                <a:latin typeface="Calibri (Body)"/>
              </a:rPr>
              <a:t>Market research suggests that 97% of MA plans provided coverage for a minimum of one extra ancillary benefit — vision, dental, or hearing.</a:t>
            </a:r>
            <a:r>
              <a:rPr lang="en-US" sz="1400" baseline="30000" dirty="0">
                <a:solidFill>
                  <a:srgbClr val="000000"/>
                </a:solidFill>
                <a:latin typeface="Calibri (Body)"/>
              </a:rPr>
              <a:t>1</a:t>
            </a:r>
          </a:p>
        </p:txBody>
      </p:sp>
      <p:sp>
        <p:nvSpPr>
          <p:cNvPr id="36" name="Rectangle 35">
            <a:extLst>
              <a:ext uri="{FF2B5EF4-FFF2-40B4-BE49-F238E27FC236}">
                <a16:creationId xmlns:a16="http://schemas.microsoft.com/office/drawing/2014/main" id="{E0A3E4E5-98C5-4865-B743-2E7BF28E3D2A}"/>
              </a:ext>
            </a:extLst>
          </p:cNvPr>
          <p:cNvSpPr/>
          <p:nvPr/>
        </p:nvSpPr>
        <p:spPr>
          <a:xfrm>
            <a:off x="2964861" y="2183415"/>
            <a:ext cx="2588748" cy="954107"/>
          </a:xfrm>
          <a:prstGeom prst="rect">
            <a:avLst/>
          </a:prstGeom>
        </p:spPr>
        <p:txBody>
          <a:bodyPr wrap="square">
            <a:spAutoFit/>
          </a:bodyPr>
          <a:lstStyle/>
          <a:p>
            <a:r>
              <a:rPr lang="en-US" sz="1400" dirty="0">
                <a:solidFill>
                  <a:srgbClr val="000000"/>
                </a:solidFill>
                <a:latin typeface="Calibri (Body)"/>
              </a:rPr>
              <a:t>Over 94% of Medicare beneficiaries have access to a $0 premium Medicare Advantage plan.</a:t>
            </a:r>
            <a:r>
              <a:rPr lang="en-US" sz="1400" baseline="30000" dirty="0">
                <a:solidFill>
                  <a:srgbClr val="000000"/>
                </a:solidFill>
                <a:latin typeface="Calibri (Body)"/>
              </a:rPr>
              <a:t>1</a:t>
            </a:r>
            <a:endParaRPr lang="en-US" sz="1400" dirty="0">
              <a:solidFill>
                <a:srgbClr val="000000"/>
              </a:solidFill>
              <a:latin typeface="Calibri (Body)"/>
            </a:endParaRPr>
          </a:p>
        </p:txBody>
      </p:sp>
      <p:sp>
        <p:nvSpPr>
          <p:cNvPr id="37" name="Rectangle 36">
            <a:extLst>
              <a:ext uri="{FF2B5EF4-FFF2-40B4-BE49-F238E27FC236}">
                <a16:creationId xmlns:a16="http://schemas.microsoft.com/office/drawing/2014/main" id="{F3840C10-4C72-417F-85C2-E9DC258A5C70}"/>
              </a:ext>
            </a:extLst>
          </p:cNvPr>
          <p:cNvSpPr/>
          <p:nvPr/>
        </p:nvSpPr>
        <p:spPr>
          <a:xfrm>
            <a:off x="354895" y="1362361"/>
            <a:ext cx="5198714" cy="493927"/>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i="1" dirty="0">
                <a:solidFill>
                  <a:schemeClr val="bg1"/>
                </a:solidFill>
              </a:rPr>
              <a:t>Critical Product Features</a:t>
            </a:r>
          </a:p>
        </p:txBody>
      </p:sp>
      <p:pic>
        <p:nvPicPr>
          <p:cNvPr id="38" name="Picture 2" descr="Image result for flat icon doctor">
            <a:extLst>
              <a:ext uri="{FF2B5EF4-FFF2-40B4-BE49-F238E27FC236}">
                <a16:creationId xmlns:a16="http://schemas.microsoft.com/office/drawing/2014/main" id="{D8531C2B-8556-4972-93BB-EB55C0E42F0E}"/>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177613" y="3528792"/>
            <a:ext cx="1213202" cy="1213202"/>
          </a:xfrm>
          <a:prstGeom prst="rect">
            <a:avLst/>
          </a:prstGeom>
          <a:noFill/>
          <a:extLst>
            <a:ext uri="{909E8E84-426E-40DD-AFC4-6F175D3DCCD1}">
              <a14:hiddenFill xmlns:a14="http://schemas.microsoft.com/office/drawing/2010/main">
                <a:solidFill>
                  <a:srgbClr val="FFFFFF"/>
                </a:solidFill>
              </a14:hiddenFill>
            </a:ext>
          </a:extLst>
        </p:spPr>
      </p:pic>
      <p:pic>
        <p:nvPicPr>
          <p:cNvPr id="41" name="Graphic 40" descr="Puzzle">
            <a:extLst>
              <a:ext uri="{FF2B5EF4-FFF2-40B4-BE49-F238E27FC236}">
                <a16:creationId xmlns:a16="http://schemas.microsoft.com/office/drawing/2014/main" id="{CAA0F64A-A792-4CA4-A8CB-2E83AF4B6D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3807" y="5083755"/>
            <a:ext cx="914400" cy="914400"/>
          </a:xfrm>
          <a:prstGeom prst="rect">
            <a:avLst/>
          </a:prstGeom>
        </p:spPr>
      </p:pic>
      <p:sp>
        <p:nvSpPr>
          <p:cNvPr id="42" name="Rectangle 41">
            <a:extLst>
              <a:ext uri="{FF2B5EF4-FFF2-40B4-BE49-F238E27FC236}">
                <a16:creationId xmlns:a16="http://schemas.microsoft.com/office/drawing/2014/main" id="{BB6999B6-34C3-43EF-8928-17795B645E26}"/>
              </a:ext>
            </a:extLst>
          </p:cNvPr>
          <p:cNvSpPr/>
          <p:nvPr/>
        </p:nvSpPr>
        <p:spPr>
          <a:xfrm>
            <a:off x="2964861" y="3535439"/>
            <a:ext cx="2588748" cy="954107"/>
          </a:xfrm>
          <a:prstGeom prst="rect">
            <a:avLst/>
          </a:prstGeom>
          <a:noFill/>
        </p:spPr>
        <p:txBody>
          <a:bodyPr wrap="square">
            <a:spAutoFit/>
          </a:bodyPr>
          <a:lstStyle/>
          <a:p>
            <a:r>
              <a:rPr lang="en-US" sz="1400" dirty="0">
                <a:solidFill>
                  <a:srgbClr val="000000"/>
                </a:solidFill>
                <a:latin typeface="Calibri (Body)"/>
              </a:rPr>
              <a:t>While HMO products cover 2/3 of MA members, access to preferred PCP remains a key decision point.</a:t>
            </a:r>
            <a:r>
              <a:rPr lang="en-US" sz="1400" baseline="30000" dirty="0">
                <a:solidFill>
                  <a:srgbClr val="000000"/>
                </a:solidFill>
                <a:latin typeface="Calibri (Body)"/>
              </a:rPr>
              <a:t>1,3</a:t>
            </a:r>
          </a:p>
        </p:txBody>
      </p:sp>
      <p:sp>
        <p:nvSpPr>
          <p:cNvPr id="49" name="Rectangle 48">
            <a:extLst>
              <a:ext uri="{FF2B5EF4-FFF2-40B4-BE49-F238E27FC236}">
                <a16:creationId xmlns:a16="http://schemas.microsoft.com/office/drawing/2014/main" id="{E4F4726F-4166-458E-AD56-255605965339}"/>
              </a:ext>
            </a:extLst>
          </p:cNvPr>
          <p:cNvSpPr/>
          <p:nvPr/>
        </p:nvSpPr>
        <p:spPr>
          <a:xfrm>
            <a:off x="6096000" y="5514379"/>
            <a:ext cx="2639724" cy="738664"/>
          </a:xfrm>
          <a:prstGeom prst="rect">
            <a:avLst/>
          </a:prstGeom>
        </p:spPr>
        <p:txBody>
          <a:bodyPr wrap="square">
            <a:spAutoFit/>
          </a:bodyPr>
          <a:lstStyle/>
          <a:p>
            <a:r>
              <a:rPr lang="en-US" sz="1400" dirty="0">
                <a:solidFill>
                  <a:srgbClr val="000000"/>
                </a:solidFill>
                <a:latin typeface="Calibri (Body)"/>
              </a:rPr>
              <a:t>of Age-ins selected products on the basis of premium affordability</a:t>
            </a:r>
            <a:r>
              <a:rPr lang="en-US" sz="1400" baseline="30000" dirty="0">
                <a:solidFill>
                  <a:srgbClr val="000000"/>
                </a:solidFill>
                <a:latin typeface="Calibri (Body)"/>
              </a:rPr>
              <a:t>3</a:t>
            </a:r>
          </a:p>
        </p:txBody>
      </p:sp>
      <p:sp>
        <p:nvSpPr>
          <p:cNvPr id="52" name="Rectangle 51">
            <a:extLst>
              <a:ext uri="{FF2B5EF4-FFF2-40B4-BE49-F238E27FC236}">
                <a16:creationId xmlns:a16="http://schemas.microsoft.com/office/drawing/2014/main" id="{9BBAE124-AF9B-4911-B894-82BD424F3A03}"/>
              </a:ext>
            </a:extLst>
          </p:cNvPr>
          <p:cNvSpPr/>
          <p:nvPr/>
        </p:nvSpPr>
        <p:spPr>
          <a:xfrm>
            <a:off x="6130035" y="5122106"/>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dirty="0">
                <a:solidFill>
                  <a:srgbClr val="122C50"/>
                </a:solidFill>
              </a:rPr>
              <a:t>41%</a:t>
            </a:r>
          </a:p>
        </p:txBody>
      </p:sp>
      <p:sp>
        <p:nvSpPr>
          <p:cNvPr id="54" name="Rectangle 53">
            <a:extLst>
              <a:ext uri="{FF2B5EF4-FFF2-40B4-BE49-F238E27FC236}">
                <a16:creationId xmlns:a16="http://schemas.microsoft.com/office/drawing/2014/main" id="{85018246-2671-437C-B9CD-6134F370FD2C}"/>
              </a:ext>
            </a:extLst>
          </p:cNvPr>
          <p:cNvSpPr/>
          <p:nvPr/>
        </p:nvSpPr>
        <p:spPr>
          <a:xfrm>
            <a:off x="9062804" y="5514379"/>
            <a:ext cx="2860623" cy="738664"/>
          </a:xfrm>
          <a:prstGeom prst="rect">
            <a:avLst/>
          </a:prstGeom>
        </p:spPr>
        <p:txBody>
          <a:bodyPr wrap="square">
            <a:spAutoFit/>
          </a:bodyPr>
          <a:lstStyle/>
          <a:p>
            <a:r>
              <a:rPr lang="en-US" sz="1400" dirty="0">
                <a:solidFill>
                  <a:srgbClr val="000000"/>
                </a:solidFill>
                <a:latin typeface="Calibri (Body)"/>
              </a:rPr>
              <a:t>is the average premium for products outside of $0 plans, thus creating two distinct pricing markets</a:t>
            </a:r>
            <a:r>
              <a:rPr lang="en-US" sz="1400" baseline="30000" dirty="0">
                <a:solidFill>
                  <a:srgbClr val="000000"/>
                </a:solidFill>
                <a:latin typeface="Calibri (Body)"/>
              </a:rPr>
              <a:t>1</a:t>
            </a:r>
          </a:p>
        </p:txBody>
      </p:sp>
      <p:sp>
        <p:nvSpPr>
          <p:cNvPr id="55" name="Rectangle 54">
            <a:extLst>
              <a:ext uri="{FF2B5EF4-FFF2-40B4-BE49-F238E27FC236}">
                <a16:creationId xmlns:a16="http://schemas.microsoft.com/office/drawing/2014/main" id="{783E34A6-FAAC-4B52-B02C-0D77E48160A3}"/>
              </a:ext>
            </a:extLst>
          </p:cNvPr>
          <p:cNvSpPr/>
          <p:nvPr/>
        </p:nvSpPr>
        <p:spPr>
          <a:xfrm>
            <a:off x="9096840" y="5122106"/>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dirty="0">
                <a:solidFill>
                  <a:srgbClr val="122C50"/>
                </a:solidFill>
              </a:rPr>
              <a:t>$70</a:t>
            </a:r>
          </a:p>
        </p:txBody>
      </p:sp>
      <p:grpSp>
        <p:nvGrpSpPr>
          <p:cNvPr id="27" name="Group 26">
            <a:extLst>
              <a:ext uri="{FF2B5EF4-FFF2-40B4-BE49-F238E27FC236}">
                <a16:creationId xmlns:a16="http://schemas.microsoft.com/office/drawing/2014/main" id="{60174608-D977-40B5-8B7C-154302D8FDDD}"/>
              </a:ext>
            </a:extLst>
          </p:cNvPr>
          <p:cNvGrpSpPr/>
          <p:nvPr/>
        </p:nvGrpSpPr>
        <p:grpSpPr>
          <a:xfrm>
            <a:off x="10567137" y="131589"/>
            <a:ext cx="1498030" cy="350334"/>
            <a:chOff x="7596004" y="163491"/>
            <a:chExt cx="1563993" cy="365760"/>
          </a:xfrm>
        </p:grpSpPr>
        <p:sp>
          <p:nvSpPr>
            <p:cNvPr id="28" name="Rectangle 27">
              <a:extLst>
                <a:ext uri="{FF2B5EF4-FFF2-40B4-BE49-F238E27FC236}">
                  <a16:creationId xmlns:a16="http://schemas.microsoft.com/office/drawing/2014/main" id="{4408532C-EDC0-4903-82D5-3C0520F720B0}"/>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BFA14FE-2193-467F-9D98-823193DCC165}"/>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9" name="Rectangle 38">
              <a:extLst>
                <a:ext uri="{FF2B5EF4-FFF2-40B4-BE49-F238E27FC236}">
                  <a16:creationId xmlns:a16="http://schemas.microsoft.com/office/drawing/2014/main" id="{9CD33775-5AD1-4B99-9D75-BFCDB7191523}"/>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40" name="Rectangle 39">
              <a:extLst>
                <a:ext uri="{FF2B5EF4-FFF2-40B4-BE49-F238E27FC236}">
                  <a16:creationId xmlns:a16="http://schemas.microsoft.com/office/drawing/2014/main" id="{550569DB-C153-4B84-BEF9-CA391FCF0147}"/>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44" name="Rectangle 43">
            <a:extLst>
              <a:ext uri="{FF2B5EF4-FFF2-40B4-BE49-F238E27FC236}">
                <a16:creationId xmlns:a16="http://schemas.microsoft.com/office/drawing/2014/main" id="{DD2CFFB0-DC07-4EBE-8336-74CE643CF9AE}"/>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Sources</a:t>
            </a:r>
            <a:r>
              <a:rPr lang="en-US" sz="800" i="1" dirty="0">
                <a:solidFill>
                  <a:srgbClr val="5A656F"/>
                </a:solidFill>
                <a:latin typeface="Calibri" panose="020F0502020204030204"/>
              </a:rPr>
              <a:t>: 1- Kaiser Family Foundation; 2- Pareto Spotlight Tool, 2018 CMS Enrollment Data; 3- Deft 2018 Medicare Age-In Study</a:t>
            </a:r>
          </a:p>
        </p:txBody>
      </p:sp>
    </p:spTree>
    <p:extLst>
      <p:ext uri="{BB962C8B-B14F-4D97-AF65-F5344CB8AC3E}">
        <p14:creationId xmlns:p14="http://schemas.microsoft.com/office/powerpoint/2010/main" val="230404080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760C721F-2D00-445E-B841-3C87B87CA5EA}"/>
              </a:ext>
            </a:extLst>
          </p:cNvPr>
          <p:cNvSpPr>
            <a:spLocks noGrp="1"/>
          </p:cNvSpPr>
          <p:nvPr>
            <p:ph type="body" sz="quarter" idx="21"/>
          </p:nvPr>
        </p:nvSpPr>
        <p:spPr/>
        <p:txBody>
          <a:bodyPr/>
          <a:lstStyle/>
          <a:p>
            <a:r>
              <a:rPr lang="en-US" dirty="0">
                <a:solidFill>
                  <a:schemeClr val="tx1"/>
                </a:solidFill>
              </a:rPr>
              <a:t>National MA Selection Criteria: Network</a:t>
            </a:r>
          </a:p>
        </p:txBody>
      </p:sp>
      <p:sp>
        <p:nvSpPr>
          <p:cNvPr id="16" name="Text Placeholder 15">
            <a:extLst>
              <a:ext uri="{FF2B5EF4-FFF2-40B4-BE49-F238E27FC236}">
                <a16:creationId xmlns:a16="http://schemas.microsoft.com/office/drawing/2014/main" id="{C4391ED7-DFA8-49BB-9A2D-2BBD52827F50}"/>
              </a:ext>
            </a:extLst>
          </p:cNvPr>
          <p:cNvSpPr>
            <a:spLocks noGrp="1"/>
          </p:cNvSpPr>
          <p:nvPr>
            <p:ph type="body" sz="quarter" idx="22"/>
          </p:nvPr>
        </p:nvSpPr>
        <p:spPr/>
        <p:txBody>
          <a:bodyPr>
            <a:normAutofit fontScale="62500" lnSpcReduction="20000"/>
          </a:bodyPr>
          <a:lstStyle/>
          <a:p>
            <a:r>
              <a:rPr lang="en-US" dirty="0"/>
              <a:t>Nationally, most Medicare Advantage products are HMO’s with more narrow networks. However, PPO Medicare Advantage products continue to grow in popularity and currently dominate the Kansas Medicare Advantage market.</a:t>
            </a:r>
          </a:p>
          <a:p>
            <a:endParaRPr lang="en-US" dirty="0"/>
          </a:p>
        </p:txBody>
      </p:sp>
      <p:sp>
        <p:nvSpPr>
          <p:cNvPr id="19" name="TextBox 18">
            <a:extLst>
              <a:ext uri="{FF2B5EF4-FFF2-40B4-BE49-F238E27FC236}">
                <a16:creationId xmlns:a16="http://schemas.microsoft.com/office/drawing/2014/main" id="{573B4A18-E0B5-4BB0-9C04-133D93E287E1}"/>
              </a:ext>
            </a:extLst>
          </p:cNvPr>
          <p:cNvSpPr txBox="1"/>
          <p:nvPr/>
        </p:nvSpPr>
        <p:spPr>
          <a:xfrm>
            <a:off x="1953066" y="1878073"/>
            <a:ext cx="11593068" cy="4365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srgbClr val="122C50"/>
              </a:solidFill>
              <a:effectLst/>
              <a:uLnTx/>
              <a:uFillTx/>
              <a:latin typeface="Calibri" charset="0"/>
              <a:ea typeface="Calibri" charset="0"/>
              <a:cs typeface="Calibri" charset="0"/>
            </a:endParaRPr>
          </a:p>
        </p:txBody>
      </p:sp>
      <p:graphicFrame>
        <p:nvGraphicFramePr>
          <p:cNvPr id="5" name="Chart 4">
            <a:extLst>
              <a:ext uri="{FF2B5EF4-FFF2-40B4-BE49-F238E27FC236}">
                <a16:creationId xmlns:a16="http://schemas.microsoft.com/office/drawing/2014/main" id="{EF3DBD92-3825-4FB1-B1AB-80485A45BE51}"/>
              </a:ext>
            </a:extLst>
          </p:cNvPr>
          <p:cNvGraphicFramePr/>
          <p:nvPr>
            <p:extLst>
              <p:ext uri="{D42A27DB-BD31-4B8C-83A1-F6EECF244321}">
                <p14:modId xmlns:p14="http://schemas.microsoft.com/office/powerpoint/2010/main" val="2882128824"/>
              </p:ext>
            </p:extLst>
          </p:nvPr>
        </p:nvGraphicFramePr>
        <p:xfrm>
          <a:off x="6265550" y="1810154"/>
          <a:ext cx="5438717" cy="3639971"/>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79E13C26-10A9-4A09-BED6-F87263F12E86}"/>
              </a:ext>
            </a:extLst>
          </p:cNvPr>
          <p:cNvSpPr/>
          <p:nvPr/>
        </p:nvSpPr>
        <p:spPr>
          <a:xfrm>
            <a:off x="9062804" y="5714925"/>
            <a:ext cx="28606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Body)"/>
                <a:ea typeface="+mn-ea"/>
                <a:cs typeface="+mn-cs"/>
              </a:rPr>
              <a:t>of MA enrollees considered access to their preferred PCP a primary consideration</a:t>
            </a:r>
            <a:endParaRPr kumimoji="0" lang="en-US" sz="1200" b="0" i="0" u="none" strike="noStrike" kern="1200" cap="none" spc="0" normalizeH="0" baseline="30000" noProof="0" dirty="0">
              <a:ln>
                <a:noFill/>
              </a:ln>
              <a:solidFill>
                <a:srgbClr val="000000"/>
              </a:solidFill>
              <a:effectLst/>
              <a:uLnTx/>
              <a:uFillTx/>
              <a:latin typeface="Calibri (Body)"/>
              <a:ea typeface="+mn-ea"/>
              <a:cs typeface="+mn-cs"/>
            </a:endParaRPr>
          </a:p>
        </p:txBody>
      </p:sp>
      <p:sp>
        <p:nvSpPr>
          <p:cNvPr id="25" name="Rectangle 24">
            <a:extLst>
              <a:ext uri="{FF2B5EF4-FFF2-40B4-BE49-F238E27FC236}">
                <a16:creationId xmlns:a16="http://schemas.microsoft.com/office/drawing/2014/main" id="{4EC950BC-24BD-43B5-9AA6-810F3E081425}"/>
              </a:ext>
            </a:extLst>
          </p:cNvPr>
          <p:cNvSpPr/>
          <p:nvPr/>
        </p:nvSpPr>
        <p:spPr>
          <a:xfrm>
            <a:off x="9096840" y="5276472"/>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22C50"/>
                </a:solidFill>
                <a:effectLst/>
                <a:uLnTx/>
                <a:uFillTx/>
                <a:latin typeface="Calibri" panose="020F0502020204030204"/>
                <a:ea typeface="+mn-ea"/>
                <a:cs typeface="+mn-cs"/>
              </a:rPr>
              <a:t>33%</a:t>
            </a:r>
          </a:p>
        </p:txBody>
      </p:sp>
      <p:sp>
        <p:nvSpPr>
          <p:cNvPr id="26" name="Rectangle 25">
            <a:extLst>
              <a:ext uri="{FF2B5EF4-FFF2-40B4-BE49-F238E27FC236}">
                <a16:creationId xmlns:a16="http://schemas.microsoft.com/office/drawing/2014/main" id="{E031E6EB-A2D1-4174-A300-CCFC694AE4B8}"/>
              </a:ext>
            </a:extLst>
          </p:cNvPr>
          <p:cNvSpPr/>
          <p:nvPr/>
        </p:nvSpPr>
        <p:spPr>
          <a:xfrm>
            <a:off x="6141576" y="5714925"/>
            <a:ext cx="28606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Body)"/>
                <a:ea typeface="+mn-ea"/>
                <a:cs typeface="+mn-cs"/>
              </a:rPr>
              <a:t>annual growth in PPO product enrollment between 2009-2019</a:t>
            </a:r>
          </a:p>
        </p:txBody>
      </p:sp>
      <p:sp>
        <p:nvSpPr>
          <p:cNvPr id="27" name="Rectangle 26">
            <a:extLst>
              <a:ext uri="{FF2B5EF4-FFF2-40B4-BE49-F238E27FC236}">
                <a16:creationId xmlns:a16="http://schemas.microsoft.com/office/drawing/2014/main" id="{7B74B9AD-5DAE-4DD6-8A80-F933F7646C5A}"/>
              </a:ext>
            </a:extLst>
          </p:cNvPr>
          <p:cNvSpPr/>
          <p:nvPr/>
        </p:nvSpPr>
        <p:spPr>
          <a:xfrm>
            <a:off x="6175612" y="5324859"/>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22C50"/>
                </a:solidFill>
                <a:effectLst/>
                <a:uLnTx/>
                <a:uFillTx/>
                <a:latin typeface="Calibri" panose="020F0502020204030204"/>
                <a:ea typeface="+mn-ea"/>
                <a:cs typeface="+mn-cs"/>
              </a:rPr>
              <a:t>24.3%</a:t>
            </a:r>
          </a:p>
        </p:txBody>
      </p:sp>
      <p:sp>
        <p:nvSpPr>
          <p:cNvPr id="6" name="TextBox 5">
            <a:extLst>
              <a:ext uri="{FF2B5EF4-FFF2-40B4-BE49-F238E27FC236}">
                <a16:creationId xmlns:a16="http://schemas.microsoft.com/office/drawing/2014/main" id="{E68EB9F3-D8C7-45D9-9F07-253D5063A6A2}"/>
              </a:ext>
            </a:extLst>
          </p:cNvPr>
          <p:cNvSpPr txBox="1"/>
          <p:nvPr/>
        </p:nvSpPr>
        <p:spPr>
          <a:xfrm>
            <a:off x="7070437" y="3881500"/>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7.0</a:t>
            </a:r>
          </a:p>
        </p:txBody>
      </p:sp>
      <p:sp>
        <p:nvSpPr>
          <p:cNvPr id="28" name="TextBox 27">
            <a:extLst>
              <a:ext uri="{FF2B5EF4-FFF2-40B4-BE49-F238E27FC236}">
                <a16:creationId xmlns:a16="http://schemas.microsoft.com/office/drawing/2014/main" id="{3808DBBD-2242-4AF1-816F-E6C0541BC8B2}"/>
              </a:ext>
            </a:extLst>
          </p:cNvPr>
          <p:cNvSpPr txBox="1"/>
          <p:nvPr/>
        </p:nvSpPr>
        <p:spPr>
          <a:xfrm>
            <a:off x="7487761" y="3630140"/>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9.0</a:t>
            </a:r>
          </a:p>
        </p:txBody>
      </p:sp>
      <p:sp>
        <p:nvSpPr>
          <p:cNvPr id="29" name="TextBox 28">
            <a:extLst>
              <a:ext uri="{FF2B5EF4-FFF2-40B4-BE49-F238E27FC236}">
                <a16:creationId xmlns:a16="http://schemas.microsoft.com/office/drawing/2014/main" id="{383F6D45-16F3-4730-AAEE-934D4F9843BC}"/>
              </a:ext>
            </a:extLst>
          </p:cNvPr>
          <p:cNvSpPr txBox="1"/>
          <p:nvPr/>
        </p:nvSpPr>
        <p:spPr>
          <a:xfrm>
            <a:off x="7905085" y="3338997"/>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11.3</a:t>
            </a:r>
          </a:p>
        </p:txBody>
      </p:sp>
      <p:sp>
        <p:nvSpPr>
          <p:cNvPr id="30" name="TextBox 29">
            <a:extLst>
              <a:ext uri="{FF2B5EF4-FFF2-40B4-BE49-F238E27FC236}">
                <a16:creationId xmlns:a16="http://schemas.microsoft.com/office/drawing/2014/main" id="{CEC28200-A269-4FB2-BA3A-E201205A85B1}"/>
              </a:ext>
            </a:extLst>
          </p:cNvPr>
          <p:cNvSpPr txBox="1"/>
          <p:nvPr/>
        </p:nvSpPr>
        <p:spPr>
          <a:xfrm>
            <a:off x="8322409" y="3149123"/>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12.7</a:t>
            </a:r>
          </a:p>
        </p:txBody>
      </p:sp>
      <p:sp>
        <p:nvSpPr>
          <p:cNvPr id="31" name="TextBox 30">
            <a:extLst>
              <a:ext uri="{FF2B5EF4-FFF2-40B4-BE49-F238E27FC236}">
                <a16:creationId xmlns:a16="http://schemas.microsoft.com/office/drawing/2014/main" id="{92F39D2F-D501-4E44-8813-9EE957804FB7}"/>
              </a:ext>
            </a:extLst>
          </p:cNvPr>
          <p:cNvSpPr txBox="1"/>
          <p:nvPr/>
        </p:nvSpPr>
        <p:spPr>
          <a:xfrm>
            <a:off x="8739733" y="2879442"/>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14.9</a:t>
            </a:r>
          </a:p>
        </p:txBody>
      </p:sp>
      <p:sp>
        <p:nvSpPr>
          <p:cNvPr id="32" name="TextBox 31">
            <a:extLst>
              <a:ext uri="{FF2B5EF4-FFF2-40B4-BE49-F238E27FC236}">
                <a16:creationId xmlns:a16="http://schemas.microsoft.com/office/drawing/2014/main" id="{BB23018E-3143-4EF1-A0FE-44C6B57CCD6F}"/>
              </a:ext>
            </a:extLst>
          </p:cNvPr>
          <p:cNvSpPr txBox="1"/>
          <p:nvPr/>
        </p:nvSpPr>
        <p:spPr>
          <a:xfrm>
            <a:off x="9157057" y="2696401"/>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16.4</a:t>
            </a:r>
          </a:p>
        </p:txBody>
      </p:sp>
      <p:sp>
        <p:nvSpPr>
          <p:cNvPr id="33" name="TextBox 32">
            <a:extLst>
              <a:ext uri="{FF2B5EF4-FFF2-40B4-BE49-F238E27FC236}">
                <a16:creationId xmlns:a16="http://schemas.microsoft.com/office/drawing/2014/main" id="{8C3CCE24-359A-493C-897F-3E25E6902CE3}"/>
              </a:ext>
            </a:extLst>
          </p:cNvPr>
          <p:cNvSpPr txBox="1"/>
          <p:nvPr/>
        </p:nvSpPr>
        <p:spPr>
          <a:xfrm>
            <a:off x="9574381" y="2564639"/>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17.5</a:t>
            </a:r>
          </a:p>
        </p:txBody>
      </p:sp>
      <p:sp>
        <p:nvSpPr>
          <p:cNvPr id="34" name="TextBox 33">
            <a:extLst>
              <a:ext uri="{FF2B5EF4-FFF2-40B4-BE49-F238E27FC236}">
                <a16:creationId xmlns:a16="http://schemas.microsoft.com/office/drawing/2014/main" id="{8888BA39-2281-4023-BC79-B89BDD80B529}"/>
              </a:ext>
            </a:extLst>
          </p:cNvPr>
          <p:cNvSpPr txBox="1"/>
          <p:nvPr/>
        </p:nvSpPr>
        <p:spPr>
          <a:xfrm>
            <a:off x="9991705" y="2436953"/>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18.4</a:t>
            </a:r>
          </a:p>
        </p:txBody>
      </p:sp>
      <p:sp>
        <p:nvSpPr>
          <p:cNvPr id="35" name="TextBox 34">
            <a:extLst>
              <a:ext uri="{FF2B5EF4-FFF2-40B4-BE49-F238E27FC236}">
                <a16:creationId xmlns:a16="http://schemas.microsoft.com/office/drawing/2014/main" id="{03CCEE90-F13E-490B-9480-DB7D956521B1}"/>
              </a:ext>
            </a:extLst>
          </p:cNvPr>
          <p:cNvSpPr txBox="1"/>
          <p:nvPr/>
        </p:nvSpPr>
        <p:spPr>
          <a:xfrm>
            <a:off x="10409029" y="2280080"/>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19.8</a:t>
            </a:r>
          </a:p>
        </p:txBody>
      </p:sp>
      <p:sp>
        <p:nvSpPr>
          <p:cNvPr id="36" name="TextBox 35">
            <a:extLst>
              <a:ext uri="{FF2B5EF4-FFF2-40B4-BE49-F238E27FC236}">
                <a16:creationId xmlns:a16="http://schemas.microsoft.com/office/drawing/2014/main" id="{927E8CB8-B8DA-49C3-81EB-03B46D816B60}"/>
              </a:ext>
            </a:extLst>
          </p:cNvPr>
          <p:cNvSpPr txBox="1"/>
          <p:nvPr/>
        </p:nvSpPr>
        <p:spPr>
          <a:xfrm>
            <a:off x="10826353" y="2077892"/>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21.4</a:t>
            </a:r>
          </a:p>
        </p:txBody>
      </p:sp>
      <p:sp>
        <p:nvSpPr>
          <p:cNvPr id="37" name="TextBox 36">
            <a:extLst>
              <a:ext uri="{FF2B5EF4-FFF2-40B4-BE49-F238E27FC236}">
                <a16:creationId xmlns:a16="http://schemas.microsoft.com/office/drawing/2014/main" id="{51B7F544-C6CB-4200-ADB7-D5D538B60876}"/>
              </a:ext>
            </a:extLst>
          </p:cNvPr>
          <p:cNvSpPr txBox="1"/>
          <p:nvPr/>
        </p:nvSpPr>
        <p:spPr>
          <a:xfrm>
            <a:off x="11243675" y="1948930"/>
            <a:ext cx="263471" cy="2845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122C50"/>
                </a:solidFill>
                <a:effectLst/>
                <a:uLnTx/>
                <a:uFillTx/>
                <a:latin typeface="Calibri" charset="0"/>
                <a:ea typeface="Calibri" charset="0"/>
                <a:cs typeface="Calibri" charset="0"/>
              </a:rPr>
              <a:t>22.3</a:t>
            </a:r>
          </a:p>
        </p:txBody>
      </p:sp>
      <p:sp>
        <p:nvSpPr>
          <p:cNvPr id="4" name="Speech Bubble: Rectangle with Corners Rounded 3">
            <a:extLst>
              <a:ext uri="{FF2B5EF4-FFF2-40B4-BE49-F238E27FC236}">
                <a16:creationId xmlns:a16="http://schemas.microsoft.com/office/drawing/2014/main" id="{E98BFDD5-0F5F-4FAE-99AA-94D8AC67AE02}"/>
              </a:ext>
            </a:extLst>
          </p:cNvPr>
          <p:cNvSpPr/>
          <p:nvPr/>
        </p:nvSpPr>
        <p:spPr>
          <a:xfrm>
            <a:off x="9002199" y="3245760"/>
            <a:ext cx="2295393" cy="814267"/>
          </a:xfrm>
          <a:prstGeom prst="wedgeRoundRectCallout">
            <a:avLst>
              <a:gd name="adj1" fmla="val 34763"/>
              <a:gd name="adj2" fmla="val -83617"/>
              <a:gd name="adj3" fmla="val 16667"/>
            </a:avLst>
          </a:prstGeom>
          <a:solidFill>
            <a:srgbClr val="FFFF99"/>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All BCBSKS Medicare Advantage products are PPOs, thus meeting the increasing market demand!</a:t>
            </a:r>
          </a:p>
        </p:txBody>
      </p:sp>
      <p:sp>
        <p:nvSpPr>
          <p:cNvPr id="38" name="Rectangle 37">
            <a:extLst>
              <a:ext uri="{FF2B5EF4-FFF2-40B4-BE49-F238E27FC236}">
                <a16:creationId xmlns:a16="http://schemas.microsoft.com/office/drawing/2014/main" id="{CC27FE66-2E06-4491-BC6B-5DC5BE20471A}"/>
              </a:ext>
            </a:extLst>
          </p:cNvPr>
          <p:cNvSpPr/>
          <p:nvPr/>
        </p:nvSpPr>
        <p:spPr>
          <a:xfrm>
            <a:off x="354894" y="3479943"/>
            <a:ext cx="2563967" cy="1242664"/>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chemeClr val="bg1"/>
                </a:solidFill>
              </a:rPr>
              <a:t>Network</a:t>
            </a:r>
          </a:p>
        </p:txBody>
      </p:sp>
      <p:sp>
        <p:nvSpPr>
          <p:cNvPr id="40" name="Rectangle 39">
            <a:extLst>
              <a:ext uri="{FF2B5EF4-FFF2-40B4-BE49-F238E27FC236}">
                <a16:creationId xmlns:a16="http://schemas.microsoft.com/office/drawing/2014/main" id="{2A16D40D-7D3F-4495-B661-92786C669A0E}"/>
              </a:ext>
            </a:extLst>
          </p:cNvPr>
          <p:cNvSpPr/>
          <p:nvPr/>
        </p:nvSpPr>
        <p:spPr>
          <a:xfrm>
            <a:off x="354894" y="4889013"/>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000" b="1" i="1" dirty="0">
                <a:solidFill>
                  <a:srgbClr val="122C50"/>
                </a:solidFill>
              </a:rPr>
              <a:t>Product Design</a:t>
            </a:r>
          </a:p>
        </p:txBody>
      </p:sp>
      <p:sp>
        <p:nvSpPr>
          <p:cNvPr id="42" name="Rectangle 41">
            <a:extLst>
              <a:ext uri="{FF2B5EF4-FFF2-40B4-BE49-F238E27FC236}">
                <a16:creationId xmlns:a16="http://schemas.microsoft.com/office/drawing/2014/main" id="{2089B7CE-4655-4261-ACE4-06B8BA46CC3C}"/>
              </a:ext>
            </a:extLst>
          </p:cNvPr>
          <p:cNvSpPr/>
          <p:nvPr/>
        </p:nvSpPr>
        <p:spPr>
          <a:xfrm>
            <a:off x="354895" y="2055442"/>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000" b="1" i="1" dirty="0">
                <a:solidFill>
                  <a:srgbClr val="122C50"/>
                </a:solidFill>
              </a:rPr>
              <a:t>Price</a:t>
            </a:r>
          </a:p>
        </p:txBody>
      </p:sp>
      <p:pic>
        <p:nvPicPr>
          <p:cNvPr id="47" name="Graphic 46">
            <a:extLst>
              <a:ext uri="{FF2B5EF4-FFF2-40B4-BE49-F238E27FC236}">
                <a16:creationId xmlns:a16="http://schemas.microsoft.com/office/drawing/2014/main" id="{376104EF-1DC1-48B9-B2F4-302E1E1FD9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733" y="2306852"/>
            <a:ext cx="726549" cy="726549"/>
          </a:xfrm>
          <a:prstGeom prst="rect">
            <a:avLst/>
          </a:prstGeom>
        </p:spPr>
      </p:pic>
      <p:sp>
        <p:nvSpPr>
          <p:cNvPr id="49" name="Rectangle 48">
            <a:extLst>
              <a:ext uri="{FF2B5EF4-FFF2-40B4-BE49-F238E27FC236}">
                <a16:creationId xmlns:a16="http://schemas.microsoft.com/office/drawing/2014/main" id="{B79E06A3-0E32-49AD-8633-3F16E4987C95}"/>
              </a:ext>
            </a:extLst>
          </p:cNvPr>
          <p:cNvSpPr/>
          <p:nvPr/>
        </p:nvSpPr>
        <p:spPr>
          <a:xfrm>
            <a:off x="2969338" y="4970594"/>
            <a:ext cx="2589248" cy="1169551"/>
          </a:xfrm>
          <a:prstGeom prst="rect">
            <a:avLst/>
          </a:prstGeom>
        </p:spPr>
        <p:txBody>
          <a:bodyPr wrap="square">
            <a:spAutoFit/>
          </a:bodyPr>
          <a:lstStyle/>
          <a:p>
            <a:r>
              <a:rPr lang="en-US" sz="1400" dirty="0">
                <a:solidFill>
                  <a:srgbClr val="000000"/>
                </a:solidFill>
                <a:latin typeface="Calibri (Body)"/>
              </a:rPr>
              <a:t>Market research suggests that 97% of MA plans provided coverage for a minimum of one extra ancillary benefit — vision, dental, or hearing.</a:t>
            </a:r>
            <a:r>
              <a:rPr lang="en-US" sz="1400" baseline="30000" dirty="0">
                <a:solidFill>
                  <a:srgbClr val="000000"/>
                </a:solidFill>
                <a:latin typeface="Calibri (Body)"/>
              </a:rPr>
              <a:t>1</a:t>
            </a:r>
          </a:p>
        </p:txBody>
      </p:sp>
      <p:sp>
        <p:nvSpPr>
          <p:cNvPr id="52" name="Rectangle 51">
            <a:extLst>
              <a:ext uri="{FF2B5EF4-FFF2-40B4-BE49-F238E27FC236}">
                <a16:creationId xmlns:a16="http://schemas.microsoft.com/office/drawing/2014/main" id="{0A52E29E-934D-47B1-B35A-68F99B112CDC}"/>
              </a:ext>
            </a:extLst>
          </p:cNvPr>
          <p:cNvSpPr/>
          <p:nvPr/>
        </p:nvSpPr>
        <p:spPr>
          <a:xfrm>
            <a:off x="2964861" y="2183415"/>
            <a:ext cx="2588748" cy="954107"/>
          </a:xfrm>
          <a:prstGeom prst="rect">
            <a:avLst/>
          </a:prstGeom>
        </p:spPr>
        <p:txBody>
          <a:bodyPr wrap="square">
            <a:spAutoFit/>
          </a:bodyPr>
          <a:lstStyle/>
          <a:p>
            <a:r>
              <a:rPr lang="en-US" sz="1400" dirty="0">
                <a:solidFill>
                  <a:srgbClr val="000000"/>
                </a:solidFill>
                <a:latin typeface="Calibri (Body)"/>
              </a:rPr>
              <a:t>Over 94% of Medicare beneficiaries have access to a $0 premium Medicare Advantage plan.</a:t>
            </a:r>
            <a:r>
              <a:rPr lang="en-US" sz="1400" baseline="30000" dirty="0">
                <a:solidFill>
                  <a:srgbClr val="000000"/>
                </a:solidFill>
                <a:latin typeface="Calibri (Body)"/>
              </a:rPr>
              <a:t>1</a:t>
            </a:r>
            <a:endParaRPr lang="en-US" sz="1400" dirty="0">
              <a:solidFill>
                <a:srgbClr val="000000"/>
              </a:solidFill>
              <a:latin typeface="Calibri (Body)"/>
            </a:endParaRPr>
          </a:p>
        </p:txBody>
      </p:sp>
      <p:sp>
        <p:nvSpPr>
          <p:cNvPr id="54" name="Rectangle 53">
            <a:extLst>
              <a:ext uri="{FF2B5EF4-FFF2-40B4-BE49-F238E27FC236}">
                <a16:creationId xmlns:a16="http://schemas.microsoft.com/office/drawing/2014/main" id="{A3741124-472F-4551-90B0-AEEC800DAA52}"/>
              </a:ext>
            </a:extLst>
          </p:cNvPr>
          <p:cNvSpPr/>
          <p:nvPr/>
        </p:nvSpPr>
        <p:spPr>
          <a:xfrm>
            <a:off x="354895" y="1362361"/>
            <a:ext cx="5198714" cy="493927"/>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i="1" dirty="0">
                <a:solidFill>
                  <a:schemeClr val="bg1"/>
                </a:solidFill>
              </a:rPr>
              <a:t>Critical Product Features</a:t>
            </a:r>
          </a:p>
        </p:txBody>
      </p:sp>
      <p:pic>
        <p:nvPicPr>
          <p:cNvPr id="55" name="Picture 2" descr="Image result for flat icon doctor">
            <a:extLst>
              <a:ext uri="{FF2B5EF4-FFF2-40B4-BE49-F238E27FC236}">
                <a16:creationId xmlns:a16="http://schemas.microsoft.com/office/drawing/2014/main" id="{B47DDD1F-EA0B-4C84-BEFD-FF85C91BF449}"/>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177613" y="3528792"/>
            <a:ext cx="1213202" cy="1213202"/>
          </a:xfrm>
          <a:prstGeom prst="rect">
            <a:avLst/>
          </a:prstGeom>
          <a:noFill/>
          <a:extLst>
            <a:ext uri="{909E8E84-426E-40DD-AFC4-6F175D3DCCD1}">
              <a14:hiddenFill xmlns:a14="http://schemas.microsoft.com/office/drawing/2010/main">
                <a:solidFill>
                  <a:srgbClr val="FFFFFF"/>
                </a:solidFill>
              </a14:hiddenFill>
            </a:ext>
          </a:extLst>
        </p:spPr>
      </p:pic>
      <p:pic>
        <p:nvPicPr>
          <p:cNvPr id="56" name="Graphic 55" descr="Puzzle">
            <a:extLst>
              <a:ext uri="{FF2B5EF4-FFF2-40B4-BE49-F238E27FC236}">
                <a16:creationId xmlns:a16="http://schemas.microsoft.com/office/drawing/2014/main" id="{5ABDBA14-7ACB-4BCA-9CA8-A543D5E95B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3807" y="5083755"/>
            <a:ext cx="914400" cy="914400"/>
          </a:xfrm>
          <a:prstGeom prst="rect">
            <a:avLst/>
          </a:prstGeom>
        </p:spPr>
      </p:pic>
      <p:sp>
        <p:nvSpPr>
          <p:cNvPr id="57" name="Rectangle 56">
            <a:extLst>
              <a:ext uri="{FF2B5EF4-FFF2-40B4-BE49-F238E27FC236}">
                <a16:creationId xmlns:a16="http://schemas.microsoft.com/office/drawing/2014/main" id="{5049F345-5D71-4D86-A5F8-93F88070BFE2}"/>
              </a:ext>
            </a:extLst>
          </p:cNvPr>
          <p:cNvSpPr/>
          <p:nvPr/>
        </p:nvSpPr>
        <p:spPr>
          <a:xfrm>
            <a:off x="2964861" y="3535439"/>
            <a:ext cx="2588748" cy="954107"/>
          </a:xfrm>
          <a:prstGeom prst="rect">
            <a:avLst/>
          </a:prstGeom>
          <a:noFill/>
        </p:spPr>
        <p:txBody>
          <a:bodyPr wrap="square">
            <a:spAutoFit/>
          </a:bodyPr>
          <a:lstStyle/>
          <a:p>
            <a:r>
              <a:rPr lang="en-US" sz="1400" dirty="0">
                <a:solidFill>
                  <a:srgbClr val="000000"/>
                </a:solidFill>
                <a:latin typeface="Calibri (Body)"/>
              </a:rPr>
              <a:t>While HMO products cover 2/3 of MA members, access to preferred PCP remains a key decision point.</a:t>
            </a:r>
            <a:r>
              <a:rPr lang="en-US" sz="1400" baseline="30000" dirty="0">
                <a:solidFill>
                  <a:srgbClr val="000000"/>
                </a:solidFill>
                <a:latin typeface="Calibri (Body)"/>
              </a:rPr>
              <a:t>1,3</a:t>
            </a:r>
          </a:p>
        </p:txBody>
      </p:sp>
      <p:sp>
        <p:nvSpPr>
          <p:cNvPr id="58" name="Rectangle 57">
            <a:extLst>
              <a:ext uri="{FF2B5EF4-FFF2-40B4-BE49-F238E27FC236}">
                <a16:creationId xmlns:a16="http://schemas.microsoft.com/office/drawing/2014/main" id="{AEC7AEEA-3BDD-4F7D-9FC1-B38599C78844}"/>
              </a:ext>
            </a:extLst>
          </p:cNvPr>
          <p:cNvSpPr/>
          <p:nvPr/>
        </p:nvSpPr>
        <p:spPr>
          <a:xfrm>
            <a:off x="6341009" y="1371637"/>
            <a:ext cx="5198714" cy="382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C50"/>
                </a:solidFill>
                <a:effectLst/>
                <a:uLnTx/>
                <a:uFillTx/>
                <a:latin typeface="Calibri" panose="020F0502020204030204"/>
                <a:ea typeface="+mn-ea"/>
                <a:cs typeface="+mn-cs"/>
              </a:rPr>
              <a:t>MA Enrollment by Network Type:</a:t>
            </a:r>
          </a:p>
        </p:txBody>
      </p:sp>
      <p:cxnSp>
        <p:nvCxnSpPr>
          <p:cNvPr id="61" name="Straight Connector 60">
            <a:extLst>
              <a:ext uri="{FF2B5EF4-FFF2-40B4-BE49-F238E27FC236}">
                <a16:creationId xmlns:a16="http://schemas.microsoft.com/office/drawing/2014/main" id="{A6D7BACC-DA70-4EAC-A952-DFE7F9580577}"/>
              </a:ext>
            </a:extLst>
          </p:cNvPr>
          <p:cNvCxnSpPr>
            <a:cxnSpLocks/>
          </p:cNvCxnSpPr>
          <p:nvPr/>
        </p:nvCxnSpPr>
        <p:spPr>
          <a:xfrm>
            <a:off x="5768918" y="1339211"/>
            <a:ext cx="0" cy="489068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5B8058A7-F6D3-4A11-8D98-93732DC5B89D}"/>
              </a:ext>
            </a:extLst>
          </p:cNvPr>
          <p:cNvGrpSpPr/>
          <p:nvPr/>
        </p:nvGrpSpPr>
        <p:grpSpPr>
          <a:xfrm>
            <a:off x="10567137" y="131589"/>
            <a:ext cx="1498030" cy="350334"/>
            <a:chOff x="7596004" y="163491"/>
            <a:chExt cx="1563993" cy="365760"/>
          </a:xfrm>
        </p:grpSpPr>
        <p:sp>
          <p:nvSpPr>
            <p:cNvPr id="43" name="Rectangle 42">
              <a:extLst>
                <a:ext uri="{FF2B5EF4-FFF2-40B4-BE49-F238E27FC236}">
                  <a16:creationId xmlns:a16="http://schemas.microsoft.com/office/drawing/2014/main" id="{E742BF64-2501-43FC-9775-47A83C5384C5}"/>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BBD3D77-F50C-41E1-A8A2-A7D5055AEB75}"/>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45" name="Rectangle 44">
              <a:extLst>
                <a:ext uri="{FF2B5EF4-FFF2-40B4-BE49-F238E27FC236}">
                  <a16:creationId xmlns:a16="http://schemas.microsoft.com/office/drawing/2014/main" id="{45E65E44-6AEE-48E0-B12C-EFE32E1560C3}"/>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46" name="Rectangle 45">
              <a:extLst>
                <a:ext uri="{FF2B5EF4-FFF2-40B4-BE49-F238E27FC236}">
                  <a16:creationId xmlns:a16="http://schemas.microsoft.com/office/drawing/2014/main" id="{BE0D4A91-CA55-4C20-8A08-03BE6278219D}"/>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50" name="Rectangle 49">
            <a:extLst>
              <a:ext uri="{FF2B5EF4-FFF2-40B4-BE49-F238E27FC236}">
                <a16:creationId xmlns:a16="http://schemas.microsoft.com/office/drawing/2014/main" id="{0ECD0D8F-E9E1-47D5-8540-A1BA9C64E0E8}"/>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Sources</a:t>
            </a:r>
            <a:r>
              <a:rPr lang="en-US" sz="800" i="1" dirty="0">
                <a:solidFill>
                  <a:srgbClr val="5A656F"/>
                </a:solidFill>
                <a:latin typeface="Calibri" panose="020F0502020204030204"/>
              </a:rPr>
              <a:t>: 1- Kaiser Family Foundation; 2- Pareto Spotlight Tool, 2018 CMS Enrollment Data; 3- Deft 2018 Medicare Age-In Study</a:t>
            </a:r>
          </a:p>
        </p:txBody>
      </p:sp>
    </p:spTree>
    <p:extLst>
      <p:ext uri="{BB962C8B-B14F-4D97-AF65-F5344CB8AC3E}">
        <p14:creationId xmlns:p14="http://schemas.microsoft.com/office/powerpoint/2010/main" val="194629955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73B4A18-E0B5-4BB0-9C04-133D93E287E1}"/>
              </a:ext>
            </a:extLst>
          </p:cNvPr>
          <p:cNvSpPr txBox="1"/>
          <p:nvPr/>
        </p:nvSpPr>
        <p:spPr>
          <a:xfrm>
            <a:off x="268732" y="685801"/>
            <a:ext cx="11593068" cy="436510"/>
          </a:xfrm>
          <a:prstGeom prst="rect">
            <a:avLst/>
          </a:prstGeom>
          <a:noFill/>
        </p:spPr>
        <p:txBody>
          <a:bodyPr wrap="square" rtlCol="0">
            <a:noAutofit/>
          </a:bodyPr>
          <a:lstStyle/>
          <a:p>
            <a:endParaRPr lang="en-US" dirty="0">
              <a:solidFill>
                <a:srgbClr val="002060"/>
              </a:solidFill>
            </a:endParaRPr>
          </a:p>
        </p:txBody>
      </p:sp>
      <p:sp>
        <p:nvSpPr>
          <p:cNvPr id="43" name="Rectangle 42">
            <a:extLst>
              <a:ext uri="{FF2B5EF4-FFF2-40B4-BE49-F238E27FC236}">
                <a16:creationId xmlns:a16="http://schemas.microsoft.com/office/drawing/2014/main" id="{EA08995A-9699-4672-ACEF-93D7B1AB60A7}"/>
              </a:ext>
            </a:extLst>
          </p:cNvPr>
          <p:cNvSpPr/>
          <p:nvPr/>
        </p:nvSpPr>
        <p:spPr>
          <a:xfrm>
            <a:off x="354894" y="3490960"/>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chemeClr val="tx1"/>
                </a:solidFill>
              </a:rPr>
              <a:t>Network</a:t>
            </a:r>
          </a:p>
        </p:txBody>
      </p:sp>
      <p:sp>
        <p:nvSpPr>
          <p:cNvPr id="44" name="Rectangle 43">
            <a:extLst>
              <a:ext uri="{FF2B5EF4-FFF2-40B4-BE49-F238E27FC236}">
                <a16:creationId xmlns:a16="http://schemas.microsoft.com/office/drawing/2014/main" id="{A316B60B-CB43-4D70-9304-DE127C5C8DB5}"/>
              </a:ext>
            </a:extLst>
          </p:cNvPr>
          <p:cNvSpPr/>
          <p:nvPr/>
        </p:nvSpPr>
        <p:spPr>
          <a:xfrm>
            <a:off x="354894" y="4900030"/>
            <a:ext cx="2563967" cy="1242664"/>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000" b="1" i="1" dirty="0">
                <a:solidFill>
                  <a:schemeClr val="bg1"/>
                </a:solidFill>
              </a:rPr>
              <a:t>Product Design</a:t>
            </a:r>
          </a:p>
        </p:txBody>
      </p:sp>
      <p:cxnSp>
        <p:nvCxnSpPr>
          <p:cNvPr id="45" name="Straight Connector 44">
            <a:extLst>
              <a:ext uri="{FF2B5EF4-FFF2-40B4-BE49-F238E27FC236}">
                <a16:creationId xmlns:a16="http://schemas.microsoft.com/office/drawing/2014/main" id="{10C4828A-AED3-457D-BC2C-6962D0C6FCF4}"/>
              </a:ext>
            </a:extLst>
          </p:cNvPr>
          <p:cNvCxnSpPr>
            <a:cxnSpLocks/>
          </p:cNvCxnSpPr>
          <p:nvPr/>
        </p:nvCxnSpPr>
        <p:spPr>
          <a:xfrm>
            <a:off x="5735867" y="1373378"/>
            <a:ext cx="0" cy="47693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4154EDD-8E66-4B35-95C7-B85463AE0DFC}"/>
              </a:ext>
            </a:extLst>
          </p:cNvPr>
          <p:cNvSpPr/>
          <p:nvPr/>
        </p:nvSpPr>
        <p:spPr>
          <a:xfrm>
            <a:off x="354895" y="2066459"/>
            <a:ext cx="2563967" cy="1242664"/>
          </a:xfrm>
          <a:prstGeom prst="rect">
            <a:avLst/>
          </a:prstGeom>
          <a:solidFill>
            <a:srgbClr val="9DC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2300" b="1" i="1" dirty="0">
                <a:solidFill>
                  <a:srgbClr val="122C50"/>
                </a:solidFill>
              </a:rPr>
              <a:t>Price</a:t>
            </a:r>
          </a:p>
        </p:txBody>
      </p:sp>
      <p:pic>
        <p:nvPicPr>
          <p:cNvPr id="48" name="Graphic 47">
            <a:extLst>
              <a:ext uri="{FF2B5EF4-FFF2-40B4-BE49-F238E27FC236}">
                <a16:creationId xmlns:a16="http://schemas.microsoft.com/office/drawing/2014/main" id="{827975BB-E5F2-4921-BD27-B8077EE088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733" y="2317869"/>
            <a:ext cx="726549" cy="726549"/>
          </a:xfrm>
          <a:prstGeom prst="rect">
            <a:avLst/>
          </a:prstGeom>
        </p:spPr>
      </p:pic>
      <p:sp>
        <p:nvSpPr>
          <p:cNvPr id="50" name="Rectangle 49">
            <a:extLst>
              <a:ext uri="{FF2B5EF4-FFF2-40B4-BE49-F238E27FC236}">
                <a16:creationId xmlns:a16="http://schemas.microsoft.com/office/drawing/2014/main" id="{66A4B986-9241-46BE-9B26-0321D32AAE84}"/>
              </a:ext>
            </a:extLst>
          </p:cNvPr>
          <p:cNvSpPr/>
          <p:nvPr/>
        </p:nvSpPr>
        <p:spPr>
          <a:xfrm>
            <a:off x="2969338" y="4981611"/>
            <a:ext cx="2589248" cy="1169551"/>
          </a:xfrm>
          <a:prstGeom prst="rect">
            <a:avLst/>
          </a:prstGeom>
        </p:spPr>
        <p:txBody>
          <a:bodyPr wrap="square">
            <a:spAutoFit/>
          </a:bodyPr>
          <a:lstStyle/>
          <a:p>
            <a:r>
              <a:rPr lang="en-US" sz="1400" dirty="0">
                <a:solidFill>
                  <a:srgbClr val="000000"/>
                </a:solidFill>
                <a:latin typeface="Calibri (Body)"/>
              </a:rPr>
              <a:t>Market research suggests that 97% of MA plans provided coverage for a minimum of one extra Ancillary benefit — vision, dental, or hearing.</a:t>
            </a:r>
            <a:r>
              <a:rPr lang="en-US" sz="1400" baseline="30000" dirty="0">
                <a:solidFill>
                  <a:srgbClr val="000000"/>
                </a:solidFill>
                <a:latin typeface="Calibri (Body)"/>
              </a:rPr>
              <a:t>1</a:t>
            </a:r>
          </a:p>
        </p:txBody>
      </p:sp>
      <p:sp>
        <p:nvSpPr>
          <p:cNvPr id="51" name="Rectangle 50">
            <a:extLst>
              <a:ext uri="{FF2B5EF4-FFF2-40B4-BE49-F238E27FC236}">
                <a16:creationId xmlns:a16="http://schemas.microsoft.com/office/drawing/2014/main" id="{65592CD2-ECB8-4AF2-A6D2-40612B7C8F5E}"/>
              </a:ext>
            </a:extLst>
          </p:cNvPr>
          <p:cNvSpPr/>
          <p:nvPr/>
        </p:nvSpPr>
        <p:spPr>
          <a:xfrm>
            <a:off x="2964861" y="2194432"/>
            <a:ext cx="2588748" cy="954107"/>
          </a:xfrm>
          <a:prstGeom prst="rect">
            <a:avLst/>
          </a:prstGeom>
        </p:spPr>
        <p:txBody>
          <a:bodyPr wrap="square">
            <a:spAutoFit/>
          </a:bodyPr>
          <a:lstStyle/>
          <a:p>
            <a:r>
              <a:rPr lang="en-US" sz="1400" dirty="0">
                <a:solidFill>
                  <a:srgbClr val="000000"/>
                </a:solidFill>
                <a:latin typeface="Calibri (Body)"/>
              </a:rPr>
              <a:t>Over 94% of Medicare beneficiaries have access to a $0 premium Medicare Advantage plan.</a:t>
            </a:r>
            <a:r>
              <a:rPr lang="en-US" sz="1400" baseline="30000" dirty="0">
                <a:solidFill>
                  <a:srgbClr val="000000"/>
                </a:solidFill>
                <a:latin typeface="Calibri (Body)"/>
              </a:rPr>
              <a:t>1</a:t>
            </a:r>
          </a:p>
        </p:txBody>
      </p:sp>
      <p:sp>
        <p:nvSpPr>
          <p:cNvPr id="53" name="Rectangle 52">
            <a:extLst>
              <a:ext uri="{FF2B5EF4-FFF2-40B4-BE49-F238E27FC236}">
                <a16:creationId xmlns:a16="http://schemas.microsoft.com/office/drawing/2014/main" id="{69C9898F-39BD-4C55-B617-F02079D37D24}"/>
              </a:ext>
            </a:extLst>
          </p:cNvPr>
          <p:cNvSpPr/>
          <p:nvPr/>
        </p:nvSpPr>
        <p:spPr>
          <a:xfrm>
            <a:off x="354895" y="1373378"/>
            <a:ext cx="5198714" cy="493927"/>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i="1" dirty="0">
                <a:solidFill>
                  <a:schemeClr val="bg1"/>
                </a:solidFill>
              </a:rPr>
              <a:t>Critical Product Features</a:t>
            </a:r>
          </a:p>
        </p:txBody>
      </p:sp>
      <p:pic>
        <p:nvPicPr>
          <p:cNvPr id="2050" name="Picture 2" descr="Image result for flat icon doctor">
            <a:extLst>
              <a:ext uri="{FF2B5EF4-FFF2-40B4-BE49-F238E27FC236}">
                <a16:creationId xmlns:a16="http://schemas.microsoft.com/office/drawing/2014/main" id="{3113BFAF-30E8-43EC-9ECE-FBF46FE40610}"/>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177613" y="3539809"/>
            <a:ext cx="1213202" cy="1213202"/>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Puzzle">
            <a:extLst>
              <a:ext uri="{FF2B5EF4-FFF2-40B4-BE49-F238E27FC236}">
                <a16:creationId xmlns:a16="http://schemas.microsoft.com/office/drawing/2014/main" id="{674B5E4A-FA62-416C-883B-5F0CF022A9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807" y="5094772"/>
            <a:ext cx="914400" cy="914400"/>
          </a:xfrm>
          <a:prstGeom prst="rect">
            <a:avLst/>
          </a:prstGeom>
        </p:spPr>
      </p:pic>
      <p:sp>
        <p:nvSpPr>
          <p:cNvPr id="17" name="Rectangle 16">
            <a:extLst>
              <a:ext uri="{FF2B5EF4-FFF2-40B4-BE49-F238E27FC236}">
                <a16:creationId xmlns:a16="http://schemas.microsoft.com/office/drawing/2014/main" id="{B4421DDF-B082-469A-98E7-F0C738424618}"/>
              </a:ext>
            </a:extLst>
          </p:cNvPr>
          <p:cNvSpPr/>
          <p:nvPr/>
        </p:nvSpPr>
        <p:spPr>
          <a:xfrm>
            <a:off x="9171100" y="5021483"/>
            <a:ext cx="2799322" cy="1200329"/>
          </a:xfrm>
          <a:prstGeom prst="rect">
            <a:avLst/>
          </a:prstGeom>
        </p:spPr>
        <p:txBody>
          <a:bodyPr wrap="square">
            <a:spAutoFit/>
          </a:bodyPr>
          <a:lstStyle/>
          <a:p>
            <a:pPr marL="171450" indent="-171450">
              <a:buSzPct val="120000"/>
              <a:buFont typeface="Calibri" panose="020F0502020204030204" pitchFamily="34" charset="0"/>
              <a:buChar char="+"/>
            </a:pPr>
            <a:r>
              <a:rPr lang="en-US" sz="1200" dirty="0">
                <a:solidFill>
                  <a:schemeClr val="accent6">
                    <a:lumMod val="10000"/>
                  </a:schemeClr>
                </a:solidFill>
              </a:rPr>
              <a:t>Most MA plans embed Dental, Fitness or Vision within their product benefits</a:t>
            </a:r>
          </a:p>
          <a:p>
            <a:pPr marL="171450" indent="-171450">
              <a:buSzPct val="120000"/>
              <a:buFont typeface="Calibri" panose="020F0502020204030204" pitchFamily="34" charset="0"/>
              <a:buChar char="+"/>
            </a:pPr>
            <a:r>
              <a:rPr lang="en-US" sz="1200" dirty="0">
                <a:solidFill>
                  <a:schemeClr val="accent6">
                    <a:lumMod val="10000"/>
                  </a:schemeClr>
                </a:solidFill>
              </a:rPr>
              <a:t>Since 2010, the share of enrollees in plans that provide fitness or dental care has increased (from 52% and 48% of enrollees, respectively).</a:t>
            </a:r>
          </a:p>
        </p:txBody>
      </p:sp>
      <p:sp>
        <p:nvSpPr>
          <p:cNvPr id="18" name="Rectangle 17">
            <a:extLst>
              <a:ext uri="{FF2B5EF4-FFF2-40B4-BE49-F238E27FC236}">
                <a16:creationId xmlns:a16="http://schemas.microsoft.com/office/drawing/2014/main" id="{3B1D69D7-24FD-4C1A-8CCA-5B7B4AEFC481}"/>
              </a:ext>
            </a:extLst>
          </p:cNvPr>
          <p:cNvSpPr/>
          <p:nvPr/>
        </p:nvSpPr>
        <p:spPr>
          <a:xfrm>
            <a:off x="5970004" y="4978828"/>
            <a:ext cx="2778281" cy="1200329"/>
          </a:xfrm>
          <a:prstGeom prst="rect">
            <a:avLst/>
          </a:prstGeom>
        </p:spPr>
        <p:txBody>
          <a:bodyPr wrap="square">
            <a:spAutoFit/>
          </a:bodyPr>
          <a:lstStyle/>
          <a:p>
            <a:r>
              <a:rPr lang="en-US" sz="1200" dirty="0">
                <a:solidFill>
                  <a:schemeClr val="accent6">
                    <a:lumMod val="10000"/>
                  </a:schemeClr>
                </a:solidFill>
              </a:rPr>
              <a:t>Supplemental benefits are defined as extra benefits not covered under traditional Medicare.  CMS continues to relax rules around the definition of supplemental including Over the Counter (OTC), Transportation, and Meal Delivery.</a:t>
            </a:r>
          </a:p>
        </p:txBody>
      </p:sp>
      <p:grpSp>
        <p:nvGrpSpPr>
          <p:cNvPr id="21" name="Group 20">
            <a:extLst>
              <a:ext uri="{FF2B5EF4-FFF2-40B4-BE49-F238E27FC236}">
                <a16:creationId xmlns:a16="http://schemas.microsoft.com/office/drawing/2014/main" id="{D59B143D-AF32-4AF7-B7DF-E9269AEE1650}"/>
              </a:ext>
            </a:extLst>
          </p:cNvPr>
          <p:cNvGrpSpPr/>
          <p:nvPr/>
        </p:nvGrpSpPr>
        <p:grpSpPr>
          <a:xfrm>
            <a:off x="5915852" y="2258188"/>
            <a:ext cx="1918895" cy="2672727"/>
            <a:chOff x="6071300" y="2008252"/>
            <a:chExt cx="1918895" cy="2672727"/>
          </a:xfrm>
        </p:grpSpPr>
        <p:pic>
          <p:nvPicPr>
            <p:cNvPr id="24" name="Graphic 23" descr="Tooth">
              <a:extLst>
                <a:ext uri="{FF2B5EF4-FFF2-40B4-BE49-F238E27FC236}">
                  <a16:creationId xmlns:a16="http://schemas.microsoft.com/office/drawing/2014/main" id="{F0756FD6-A3CE-4495-AF2E-87B21296A4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42032" y="2508141"/>
              <a:ext cx="763066" cy="763066"/>
            </a:xfrm>
            <a:prstGeom prst="rect">
              <a:avLst/>
            </a:prstGeom>
          </p:spPr>
        </p:pic>
        <p:sp>
          <p:nvSpPr>
            <p:cNvPr id="25" name="Circle: Hollow 24">
              <a:extLst>
                <a:ext uri="{FF2B5EF4-FFF2-40B4-BE49-F238E27FC236}">
                  <a16:creationId xmlns:a16="http://schemas.microsoft.com/office/drawing/2014/main" id="{56E7B2E3-72D6-4100-9DF1-F99F50BFD8D4}"/>
                </a:ext>
              </a:extLst>
            </p:cNvPr>
            <p:cNvSpPr/>
            <p:nvPr/>
          </p:nvSpPr>
          <p:spPr>
            <a:xfrm>
              <a:off x="6201288" y="2076117"/>
              <a:ext cx="1645920" cy="1645920"/>
            </a:xfrm>
            <a:prstGeom prst="donut">
              <a:avLst>
                <a:gd name="adj" fmla="val 690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B9E5E53F-9384-4412-980D-3C2938B1F76F}"/>
                </a:ext>
              </a:extLst>
            </p:cNvPr>
            <p:cNvSpPr txBox="1"/>
            <p:nvPr/>
          </p:nvSpPr>
          <p:spPr>
            <a:xfrm>
              <a:off x="6181262" y="3905543"/>
              <a:ext cx="1762021" cy="775436"/>
            </a:xfrm>
            <a:prstGeom prst="rect">
              <a:avLst/>
            </a:prstGeom>
            <a:noFill/>
          </p:spPr>
          <p:txBody>
            <a:bodyPr wrap="square" rtlCol="0">
              <a:noAutofit/>
            </a:bodyPr>
            <a:lstStyle/>
            <a:p>
              <a:pPr algn="ctr"/>
              <a:r>
                <a:rPr lang="en-US" sz="1400" b="1" dirty="0">
                  <a:latin typeface="Calibri" charset="0"/>
                  <a:ea typeface="Calibri" charset="0"/>
                  <a:cs typeface="Calibri" charset="0"/>
                </a:rPr>
                <a:t>Dental Benefit</a:t>
              </a:r>
            </a:p>
          </p:txBody>
        </p:sp>
        <p:sp>
          <p:nvSpPr>
            <p:cNvPr id="27" name="Block Arc 26">
              <a:extLst>
                <a:ext uri="{FF2B5EF4-FFF2-40B4-BE49-F238E27FC236}">
                  <a16:creationId xmlns:a16="http://schemas.microsoft.com/office/drawing/2014/main" id="{0A12B8CE-EE81-4287-B494-A517D98B3978}"/>
                </a:ext>
              </a:extLst>
            </p:cNvPr>
            <p:cNvSpPr/>
            <p:nvPr/>
          </p:nvSpPr>
          <p:spPr>
            <a:xfrm rot="8110560">
              <a:off x="6161395" y="2008252"/>
              <a:ext cx="1828800" cy="1828800"/>
            </a:xfrm>
            <a:prstGeom prst="blockArc">
              <a:avLst>
                <a:gd name="adj1" fmla="val 8052990"/>
                <a:gd name="adj2" fmla="val 118109"/>
                <a:gd name="adj3" fmla="val 196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DD82A33D-4191-44B5-A579-DDC73ADC5171}"/>
                </a:ext>
              </a:extLst>
            </p:cNvPr>
            <p:cNvSpPr txBox="1"/>
            <p:nvPr/>
          </p:nvSpPr>
          <p:spPr>
            <a:xfrm>
              <a:off x="6071300" y="3013972"/>
              <a:ext cx="658035" cy="622320"/>
            </a:xfrm>
            <a:prstGeom prst="rect">
              <a:avLst/>
            </a:prstGeom>
            <a:noFill/>
          </p:spPr>
          <p:txBody>
            <a:bodyPr wrap="square" rtlCol="0">
              <a:noAutofit/>
            </a:bodyPr>
            <a:lstStyle/>
            <a:p>
              <a:pPr algn="l"/>
              <a:r>
                <a:rPr lang="en-US" sz="2000" b="1" dirty="0">
                  <a:latin typeface="Calibri" charset="0"/>
                  <a:ea typeface="Calibri" charset="0"/>
                  <a:cs typeface="Calibri" charset="0"/>
                </a:rPr>
                <a:t>62%</a:t>
              </a:r>
            </a:p>
          </p:txBody>
        </p:sp>
      </p:grpSp>
      <p:grpSp>
        <p:nvGrpSpPr>
          <p:cNvPr id="29" name="Group 28">
            <a:extLst>
              <a:ext uri="{FF2B5EF4-FFF2-40B4-BE49-F238E27FC236}">
                <a16:creationId xmlns:a16="http://schemas.microsoft.com/office/drawing/2014/main" id="{9D21D312-C7B5-4E53-99AC-24AC3BF25525}"/>
              </a:ext>
            </a:extLst>
          </p:cNvPr>
          <p:cNvGrpSpPr/>
          <p:nvPr/>
        </p:nvGrpSpPr>
        <p:grpSpPr>
          <a:xfrm>
            <a:off x="7953141" y="2238382"/>
            <a:ext cx="1973888" cy="2672727"/>
            <a:chOff x="8117733" y="1988446"/>
            <a:chExt cx="1973888" cy="2672727"/>
          </a:xfrm>
        </p:grpSpPr>
        <p:pic>
          <p:nvPicPr>
            <p:cNvPr id="30" name="Graphic 29" descr="Swim">
              <a:extLst>
                <a:ext uri="{FF2B5EF4-FFF2-40B4-BE49-F238E27FC236}">
                  <a16:creationId xmlns:a16="http://schemas.microsoft.com/office/drawing/2014/main" id="{38E7FA2E-5A57-4656-9AFD-139CBB72DA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82260" y="2373504"/>
              <a:ext cx="914400" cy="914400"/>
            </a:xfrm>
            <a:prstGeom prst="rect">
              <a:avLst/>
            </a:prstGeom>
          </p:spPr>
        </p:pic>
        <p:sp>
          <p:nvSpPr>
            <p:cNvPr id="31" name="Circle: Hollow 30">
              <a:extLst>
                <a:ext uri="{FF2B5EF4-FFF2-40B4-BE49-F238E27FC236}">
                  <a16:creationId xmlns:a16="http://schemas.microsoft.com/office/drawing/2014/main" id="{4ACB0DA4-649D-4709-8B56-A738042A44CD}"/>
                </a:ext>
              </a:extLst>
            </p:cNvPr>
            <p:cNvSpPr/>
            <p:nvPr/>
          </p:nvSpPr>
          <p:spPr>
            <a:xfrm>
              <a:off x="8302714" y="2056311"/>
              <a:ext cx="1645920" cy="1645920"/>
            </a:xfrm>
            <a:prstGeom prst="donut">
              <a:avLst>
                <a:gd name="adj" fmla="val 690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A5E4C4F6-59E6-4F96-895E-66A8D1F99C2B}"/>
                </a:ext>
              </a:extLst>
            </p:cNvPr>
            <p:cNvSpPr txBox="1"/>
            <p:nvPr/>
          </p:nvSpPr>
          <p:spPr>
            <a:xfrm>
              <a:off x="8282688" y="3885737"/>
              <a:ext cx="1762021" cy="775436"/>
            </a:xfrm>
            <a:prstGeom prst="rect">
              <a:avLst/>
            </a:prstGeom>
            <a:noFill/>
          </p:spPr>
          <p:txBody>
            <a:bodyPr wrap="square" rtlCol="0">
              <a:noAutofit/>
            </a:bodyPr>
            <a:lstStyle/>
            <a:p>
              <a:pPr algn="ctr"/>
              <a:r>
                <a:rPr lang="en-US" sz="1400" b="1" dirty="0">
                  <a:latin typeface="Calibri" charset="0"/>
                  <a:ea typeface="Calibri" charset="0"/>
                  <a:cs typeface="Calibri" charset="0"/>
                </a:rPr>
                <a:t>Fitness Benefit</a:t>
              </a:r>
            </a:p>
          </p:txBody>
        </p:sp>
        <p:sp>
          <p:nvSpPr>
            <p:cNvPr id="33" name="Block Arc 32">
              <a:extLst>
                <a:ext uri="{FF2B5EF4-FFF2-40B4-BE49-F238E27FC236}">
                  <a16:creationId xmlns:a16="http://schemas.microsoft.com/office/drawing/2014/main" id="{40C375D5-1986-446F-918B-79BF89D6D0F5}"/>
                </a:ext>
              </a:extLst>
            </p:cNvPr>
            <p:cNvSpPr/>
            <p:nvPr/>
          </p:nvSpPr>
          <p:spPr>
            <a:xfrm rot="8110560">
              <a:off x="8262821" y="1988446"/>
              <a:ext cx="1828800" cy="1828800"/>
            </a:xfrm>
            <a:prstGeom prst="blockArc">
              <a:avLst>
                <a:gd name="adj1" fmla="val 8052990"/>
                <a:gd name="adj2" fmla="val 1255890"/>
                <a:gd name="adj3" fmla="val 213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TextBox 33">
              <a:extLst>
                <a:ext uri="{FF2B5EF4-FFF2-40B4-BE49-F238E27FC236}">
                  <a16:creationId xmlns:a16="http://schemas.microsoft.com/office/drawing/2014/main" id="{1502EA9F-E3F4-4747-BF43-B8167330E31D}"/>
                </a:ext>
              </a:extLst>
            </p:cNvPr>
            <p:cNvSpPr txBox="1"/>
            <p:nvPr/>
          </p:nvSpPr>
          <p:spPr>
            <a:xfrm>
              <a:off x="8117733" y="2671329"/>
              <a:ext cx="658035" cy="622320"/>
            </a:xfrm>
            <a:prstGeom prst="rect">
              <a:avLst/>
            </a:prstGeom>
            <a:noFill/>
          </p:spPr>
          <p:txBody>
            <a:bodyPr wrap="square" rtlCol="0">
              <a:noAutofit/>
            </a:bodyPr>
            <a:lstStyle/>
            <a:p>
              <a:pPr algn="l"/>
              <a:r>
                <a:rPr lang="en-US" sz="2000" b="1" dirty="0">
                  <a:latin typeface="Calibri" charset="0"/>
                  <a:ea typeface="Calibri" charset="0"/>
                  <a:cs typeface="Calibri" charset="0"/>
                </a:rPr>
                <a:t>69%</a:t>
              </a:r>
            </a:p>
          </p:txBody>
        </p:sp>
      </p:grpSp>
      <p:grpSp>
        <p:nvGrpSpPr>
          <p:cNvPr id="35" name="Group 34">
            <a:extLst>
              <a:ext uri="{FF2B5EF4-FFF2-40B4-BE49-F238E27FC236}">
                <a16:creationId xmlns:a16="http://schemas.microsoft.com/office/drawing/2014/main" id="{6AE466E2-9791-4A28-B787-A3B8741ACD91}"/>
              </a:ext>
            </a:extLst>
          </p:cNvPr>
          <p:cNvGrpSpPr/>
          <p:nvPr/>
        </p:nvGrpSpPr>
        <p:grpSpPr>
          <a:xfrm>
            <a:off x="10014667" y="2244774"/>
            <a:ext cx="1925204" cy="2672727"/>
            <a:chOff x="10142683" y="1994838"/>
            <a:chExt cx="1925204" cy="2672727"/>
          </a:xfrm>
        </p:grpSpPr>
        <p:sp>
          <p:nvSpPr>
            <p:cNvPr id="36" name="TextBox 35">
              <a:extLst>
                <a:ext uri="{FF2B5EF4-FFF2-40B4-BE49-F238E27FC236}">
                  <a16:creationId xmlns:a16="http://schemas.microsoft.com/office/drawing/2014/main" id="{9F67C86B-2672-4DCC-ADB8-D2F182EA0EBD}"/>
                </a:ext>
              </a:extLst>
            </p:cNvPr>
            <p:cNvSpPr txBox="1"/>
            <p:nvPr/>
          </p:nvSpPr>
          <p:spPr>
            <a:xfrm>
              <a:off x="10258954" y="3892129"/>
              <a:ext cx="1762021" cy="775436"/>
            </a:xfrm>
            <a:prstGeom prst="rect">
              <a:avLst/>
            </a:prstGeom>
            <a:noFill/>
          </p:spPr>
          <p:txBody>
            <a:bodyPr wrap="square" rtlCol="0">
              <a:noAutofit/>
            </a:bodyPr>
            <a:lstStyle/>
            <a:p>
              <a:pPr algn="ctr"/>
              <a:r>
                <a:rPr lang="en-US" sz="1400" b="1" dirty="0">
                  <a:latin typeface="Calibri" charset="0"/>
                  <a:ea typeface="Calibri" charset="0"/>
                  <a:cs typeface="Calibri" charset="0"/>
                </a:rPr>
                <a:t>Vision Benefit</a:t>
              </a:r>
            </a:p>
          </p:txBody>
        </p:sp>
        <p:grpSp>
          <p:nvGrpSpPr>
            <p:cNvPr id="37" name="Group 36">
              <a:extLst>
                <a:ext uri="{FF2B5EF4-FFF2-40B4-BE49-F238E27FC236}">
                  <a16:creationId xmlns:a16="http://schemas.microsoft.com/office/drawing/2014/main" id="{0EB3CCE3-49AE-4054-B882-7681701211D0}"/>
                </a:ext>
              </a:extLst>
            </p:cNvPr>
            <p:cNvGrpSpPr/>
            <p:nvPr/>
          </p:nvGrpSpPr>
          <p:grpSpPr>
            <a:xfrm>
              <a:off x="10142683" y="1994838"/>
              <a:ext cx="1925204" cy="1828800"/>
              <a:chOff x="10142683" y="1994838"/>
              <a:chExt cx="1925204" cy="1828800"/>
            </a:xfrm>
          </p:grpSpPr>
          <p:grpSp>
            <p:nvGrpSpPr>
              <p:cNvPr id="38" name="Group 37">
                <a:extLst>
                  <a:ext uri="{FF2B5EF4-FFF2-40B4-BE49-F238E27FC236}">
                    <a16:creationId xmlns:a16="http://schemas.microsoft.com/office/drawing/2014/main" id="{C71BC263-DFD0-4C4E-8862-FAEA420D8E7A}"/>
                  </a:ext>
                </a:extLst>
              </p:cNvPr>
              <p:cNvGrpSpPr/>
              <p:nvPr/>
            </p:nvGrpSpPr>
            <p:grpSpPr>
              <a:xfrm>
                <a:off x="10142683" y="2062703"/>
                <a:ext cx="1782217" cy="1645920"/>
                <a:chOff x="10142683" y="2062703"/>
                <a:chExt cx="1782217" cy="1645920"/>
              </a:xfrm>
            </p:grpSpPr>
            <p:pic>
              <p:nvPicPr>
                <p:cNvPr id="40" name="Graphic 39" descr="Eye">
                  <a:extLst>
                    <a:ext uri="{FF2B5EF4-FFF2-40B4-BE49-F238E27FC236}">
                      <a16:creationId xmlns:a16="http://schemas.microsoft.com/office/drawing/2014/main" id="{BD0D411A-D424-4B5D-B26E-9D8A40D5A2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15760" y="2449977"/>
                  <a:ext cx="853474" cy="853474"/>
                </a:xfrm>
                <a:prstGeom prst="rect">
                  <a:avLst/>
                </a:prstGeom>
              </p:spPr>
            </p:pic>
            <p:sp>
              <p:nvSpPr>
                <p:cNvPr id="41" name="Circle: Hollow 40">
                  <a:extLst>
                    <a:ext uri="{FF2B5EF4-FFF2-40B4-BE49-F238E27FC236}">
                      <a16:creationId xmlns:a16="http://schemas.microsoft.com/office/drawing/2014/main" id="{A607ACD1-B9E6-4679-BFC2-0128041B8862}"/>
                    </a:ext>
                  </a:extLst>
                </p:cNvPr>
                <p:cNvSpPr/>
                <p:nvPr/>
              </p:nvSpPr>
              <p:spPr>
                <a:xfrm>
                  <a:off x="10278980" y="2062703"/>
                  <a:ext cx="1645920" cy="1645920"/>
                </a:xfrm>
                <a:prstGeom prst="donut">
                  <a:avLst>
                    <a:gd name="adj" fmla="val 690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a16="http://schemas.microsoft.com/office/drawing/2014/main" id="{B36390CC-11CC-4F81-92B9-ABE34EE17F21}"/>
                    </a:ext>
                  </a:extLst>
                </p:cNvPr>
                <p:cNvSpPr txBox="1"/>
                <p:nvPr/>
              </p:nvSpPr>
              <p:spPr>
                <a:xfrm>
                  <a:off x="10142683" y="2360169"/>
                  <a:ext cx="658035" cy="622320"/>
                </a:xfrm>
                <a:prstGeom prst="rect">
                  <a:avLst/>
                </a:prstGeom>
                <a:noFill/>
              </p:spPr>
              <p:txBody>
                <a:bodyPr wrap="square" rtlCol="0">
                  <a:noAutofit/>
                </a:bodyPr>
                <a:lstStyle/>
                <a:p>
                  <a:pPr algn="l"/>
                  <a:r>
                    <a:rPr lang="en-US" sz="2000" b="1" dirty="0">
                      <a:latin typeface="Calibri" charset="0"/>
                      <a:ea typeface="Calibri" charset="0"/>
                      <a:cs typeface="Calibri" charset="0"/>
                    </a:rPr>
                    <a:t>77%</a:t>
                  </a:r>
                </a:p>
              </p:txBody>
            </p:sp>
          </p:grpSp>
          <p:sp>
            <p:nvSpPr>
              <p:cNvPr id="39" name="Block Arc 38">
                <a:extLst>
                  <a:ext uri="{FF2B5EF4-FFF2-40B4-BE49-F238E27FC236}">
                    <a16:creationId xmlns:a16="http://schemas.microsoft.com/office/drawing/2014/main" id="{A9603BF4-0C74-427F-A4EA-40E92FCE619B}"/>
                  </a:ext>
                </a:extLst>
              </p:cNvPr>
              <p:cNvSpPr/>
              <p:nvPr/>
            </p:nvSpPr>
            <p:spPr>
              <a:xfrm rot="8110560">
                <a:off x="10239087" y="1994838"/>
                <a:ext cx="1828800" cy="1828800"/>
              </a:xfrm>
              <a:prstGeom prst="blockArc">
                <a:avLst>
                  <a:gd name="adj1" fmla="val 8052990"/>
                  <a:gd name="adj2" fmla="val 3295800"/>
                  <a:gd name="adj3" fmla="val 1930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7" name="Rectangle 46">
            <a:extLst>
              <a:ext uri="{FF2B5EF4-FFF2-40B4-BE49-F238E27FC236}">
                <a16:creationId xmlns:a16="http://schemas.microsoft.com/office/drawing/2014/main" id="{F3D551B4-CCB3-4A62-BC47-AE1C2D95A7AB}"/>
              </a:ext>
            </a:extLst>
          </p:cNvPr>
          <p:cNvSpPr/>
          <p:nvPr/>
        </p:nvSpPr>
        <p:spPr>
          <a:xfrm>
            <a:off x="5980236" y="4513192"/>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b="1" dirty="0">
                <a:solidFill>
                  <a:schemeClr val="bg2"/>
                </a:solidFill>
              </a:rPr>
              <a:t>Regulatory hurdles decreased </a:t>
            </a:r>
          </a:p>
        </p:txBody>
      </p:sp>
      <p:sp>
        <p:nvSpPr>
          <p:cNvPr id="49" name="Rectangle 48">
            <a:extLst>
              <a:ext uri="{FF2B5EF4-FFF2-40B4-BE49-F238E27FC236}">
                <a16:creationId xmlns:a16="http://schemas.microsoft.com/office/drawing/2014/main" id="{1741AAF4-EF48-48F5-8238-BC8E1C9110CD}"/>
              </a:ext>
            </a:extLst>
          </p:cNvPr>
          <p:cNvSpPr/>
          <p:nvPr/>
        </p:nvSpPr>
        <p:spPr>
          <a:xfrm>
            <a:off x="9146903" y="4513192"/>
            <a:ext cx="2799322" cy="493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b="1" dirty="0">
                <a:solidFill>
                  <a:schemeClr val="bg2"/>
                </a:solidFill>
              </a:rPr>
              <a:t>Supplements are becoming market standard</a:t>
            </a:r>
          </a:p>
        </p:txBody>
      </p:sp>
      <p:sp>
        <p:nvSpPr>
          <p:cNvPr id="52" name="Rectangle 51">
            <a:extLst>
              <a:ext uri="{FF2B5EF4-FFF2-40B4-BE49-F238E27FC236}">
                <a16:creationId xmlns:a16="http://schemas.microsoft.com/office/drawing/2014/main" id="{23FAD572-1B98-4886-ACA9-63A38E87F493}"/>
              </a:ext>
            </a:extLst>
          </p:cNvPr>
          <p:cNvSpPr/>
          <p:nvPr/>
        </p:nvSpPr>
        <p:spPr>
          <a:xfrm>
            <a:off x="2964861" y="3546456"/>
            <a:ext cx="2588748" cy="954107"/>
          </a:xfrm>
          <a:prstGeom prst="rect">
            <a:avLst/>
          </a:prstGeom>
          <a:noFill/>
        </p:spPr>
        <p:txBody>
          <a:bodyPr wrap="square">
            <a:spAutoFit/>
          </a:bodyPr>
          <a:lstStyle/>
          <a:p>
            <a:r>
              <a:rPr lang="en-US" sz="1400" dirty="0">
                <a:solidFill>
                  <a:srgbClr val="000000"/>
                </a:solidFill>
                <a:latin typeface="Calibri (Body)"/>
              </a:rPr>
              <a:t>While HMO products cover 2/3 of MA members, access to preferred PCP remains a key decision point.</a:t>
            </a:r>
            <a:r>
              <a:rPr lang="en-US" sz="1400" baseline="30000" dirty="0">
                <a:solidFill>
                  <a:srgbClr val="000000"/>
                </a:solidFill>
                <a:latin typeface="Calibri (Body)"/>
              </a:rPr>
              <a:t>1,3</a:t>
            </a:r>
          </a:p>
        </p:txBody>
      </p:sp>
      <p:sp>
        <p:nvSpPr>
          <p:cNvPr id="54" name="Rectangle: Rounded Corners 53">
            <a:extLst>
              <a:ext uri="{FF2B5EF4-FFF2-40B4-BE49-F238E27FC236}">
                <a16:creationId xmlns:a16="http://schemas.microsoft.com/office/drawing/2014/main" id="{4C9EC4AF-852A-4C4D-A542-A1D2C8E0777B}"/>
              </a:ext>
            </a:extLst>
          </p:cNvPr>
          <p:cNvSpPr/>
          <p:nvPr/>
        </p:nvSpPr>
        <p:spPr>
          <a:xfrm>
            <a:off x="5913149" y="1748971"/>
            <a:ext cx="6051904" cy="328513"/>
          </a:xfrm>
          <a:prstGeom prst="roundRect">
            <a:avLst/>
          </a:prstGeom>
          <a:solidFill>
            <a:srgbClr val="FFFF99"/>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CACFD7">
                    <a:lumMod val="10000"/>
                  </a:srgbClr>
                </a:solidFill>
                <a:latin typeface="Calibri" panose="020F0502020204030204"/>
              </a:rPr>
              <a:t>4 of the 5</a:t>
            </a:r>
            <a:r>
              <a:rPr kumimoji="0" lang="en-US" sz="1200" b="1" i="0" u="none" strike="noStrike" kern="1200" cap="none" spc="0" normalizeH="0" baseline="0" noProof="0" dirty="0">
                <a:ln>
                  <a:noFill/>
                </a:ln>
                <a:solidFill>
                  <a:srgbClr val="CACFD7">
                    <a:lumMod val="10000"/>
                  </a:srgbClr>
                </a:solidFill>
                <a:effectLst/>
                <a:uLnTx/>
                <a:uFillTx/>
                <a:latin typeface="Calibri" panose="020F0502020204030204"/>
                <a:ea typeface="+mn-ea"/>
                <a:cs typeface="+mn-cs"/>
              </a:rPr>
              <a:t> BCBSKS Medicare Advantage plans offer Dental, Fitness (BMA Choice does not offer the fitness benefit), and Vision!</a:t>
            </a:r>
          </a:p>
        </p:txBody>
      </p:sp>
      <p:sp>
        <p:nvSpPr>
          <p:cNvPr id="56" name="Rectangle 55">
            <a:extLst>
              <a:ext uri="{FF2B5EF4-FFF2-40B4-BE49-F238E27FC236}">
                <a16:creationId xmlns:a16="http://schemas.microsoft.com/office/drawing/2014/main" id="{B37243D0-AABE-4E2D-AB31-1961E930E99A}"/>
              </a:ext>
            </a:extLst>
          </p:cNvPr>
          <p:cNvSpPr/>
          <p:nvPr/>
        </p:nvSpPr>
        <p:spPr>
          <a:xfrm>
            <a:off x="6341009" y="1371637"/>
            <a:ext cx="5198714" cy="382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C50"/>
                </a:solidFill>
                <a:effectLst/>
                <a:uLnTx/>
                <a:uFillTx/>
                <a:latin typeface="Calibri" panose="020F0502020204030204"/>
                <a:ea typeface="+mn-ea"/>
                <a:cs typeface="+mn-cs"/>
              </a:rPr>
              <a:t>Plans Offering the following Ancillary Benefits</a:t>
            </a:r>
            <a:r>
              <a:rPr kumimoji="0" lang="en-US" sz="1800" b="1" i="0" u="none" strike="noStrike" kern="1200" cap="none" spc="0" normalizeH="0" baseline="30000" noProof="0" dirty="0">
                <a:ln>
                  <a:noFill/>
                </a:ln>
                <a:solidFill>
                  <a:srgbClr val="122C50"/>
                </a:solidFill>
                <a:effectLst/>
                <a:uLnTx/>
                <a:uFillTx/>
                <a:latin typeface="Calibri" panose="020F0502020204030204"/>
                <a:ea typeface="+mn-ea"/>
                <a:cs typeface="+mn-cs"/>
              </a:rPr>
              <a:t>1</a:t>
            </a:r>
            <a:r>
              <a:rPr kumimoji="0" lang="en-US" sz="1800" b="1" i="0" u="none" strike="noStrike" kern="1200" cap="none" spc="0" normalizeH="0" baseline="0" noProof="0" dirty="0">
                <a:ln>
                  <a:noFill/>
                </a:ln>
                <a:solidFill>
                  <a:srgbClr val="122C50"/>
                </a:solidFill>
                <a:effectLst/>
                <a:uLnTx/>
                <a:uFillTx/>
                <a:latin typeface="Calibri" panose="020F0502020204030204"/>
                <a:ea typeface="+mn-ea"/>
                <a:cs typeface="+mn-cs"/>
              </a:rPr>
              <a:t>:</a:t>
            </a:r>
          </a:p>
        </p:txBody>
      </p:sp>
      <p:sp>
        <p:nvSpPr>
          <p:cNvPr id="7" name="Text Placeholder 6">
            <a:extLst>
              <a:ext uri="{FF2B5EF4-FFF2-40B4-BE49-F238E27FC236}">
                <a16:creationId xmlns:a16="http://schemas.microsoft.com/office/drawing/2014/main" id="{D514D463-459B-4AC6-9375-3A977FF54AB3}"/>
              </a:ext>
            </a:extLst>
          </p:cNvPr>
          <p:cNvSpPr>
            <a:spLocks noGrp="1"/>
          </p:cNvSpPr>
          <p:nvPr>
            <p:ph type="body" sz="quarter" idx="21"/>
          </p:nvPr>
        </p:nvSpPr>
        <p:spPr/>
        <p:txBody>
          <a:bodyPr/>
          <a:lstStyle/>
          <a:p>
            <a:r>
              <a:rPr lang="en-US" dirty="0">
                <a:solidFill>
                  <a:schemeClr val="tx1"/>
                </a:solidFill>
              </a:rPr>
              <a:t>National MA Selection Criteria: Product Design</a:t>
            </a:r>
          </a:p>
        </p:txBody>
      </p:sp>
      <p:sp>
        <p:nvSpPr>
          <p:cNvPr id="8" name="Text Placeholder 7">
            <a:extLst>
              <a:ext uri="{FF2B5EF4-FFF2-40B4-BE49-F238E27FC236}">
                <a16:creationId xmlns:a16="http://schemas.microsoft.com/office/drawing/2014/main" id="{822358BC-ACC7-40F6-B15B-35F6EC867C5B}"/>
              </a:ext>
            </a:extLst>
          </p:cNvPr>
          <p:cNvSpPr>
            <a:spLocks noGrp="1"/>
          </p:cNvSpPr>
          <p:nvPr>
            <p:ph type="body" sz="quarter" idx="22"/>
          </p:nvPr>
        </p:nvSpPr>
        <p:spPr/>
        <p:txBody>
          <a:bodyPr>
            <a:normAutofit fontScale="62500" lnSpcReduction="20000"/>
          </a:bodyPr>
          <a:lstStyle/>
          <a:p>
            <a:r>
              <a:rPr lang="en-US" dirty="0"/>
              <a:t>MA offers consumers product features that are not covered by traditional Medicare. These supplemental benefits can range from Dental and Vision to Meal Delivery, OTC allowances and transportation services.</a:t>
            </a:r>
          </a:p>
        </p:txBody>
      </p:sp>
      <p:grpSp>
        <p:nvGrpSpPr>
          <p:cNvPr id="57" name="Group 56">
            <a:extLst>
              <a:ext uri="{FF2B5EF4-FFF2-40B4-BE49-F238E27FC236}">
                <a16:creationId xmlns:a16="http://schemas.microsoft.com/office/drawing/2014/main" id="{98D3ADB6-785E-4E32-8459-BCB99ED1726D}"/>
              </a:ext>
            </a:extLst>
          </p:cNvPr>
          <p:cNvGrpSpPr/>
          <p:nvPr/>
        </p:nvGrpSpPr>
        <p:grpSpPr>
          <a:xfrm>
            <a:off x="10567137" y="131589"/>
            <a:ext cx="1498030" cy="350334"/>
            <a:chOff x="7596004" y="163491"/>
            <a:chExt cx="1563993" cy="365760"/>
          </a:xfrm>
        </p:grpSpPr>
        <p:sp>
          <p:nvSpPr>
            <p:cNvPr id="58" name="Rectangle 57">
              <a:extLst>
                <a:ext uri="{FF2B5EF4-FFF2-40B4-BE49-F238E27FC236}">
                  <a16:creationId xmlns:a16="http://schemas.microsoft.com/office/drawing/2014/main" id="{1E8B084D-4AFE-4F6C-B625-FC84CA1343D7}"/>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1B9F9208-B8E2-48C9-A448-EE0E94786762}"/>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60" name="Rectangle 59">
              <a:extLst>
                <a:ext uri="{FF2B5EF4-FFF2-40B4-BE49-F238E27FC236}">
                  <a16:creationId xmlns:a16="http://schemas.microsoft.com/office/drawing/2014/main" id="{C54F349D-5462-4A82-974D-0004562D541D}"/>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61" name="Rectangle 60">
              <a:extLst>
                <a:ext uri="{FF2B5EF4-FFF2-40B4-BE49-F238E27FC236}">
                  <a16:creationId xmlns:a16="http://schemas.microsoft.com/office/drawing/2014/main" id="{D4786187-118E-4067-AC0B-1BC65CD88AD9}"/>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55" name="Rectangle 54">
            <a:extLst>
              <a:ext uri="{FF2B5EF4-FFF2-40B4-BE49-F238E27FC236}">
                <a16:creationId xmlns:a16="http://schemas.microsoft.com/office/drawing/2014/main" id="{E0332A7D-C81D-4E77-89DC-7912CF9A41BD}"/>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Sources</a:t>
            </a:r>
            <a:r>
              <a:rPr lang="en-US" sz="800" i="1" dirty="0">
                <a:solidFill>
                  <a:srgbClr val="5A656F"/>
                </a:solidFill>
                <a:latin typeface="Calibri" panose="020F0502020204030204"/>
              </a:rPr>
              <a:t>: 1- Kaiser Family Foundation; 2- Pareto Spotlight Tool, 2018 CMS Enrollment Data; 3- Deft 2018 Medicare Age-In Study</a:t>
            </a:r>
          </a:p>
        </p:txBody>
      </p:sp>
    </p:spTree>
    <p:extLst>
      <p:ext uri="{BB962C8B-B14F-4D97-AF65-F5344CB8AC3E}">
        <p14:creationId xmlns:p14="http://schemas.microsoft.com/office/powerpoint/2010/main" val="311269395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573" y="1796682"/>
            <a:ext cx="7011435" cy="1692462"/>
          </a:xfrm>
        </p:spPr>
        <p:txBody>
          <a:bodyPr>
            <a:normAutofit/>
          </a:bodyPr>
          <a:lstStyle/>
          <a:p>
            <a:r>
              <a:rPr lang="en-US" dirty="0">
                <a:solidFill>
                  <a:srgbClr val="0C06F0"/>
                </a:solidFill>
              </a:rPr>
              <a:t>Blue Cross Blue Shield of Kansas:</a:t>
            </a:r>
            <a:br>
              <a:rPr lang="en-US" dirty="0">
                <a:solidFill>
                  <a:srgbClr val="0C06F0"/>
                </a:solidFill>
              </a:rPr>
            </a:br>
            <a:r>
              <a:rPr lang="en-US" dirty="0">
                <a:solidFill>
                  <a:srgbClr val="0C06F0"/>
                </a:solidFill>
              </a:rPr>
              <a:t>Medicare Advantage Product Overview</a:t>
            </a:r>
          </a:p>
        </p:txBody>
      </p:sp>
      <p:sp>
        <p:nvSpPr>
          <p:cNvPr id="3" name="Rectangle 2">
            <a:extLst>
              <a:ext uri="{FF2B5EF4-FFF2-40B4-BE49-F238E27FC236}">
                <a16:creationId xmlns:a16="http://schemas.microsoft.com/office/drawing/2014/main" id="{8C97C239-E465-4059-9DFE-2700C3E88841}"/>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663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3E74781-39FD-4769-9881-78182AF089A8}"/>
              </a:ext>
            </a:extLst>
          </p:cNvPr>
          <p:cNvSpPr txBox="1">
            <a:spLocks/>
          </p:cNvSpPr>
          <p:nvPr/>
        </p:nvSpPr>
        <p:spPr>
          <a:xfrm>
            <a:off x="432676" y="309373"/>
            <a:ext cx="11326643" cy="617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Clr>
                <a:schemeClr val="bg2"/>
              </a:buClr>
              <a:buSzPct val="80000"/>
              <a:buFont typeface=".AppleSystemUIFont" charset="-120"/>
              <a:buNone/>
              <a:defRPr sz="3000" b="1" kern="1200">
                <a:solidFill>
                  <a:schemeClr val="bg2"/>
                </a:solidFill>
                <a:latin typeface="+mn-lt"/>
                <a:ea typeface="+mn-ea"/>
                <a:cs typeface="+mn-cs"/>
              </a:defRPr>
            </a:lvl1pPr>
            <a:lvl2pPr marL="342891" indent="0" algn="l" defTabSz="914400" rtl="0" eaLnBrk="1" latinLnBrk="0" hangingPunct="1">
              <a:lnSpc>
                <a:spcPct val="90000"/>
              </a:lnSpc>
              <a:spcBef>
                <a:spcPts val="500"/>
              </a:spcBef>
              <a:spcAft>
                <a:spcPts val="1200"/>
              </a:spcAft>
              <a:buClr>
                <a:schemeClr val="bg2"/>
              </a:buClr>
              <a:buFont typeface="Arial" panose="020B0604020202020204" pitchFamily="34" charset="0"/>
              <a:buNone/>
              <a:defRPr sz="2400" kern="1200">
                <a:solidFill>
                  <a:schemeClr val="tx1"/>
                </a:solidFill>
                <a:latin typeface="+mj-lt"/>
                <a:ea typeface="+mn-ea"/>
                <a:cs typeface="+mn-cs"/>
              </a:defRPr>
            </a:lvl2pPr>
            <a:lvl3pPr marL="685783" indent="0" algn="l" defTabSz="914400" rtl="0" eaLnBrk="1" latinLnBrk="0" hangingPunct="1">
              <a:lnSpc>
                <a:spcPct val="90000"/>
              </a:lnSpc>
              <a:spcBef>
                <a:spcPts val="500"/>
              </a:spcBef>
              <a:spcAft>
                <a:spcPts val="1200"/>
              </a:spcAft>
              <a:buClr>
                <a:schemeClr val="bg2"/>
              </a:buClr>
              <a:buSzPct val="80000"/>
              <a:buFont typeface="Courier New" charset="0"/>
              <a:buNone/>
              <a:defRPr sz="2000" kern="1200">
                <a:solidFill>
                  <a:schemeClr val="tx1"/>
                </a:solidFill>
                <a:latin typeface="+mj-lt"/>
                <a:ea typeface="+mn-ea"/>
                <a:cs typeface="+mn-cs"/>
              </a:defRPr>
            </a:lvl3pPr>
            <a:lvl4pPr marL="1028674" indent="0" algn="l" defTabSz="914400" rtl="0" eaLnBrk="1" latinLnBrk="0" hangingPunct="1">
              <a:lnSpc>
                <a:spcPct val="90000"/>
              </a:lnSpc>
              <a:spcBef>
                <a:spcPts val="500"/>
              </a:spcBef>
              <a:spcAft>
                <a:spcPts val="1200"/>
              </a:spcAft>
              <a:buClr>
                <a:schemeClr val="bg2"/>
              </a:buClr>
              <a:buFont typeface="Wingdings" charset="2"/>
              <a:buNone/>
              <a:defRPr sz="1800" kern="1200">
                <a:solidFill>
                  <a:schemeClr val="tx1"/>
                </a:solidFill>
                <a:latin typeface="+mj-lt"/>
                <a:ea typeface="+mn-ea"/>
                <a:cs typeface="+mn-cs"/>
              </a:defRPr>
            </a:lvl4pPr>
            <a:lvl5pPr marL="1371566" indent="0" algn="l" defTabSz="914400" rtl="0" eaLnBrk="1" latinLnBrk="0" hangingPunct="1">
              <a:lnSpc>
                <a:spcPct val="90000"/>
              </a:lnSpc>
              <a:spcBef>
                <a:spcPts val="500"/>
              </a:spcBef>
              <a:spcAft>
                <a:spcPts val="1200"/>
              </a:spcAft>
              <a:buClr>
                <a:schemeClr val="bg2"/>
              </a:buClr>
              <a:buFont typeface=".AppleSystemUIFont" charset="-12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1200"/>
              </a:spcAft>
              <a:buClr>
                <a:srgbClr val="309B93"/>
              </a:buClr>
              <a:buSzPct val="80000"/>
              <a:buFont typeface=".AppleSystemUIFont" charset="-120"/>
              <a:buNone/>
              <a:tabLst/>
              <a:defRPr/>
            </a:pPr>
            <a:r>
              <a:rPr kumimoji="0" lang="en-US" sz="3000" b="1" i="0" u="none" strike="noStrike" kern="1200" cap="none" spc="0" normalizeH="0" baseline="0" noProof="0" dirty="0">
                <a:ln>
                  <a:noFill/>
                </a:ln>
                <a:solidFill>
                  <a:schemeClr val="accent4"/>
                </a:solidFill>
                <a:effectLst/>
                <a:uLnTx/>
                <a:uFillTx/>
                <a:latin typeface="Calibri" panose="020F0502020204030204"/>
                <a:ea typeface="+mn-ea"/>
                <a:cs typeface="+mn-cs"/>
              </a:rPr>
              <a:t>Types of Medicare Plans</a:t>
            </a:r>
          </a:p>
        </p:txBody>
      </p:sp>
      <p:graphicFrame>
        <p:nvGraphicFramePr>
          <p:cNvPr id="3" name="Table 2">
            <a:extLst>
              <a:ext uri="{FF2B5EF4-FFF2-40B4-BE49-F238E27FC236}">
                <a16:creationId xmlns:a16="http://schemas.microsoft.com/office/drawing/2014/main" id="{44E382C6-6F4B-4000-AA6D-BF29E50F13EB}"/>
              </a:ext>
            </a:extLst>
          </p:cNvPr>
          <p:cNvGraphicFramePr>
            <a:graphicFrameLocks noGrp="1"/>
          </p:cNvGraphicFramePr>
          <p:nvPr>
            <p:extLst>
              <p:ext uri="{D42A27DB-BD31-4B8C-83A1-F6EECF244321}">
                <p14:modId xmlns:p14="http://schemas.microsoft.com/office/powerpoint/2010/main" val="3160650292"/>
              </p:ext>
            </p:extLst>
          </p:nvPr>
        </p:nvGraphicFramePr>
        <p:xfrm>
          <a:off x="505961" y="1350660"/>
          <a:ext cx="11180072" cy="4983480"/>
        </p:xfrm>
        <a:graphic>
          <a:graphicData uri="http://schemas.openxmlformats.org/drawingml/2006/table">
            <a:tbl>
              <a:tblPr firstRow="1" firstCol="1" bandRow="1"/>
              <a:tblGrid>
                <a:gridCol w="1707744">
                  <a:extLst>
                    <a:ext uri="{9D8B030D-6E8A-4147-A177-3AD203B41FA5}">
                      <a16:colId xmlns:a16="http://schemas.microsoft.com/office/drawing/2014/main" val="1454590004"/>
                    </a:ext>
                  </a:extLst>
                </a:gridCol>
                <a:gridCol w="1839576">
                  <a:extLst>
                    <a:ext uri="{9D8B030D-6E8A-4147-A177-3AD203B41FA5}">
                      <a16:colId xmlns:a16="http://schemas.microsoft.com/office/drawing/2014/main" val="2023438525"/>
                    </a:ext>
                  </a:extLst>
                </a:gridCol>
                <a:gridCol w="1908188">
                  <a:extLst>
                    <a:ext uri="{9D8B030D-6E8A-4147-A177-3AD203B41FA5}">
                      <a16:colId xmlns:a16="http://schemas.microsoft.com/office/drawing/2014/main" val="426167689"/>
                    </a:ext>
                  </a:extLst>
                </a:gridCol>
                <a:gridCol w="1908188">
                  <a:extLst>
                    <a:ext uri="{9D8B030D-6E8A-4147-A177-3AD203B41FA5}">
                      <a16:colId xmlns:a16="http://schemas.microsoft.com/office/drawing/2014/main" val="3109364450"/>
                    </a:ext>
                  </a:extLst>
                </a:gridCol>
                <a:gridCol w="1908188">
                  <a:extLst>
                    <a:ext uri="{9D8B030D-6E8A-4147-A177-3AD203B41FA5}">
                      <a16:colId xmlns:a16="http://schemas.microsoft.com/office/drawing/2014/main" val="843797022"/>
                    </a:ext>
                  </a:extLst>
                </a:gridCol>
                <a:gridCol w="1908188">
                  <a:extLst>
                    <a:ext uri="{9D8B030D-6E8A-4147-A177-3AD203B41FA5}">
                      <a16:colId xmlns:a16="http://schemas.microsoft.com/office/drawing/2014/main" val="3121903153"/>
                    </a:ext>
                  </a:extLst>
                </a:gridCol>
              </a:tblGrid>
              <a:tr h="156584">
                <a:tc>
                  <a:txBody>
                    <a:bodyPr/>
                    <a:lstStyle/>
                    <a:p>
                      <a:pPr marL="0" marR="0">
                        <a:lnSpc>
                          <a:spcPct val="107000"/>
                        </a:lnSpc>
                        <a:spcBef>
                          <a:spcPts val="0"/>
                        </a:spcBef>
                        <a:spcAft>
                          <a:spcPts val="0"/>
                        </a:spcAft>
                      </a:pPr>
                      <a:endParaRPr lang="en-US" sz="13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Original Medicare</a:t>
                      </a:r>
                    </a:p>
                  </a:txBody>
                  <a:tcPr marL="64954" marR="64954" marT="0" marB="0" anchor="ctr">
                    <a:lnL w="19050" cap="flat" cmpd="sng" algn="ctr">
                      <a:solidFill>
                        <a:schemeClr val="accent4"/>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A4B5CC"/>
                    </a:solidFill>
                  </a:tcPr>
                </a:tc>
                <a:tc>
                  <a:txBody>
                    <a:bodyPr/>
                    <a:lstStyle/>
                    <a:p>
                      <a:pPr algn="ctr"/>
                      <a:r>
                        <a:rPr lang="en-US" sz="1400" b="1" i="0" dirty="0">
                          <a:solidFill>
                            <a:schemeClr val="bg1"/>
                          </a:solidFill>
                        </a:rPr>
                        <a:t>Health Maintenance Organization (HMO)</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algn="ctr"/>
                      <a:r>
                        <a:rPr lang="en-US" sz="1400" b="1" dirty="0">
                          <a:solidFill>
                            <a:schemeClr val="bg1"/>
                          </a:solidFill>
                        </a:rPr>
                        <a:t>Preferred Provider Organization (PPO)</a:t>
                      </a:r>
                      <a:endParaRPr lang="en-US" sz="1400" b="1" i="1" dirty="0">
                        <a:solidFill>
                          <a:schemeClr val="bg1"/>
                        </a:solidFill>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algn="ctr"/>
                      <a:r>
                        <a:rPr lang="en-US" sz="1400" b="1" dirty="0">
                          <a:solidFill>
                            <a:schemeClr val="bg1"/>
                          </a:solidFill>
                        </a:rPr>
                        <a:t>Special Needs Plan (SNP)</a:t>
                      </a:r>
                      <a:endParaRPr lang="en-US" sz="1400" b="1" i="1" dirty="0">
                        <a:solidFill>
                          <a:schemeClr val="bg1"/>
                        </a:solidFill>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tc>
                  <a:txBody>
                    <a:bodyPr/>
                    <a:lstStyle/>
                    <a:p>
                      <a:pPr algn="ctr"/>
                      <a:r>
                        <a:rPr lang="en-US" sz="1400" b="1" i="0" dirty="0">
                          <a:solidFill>
                            <a:schemeClr val="bg1"/>
                          </a:solidFill>
                        </a:rPr>
                        <a:t>Private Fee-For-Service (PFFS)</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309B93"/>
                    </a:solidFill>
                  </a:tcPr>
                </a:tc>
                <a:extLst>
                  <a:ext uri="{0D108BD9-81ED-4DB2-BD59-A6C34878D82A}">
                    <a16:rowId xmlns:a16="http://schemas.microsoft.com/office/drawing/2014/main" val="2806869813"/>
                  </a:ext>
                </a:extLst>
              </a:tr>
              <a:tr h="824367">
                <a:tc>
                  <a:txBody>
                    <a:bodyPr/>
                    <a:lstStyle/>
                    <a:p>
                      <a:pPr algn="ctr"/>
                      <a:r>
                        <a:rPr lang="en-US" sz="1200" b="1" dirty="0"/>
                        <a:t>Can I get a my health care from any doctor, other health care provider, or provider?</a:t>
                      </a:r>
                    </a:p>
                  </a:txBody>
                  <a:tcPr marL="45720" marR="4572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300"/>
                        </a:spcBef>
                        <a:spcAft>
                          <a:spcPts val="300"/>
                        </a:spcAft>
                        <a:buFont typeface="Arial" panose="020B0604020202020204" pitchFamily="34" charset="0"/>
                        <a:buChar char="•"/>
                      </a:pPr>
                      <a:r>
                        <a:rPr lang="en-US" sz="1100" b="1" baseline="0" dirty="0"/>
                        <a:t>Yes, </a:t>
                      </a:r>
                      <a:r>
                        <a:rPr lang="en-US" sz="1100" b="0" baseline="0" dirty="0"/>
                        <a:t>if they accept Medicare</a:t>
                      </a:r>
                      <a:endParaRPr lang="en-US" sz="1100" baseline="0" dirty="0"/>
                    </a:p>
                  </a:txBody>
                  <a:tcPr marL="45720" marR="45720" marT="91440" marB="91440">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Bef>
                          <a:spcPts val="300"/>
                        </a:spcBef>
                        <a:spcAft>
                          <a:spcPts val="300"/>
                        </a:spcAft>
                        <a:buFont typeface="Arial" panose="020B0604020202020204" pitchFamily="34" charset="0"/>
                        <a:buChar char="•"/>
                      </a:pPr>
                      <a:r>
                        <a:rPr lang="en-US" sz="1100" b="1" baseline="0" dirty="0"/>
                        <a:t>No</a:t>
                      </a:r>
                      <a:r>
                        <a:rPr lang="en-US" sz="1100" baseline="0" dirty="0"/>
                        <a:t>. Enrollee must get their care and services from doctors, other health care providers, or hospitals in the plan’s network.</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b="1" baseline="0" dirty="0"/>
                        <a:t>In most cases, yes</a:t>
                      </a:r>
                      <a:r>
                        <a:rPr lang="en-US" sz="1100" baseline="0" dirty="0"/>
                        <a:t>. PPO plans have network doctors, other health care providers, and hospitals, but enrollees can also use out-of-network providers for covered services, usually for a higher cost.</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spcBef>
                          <a:spcPts val="100"/>
                        </a:spcBef>
                        <a:spcAft>
                          <a:spcPts val="100"/>
                        </a:spcAft>
                        <a:buFont typeface="Arial" panose="020B0604020202020204" pitchFamily="34" charset="0"/>
                        <a:buChar char="•"/>
                      </a:pPr>
                      <a:r>
                        <a:rPr lang="en-US" sz="1100" b="1" kern="1200" dirty="0">
                          <a:solidFill>
                            <a:schemeClr val="tx1"/>
                          </a:solidFill>
                          <a:latin typeface="+mn-lt"/>
                          <a:ea typeface="+mn-ea"/>
                          <a:cs typeface="+mn-cs"/>
                        </a:rPr>
                        <a:t>Enrollees generally must get their care and services</a:t>
                      </a:r>
                      <a:r>
                        <a:rPr lang="en-US" sz="1100" kern="1200" dirty="0">
                          <a:solidFill>
                            <a:schemeClr val="tx1"/>
                          </a:solidFill>
                          <a:latin typeface="+mn-lt"/>
                          <a:ea typeface="+mn-ea"/>
                          <a:cs typeface="+mn-cs"/>
                        </a:rPr>
                        <a:t> from doctors, other health care providers, or hospitals </a:t>
                      </a:r>
                      <a:r>
                        <a:rPr lang="en-US" sz="1100" b="1" kern="1200" dirty="0">
                          <a:solidFill>
                            <a:schemeClr val="tx1"/>
                          </a:solidFill>
                          <a:latin typeface="+mn-lt"/>
                          <a:ea typeface="+mn-ea"/>
                          <a:cs typeface="+mn-cs"/>
                        </a:rPr>
                        <a:t>in the plan’s network </a:t>
                      </a:r>
                      <a:r>
                        <a:rPr lang="en-US" sz="1100" kern="1200" dirty="0">
                          <a:solidFill>
                            <a:schemeClr val="tx1"/>
                          </a:solidFill>
                          <a:latin typeface="+mn-lt"/>
                          <a:ea typeface="+mn-ea"/>
                          <a:cs typeface="+mn-cs"/>
                        </a:rPr>
                        <a:t>(except emergency care, out-of-area urgent care, or out-of-area dialysis).</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b="1" baseline="0" dirty="0"/>
                        <a:t>Enrollees can go to any Medicare-approved</a:t>
                      </a:r>
                      <a:r>
                        <a:rPr lang="en-US" sz="1100" baseline="0" dirty="0"/>
                        <a:t> doctor, other health care provider, or hospital </a:t>
                      </a:r>
                      <a:r>
                        <a:rPr lang="en-US" sz="1100" b="1" baseline="0" dirty="0"/>
                        <a:t>that accepts the plan’s payment terms and agrees to treat you</a:t>
                      </a:r>
                      <a:r>
                        <a:rPr lang="en-US" sz="1100" b="0" baseline="0" dirty="0"/>
                        <a:t>.</a:t>
                      </a:r>
                    </a:p>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b="0" baseline="0" dirty="0"/>
                        <a:t>If enrollees join a PFFS plan that has a network, enrollees can see any of the network providers who have agreed to always treat plan members</a:t>
                      </a:r>
                      <a:endParaRPr lang="en-US" sz="1100" b="1" baseline="0" dirty="0"/>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2041310"/>
                  </a:ext>
                </a:extLst>
              </a:tr>
              <a:tr h="359221">
                <a:tc>
                  <a:txBody>
                    <a:bodyPr/>
                    <a:lstStyle/>
                    <a:p>
                      <a:pPr algn="ctr"/>
                      <a:r>
                        <a:rPr lang="en-US" sz="1200" b="1" dirty="0"/>
                        <a:t>Are prescription drugs covered?</a:t>
                      </a:r>
                    </a:p>
                  </a:txBody>
                  <a:tcPr marL="45720" marR="4572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lvl="0" indent="-173038" algn="l" defTabSz="685783"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45720" marR="45720" marT="91440" marB="91440">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685783"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kern="1200" baseline="0" dirty="0">
                          <a:solidFill>
                            <a:schemeClr val="tx1"/>
                          </a:solidFill>
                          <a:latin typeface="+mn-lt"/>
                          <a:ea typeface="+mn-ea"/>
                          <a:cs typeface="+mn-cs"/>
                        </a:rPr>
                        <a:t>In most cases, </a:t>
                      </a:r>
                      <a:r>
                        <a:rPr lang="en-US" sz="1100" b="1" kern="1200" baseline="0" dirty="0">
                          <a:solidFill>
                            <a:schemeClr val="tx1"/>
                          </a:solidFill>
                          <a:latin typeface="+mn-lt"/>
                          <a:ea typeface="+mn-ea"/>
                          <a:cs typeface="+mn-cs"/>
                        </a:rPr>
                        <a:t>yes</a:t>
                      </a:r>
                      <a:r>
                        <a:rPr lang="en-US" sz="1100" kern="1200" baseline="0" dirty="0">
                          <a:solidFill>
                            <a:schemeClr val="tx1"/>
                          </a:solidFill>
                          <a:latin typeface="+mn-lt"/>
                          <a:ea typeface="+mn-ea"/>
                          <a:cs typeface="+mn-cs"/>
                        </a:rPr>
                        <a:t>. If you want Medicare drug coverage, you must join a HMO plan that offers a prescription drug coverage.</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spcBef>
                          <a:spcPts val="300"/>
                        </a:spcBef>
                        <a:spcAft>
                          <a:spcPts val="300"/>
                        </a:spcAft>
                        <a:buFont typeface="Arial" panose="020B0604020202020204" pitchFamily="34" charset="0"/>
                        <a:buChar char="•"/>
                      </a:pPr>
                      <a:r>
                        <a:rPr lang="en-US" sz="1100" kern="1200" baseline="0" dirty="0">
                          <a:solidFill>
                            <a:schemeClr val="tx1"/>
                          </a:solidFill>
                          <a:latin typeface="+mn-lt"/>
                          <a:ea typeface="+mn-ea"/>
                          <a:cs typeface="+mn-cs"/>
                        </a:rPr>
                        <a:t>In most cases, </a:t>
                      </a:r>
                      <a:r>
                        <a:rPr lang="en-US" sz="1100" b="1" kern="1200" baseline="0" dirty="0">
                          <a:solidFill>
                            <a:schemeClr val="tx1"/>
                          </a:solidFill>
                          <a:latin typeface="+mn-lt"/>
                          <a:ea typeface="+mn-ea"/>
                          <a:cs typeface="+mn-cs"/>
                        </a:rPr>
                        <a:t>yes</a:t>
                      </a:r>
                      <a:r>
                        <a:rPr lang="en-US" sz="1100" kern="1200" baseline="0" dirty="0">
                          <a:solidFill>
                            <a:schemeClr val="tx1"/>
                          </a:solidFill>
                          <a:latin typeface="+mn-lt"/>
                          <a:ea typeface="+mn-ea"/>
                          <a:cs typeface="+mn-cs"/>
                        </a:rPr>
                        <a:t>. If you want Medicare drug coverage, you must join a PPO plan that offers a prescription drug coverage.</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100" b="1" dirty="0"/>
                        <a:t>Yes</a:t>
                      </a:r>
                      <a:r>
                        <a:rPr lang="en-US" sz="1100" b="0" dirty="0"/>
                        <a:t>.</a:t>
                      </a:r>
                      <a:endParaRPr lang="en-US" sz="1100" dirty="0"/>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spcBef>
                          <a:spcPts val="300"/>
                        </a:spcBef>
                        <a:spcAft>
                          <a:spcPts val="300"/>
                        </a:spcAft>
                        <a:buFont typeface="Arial" panose="020B0604020202020204" pitchFamily="34" charset="0"/>
                        <a:buChar char="•"/>
                      </a:pPr>
                      <a:r>
                        <a:rPr lang="en-US" sz="1100" b="1" kern="1200" baseline="0" dirty="0">
                          <a:solidFill>
                            <a:schemeClr val="tx1"/>
                          </a:solidFill>
                          <a:latin typeface="+mn-lt"/>
                          <a:ea typeface="+mn-ea"/>
                          <a:cs typeface="+mn-cs"/>
                        </a:rPr>
                        <a:t>Sometimes</a:t>
                      </a:r>
                      <a:r>
                        <a:rPr lang="en-US" sz="1100" kern="1200" baseline="0" dirty="0">
                          <a:solidFill>
                            <a:schemeClr val="tx1"/>
                          </a:solidFill>
                          <a:latin typeface="+mn-lt"/>
                          <a:ea typeface="+mn-ea"/>
                          <a:cs typeface="+mn-cs"/>
                        </a:rPr>
                        <a:t>. If enrollees PFFS plan does not offer drug coverage, enrollee can join a Medicare Prescription Drug Plan to get coverage.</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3505277"/>
                  </a:ext>
                </a:extLst>
              </a:tr>
              <a:tr h="248692">
                <a:tc>
                  <a:txBody>
                    <a:bodyPr/>
                    <a:lstStyle/>
                    <a:p>
                      <a:pPr algn="ctr"/>
                      <a:r>
                        <a:rPr lang="en-US" sz="1200" b="1" dirty="0"/>
                        <a:t>Is there a limit to my out-of-pocket spending?</a:t>
                      </a:r>
                    </a:p>
                  </a:txBody>
                  <a:tcPr marL="45720" marR="4572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lvl="0" indent="-173038" algn="l" defTabSz="685783"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45720" marR="45720" marT="91440" marB="91440">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22C50"/>
                          </a:solidFill>
                          <a:effectLst/>
                          <a:uLnTx/>
                          <a:uFillTx/>
                          <a:latin typeface="Calibri" panose="020F0502020204030204"/>
                          <a:ea typeface="+mn-ea"/>
                          <a:cs typeface="+mn-cs"/>
                        </a:rPr>
                        <a:t>Yes, all Medicare Advantage plans must have limits on out-of-pocket spending</a:t>
                      </a:r>
                      <a:endParaRPr kumimoji="0" lang="en-US" sz="1100" b="0" i="0" u="none" strike="noStrike" kern="1200" cap="none" spc="0" normalizeH="0" baseline="0" noProof="0" dirty="0">
                        <a:ln>
                          <a:noFill/>
                        </a:ln>
                        <a:solidFill>
                          <a:srgbClr val="122C50"/>
                        </a:solidFill>
                        <a:effectLst/>
                        <a:uLnTx/>
                        <a:uFillTx/>
                        <a:latin typeface="Calibri" panose="020F0502020204030204"/>
                        <a:ea typeface="+mn-ea"/>
                        <a:cs typeface="+mn-cs"/>
                      </a:endParaRP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22C50"/>
                          </a:solidFill>
                          <a:effectLst/>
                          <a:uLnTx/>
                          <a:uFillTx/>
                          <a:latin typeface="Calibri" panose="020F0502020204030204"/>
                          <a:ea typeface="+mn-ea"/>
                          <a:cs typeface="+mn-cs"/>
                        </a:rPr>
                        <a:t>Yes, all Medicare Advantage plans must have limits on out-of-pocket spending</a:t>
                      </a:r>
                      <a:endParaRPr kumimoji="0" lang="en-US" sz="1100" b="0" i="0" u="none" strike="noStrike" kern="1200" cap="none" spc="0" normalizeH="0" baseline="0" noProof="0" dirty="0">
                        <a:ln>
                          <a:noFill/>
                        </a:ln>
                        <a:solidFill>
                          <a:srgbClr val="122C50"/>
                        </a:solidFill>
                        <a:effectLst/>
                        <a:uLnTx/>
                        <a:uFillTx/>
                        <a:latin typeface="Calibri" panose="020F0502020204030204"/>
                        <a:ea typeface="+mn-ea"/>
                        <a:cs typeface="+mn-cs"/>
                      </a:endParaRP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22C50"/>
                          </a:solidFill>
                          <a:effectLst/>
                          <a:uLnTx/>
                          <a:uFillTx/>
                          <a:latin typeface="Calibri" panose="020F0502020204030204"/>
                          <a:ea typeface="+mn-ea"/>
                          <a:cs typeface="+mn-cs"/>
                        </a:rPr>
                        <a:t>Yes, all Medicare Advantage plans must have limits on out-of-pocket spending</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122C50"/>
                          </a:solidFill>
                          <a:effectLst/>
                          <a:uLnTx/>
                          <a:uFillTx/>
                          <a:latin typeface="Calibri" panose="020F0502020204030204"/>
                          <a:ea typeface="+mn-ea"/>
                          <a:cs typeface="+mn-cs"/>
                        </a:rPr>
                        <a:t>Yes, all Medicare Advantage plans must have limits on out-of-pocket spending</a:t>
                      </a:r>
                      <a:endParaRPr kumimoji="0" lang="en-US" sz="1100" b="0" i="0" u="none" strike="noStrike" kern="1200" cap="none" spc="0" normalizeH="0" baseline="0" noProof="0" dirty="0">
                        <a:ln>
                          <a:noFill/>
                        </a:ln>
                        <a:solidFill>
                          <a:srgbClr val="122C50"/>
                        </a:solidFill>
                        <a:effectLst/>
                        <a:uLnTx/>
                        <a:uFillTx/>
                        <a:latin typeface="Calibri" panose="020F0502020204030204"/>
                        <a:ea typeface="+mn-ea"/>
                        <a:cs typeface="+mn-cs"/>
                      </a:endParaRP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376477"/>
                  </a:ext>
                </a:extLst>
              </a:tr>
              <a:tr h="248692">
                <a:tc>
                  <a:txBody>
                    <a:bodyPr/>
                    <a:lstStyle/>
                    <a:p>
                      <a:pPr algn="ctr"/>
                      <a:r>
                        <a:rPr lang="en-US" sz="1200" b="1" dirty="0"/>
                        <a:t>Do I have to get a referral to see a specialist?</a:t>
                      </a:r>
                    </a:p>
                  </a:txBody>
                  <a:tcPr marL="45720" marR="4572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685783"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a:t>
                      </a:r>
                    </a:p>
                  </a:txBody>
                  <a:tcPr marL="45720" marR="45720" marT="91440" marB="91440">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Bef>
                          <a:spcPts val="300"/>
                        </a:spcBef>
                        <a:spcAft>
                          <a:spcPts val="300"/>
                        </a:spcAft>
                        <a:buFont typeface="Arial" panose="020B0604020202020204" pitchFamily="34" charset="0"/>
                        <a:buChar char="•"/>
                      </a:pPr>
                      <a:r>
                        <a:rPr lang="en-US" sz="1100" baseline="0" dirty="0"/>
                        <a:t>In most cases, </a:t>
                      </a:r>
                      <a:r>
                        <a:rPr lang="en-US" sz="1100" b="1" baseline="0" dirty="0"/>
                        <a:t>yes</a:t>
                      </a:r>
                      <a:r>
                        <a:rPr lang="en-US" sz="1100" b="0" baseline="0" dirty="0"/>
                        <a:t>. Certain services, like yearly screening mammograms, do not require a referral.</a:t>
                      </a:r>
                      <a:endParaRPr lang="en-US" sz="1100" b="1" baseline="0" dirty="0"/>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Bef>
                          <a:spcPts val="300"/>
                        </a:spcBef>
                        <a:spcAft>
                          <a:spcPts val="300"/>
                        </a:spcAft>
                        <a:buFont typeface="Arial" panose="020B0604020202020204" pitchFamily="34" charset="0"/>
                        <a:buChar char="•"/>
                      </a:pPr>
                      <a:r>
                        <a:rPr lang="en-US" sz="1100" baseline="0" dirty="0"/>
                        <a:t>In most cases, </a:t>
                      </a:r>
                      <a:r>
                        <a:rPr lang="en-US" sz="1100" b="1" baseline="0" dirty="0"/>
                        <a:t>no</a:t>
                      </a:r>
                      <a:r>
                        <a:rPr lang="en-US" sz="1100" baseline="0" dirty="0"/>
                        <a:t>.</a:t>
                      </a:r>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Bef>
                          <a:spcPts val="300"/>
                        </a:spcBef>
                        <a:spcAft>
                          <a:spcPts val="300"/>
                        </a:spcAft>
                        <a:buFont typeface="Arial" panose="020B0604020202020204" pitchFamily="34" charset="0"/>
                        <a:buChar char="•"/>
                      </a:pPr>
                      <a:r>
                        <a:rPr lang="en-US" sz="1100" baseline="0" dirty="0"/>
                        <a:t>In most cases, </a:t>
                      </a:r>
                      <a:r>
                        <a:rPr lang="en-US" sz="1100" b="1" baseline="0" dirty="0"/>
                        <a:t>yes</a:t>
                      </a:r>
                      <a:r>
                        <a:rPr lang="en-US" sz="1100" b="0" baseline="0" dirty="0"/>
                        <a:t>. Certain services, like yearly screening mammograms, do not require a referral.</a:t>
                      </a:r>
                      <a:endParaRPr lang="en-US" sz="1100" b="1" baseline="0" dirty="0"/>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b="1" baseline="0" dirty="0"/>
                        <a:t>No</a:t>
                      </a:r>
                      <a:endParaRPr lang="en-US" sz="1100" baseline="0" dirty="0"/>
                    </a:p>
                  </a:txBody>
                  <a:tcPr marL="45720" marR="45720">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1269978"/>
                  </a:ext>
                </a:extLst>
              </a:tr>
            </a:tbl>
          </a:graphicData>
        </a:graphic>
      </p:graphicFrame>
      <p:sp>
        <p:nvSpPr>
          <p:cNvPr id="2" name="Rectangle 1">
            <a:extLst>
              <a:ext uri="{FF2B5EF4-FFF2-40B4-BE49-F238E27FC236}">
                <a16:creationId xmlns:a16="http://schemas.microsoft.com/office/drawing/2014/main" id="{1D1730A4-1E2A-4F70-9186-3A263518C542}"/>
              </a:ext>
            </a:extLst>
          </p:cNvPr>
          <p:cNvSpPr/>
          <p:nvPr/>
        </p:nvSpPr>
        <p:spPr>
          <a:xfrm>
            <a:off x="5954751" y="1350660"/>
            <a:ext cx="1906859" cy="498348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24EB30EA-572B-4D51-A8AD-99E842CD0721}"/>
              </a:ext>
            </a:extLst>
          </p:cNvPr>
          <p:cNvSpPr txBox="1">
            <a:spLocks/>
          </p:cNvSpPr>
          <p:nvPr/>
        </p:nvSpPr>
        <p:spPr>
          <a:xfrm>
            <a:off x="432676" y="760068"/>
            <a:ext cx="11326643" cy="743663"/>
          </a:xfrm>
          <a:prstGeom prst="rect">
            <a:avLst/>
          </a:prstGeom>
        </p:spPr>
        <p:txBody>
          <a:bodyPr/>
          <a:lst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500" i="1" dirty="0">
                <a:solidFill>
                  <a:srgbClr val="122C50"/>
                </a:solidFill>
              </a:rPr>
              <a:t>There are a number of Medicare Advantage plan options available to consumers. BCBSKS has a Preferred Provider Organization (PPO) product.</a:t>
            </a:r>
          </a:p>
        </p:txBody>
      </p:sp>
      <p:grpSp>
        <p:nvGrpSpPr>
          <p:cNvPr id="8" name="Group 7">
            <a:extLst>
              <a:ext uri="{FF2B5EF4-FFF2-40B4-BE49-F238E27FC236}">
                <a16:creationId xmlns:a16="http://schemas.microsoft.com/office/drawing/2014/main" id="{A97AFB2F-73B7-46EE-99DB-C75E6021F16C}"/>
              </a:ext>
            </a:extLst>
          </p:cNvPr>
          <p:cNvGrpSpPr/>
          <p:nvPr/>
        </p:nvGrpSpPr>
        <p:grpSpPr>
          <a:xfrm>
            <a:off x="10567137" y="131589"/>
            <a:ext cx="1498030" cy="350334"/>
            <a:chOff x="7596004" y="163491"/>
            <a:chExt cx="1563993" cy="365760"/>
          </a:xfrm>
        </p:grpSpPr>
        <p:sp>
          <p:nvSpPr>
            <p:cNvPr id="9" name="Rectangle 8">
              <a:extLst>
                <a:ext uri="{FF2B5EF4-FFF2-40B4-BE49-F238E27FC236}">
                  <a16:creationId xmlns:a16="http://schemas.microsoft.com/office/drawing/2014/main" id="{404299CA-7C72-42C6-95AE-53D62CC9ED6D}"/>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FC91500-28AE-4F7E-8F11-768A98A53098}"/>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3" name="Rectangle 12">
              <a:extLst>
                <a:ext uri="{FF2B5EF4-FFF2-40B4-BE49-F238E27FC236}">
                  <a16:creationId xmlns:a16="http://schemas.microsoft.com/office/drawing/2014/main" id="{D088F103-7F49-4A27-A72D-4E1A20A6B08F}"/>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4" name="Rectangle 13">
              <a:extLst>
                <a:ext uri="{FF2B5EF4-FFF2-40B4-BE49-F238E27FC236}">
                  <a16:creationId xmlns:a16="http://schemas.microsoft.com/office/drawing/2014/main" id="{D4FA4228-CA5C-45E9-A3E0-1BD1B3D2F773}"/>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16" name="Rectangle 15">
            <a:extLst>
              <a:ext uri="{FF2B5EF4-FFF2-40B4-BE49-F238E27FC236}">
                <a16:creationId xmlns:a16="http://schemas.microsoft.com/office/drawing/2014/main" id="{BD8EB8DE-A4ED-4EBA-A8C9-C018449C5290}"/>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 </a:t>
            </a:r>
            <a:r>
              <a:rPr lang="en-US" sz="800" i="1" dirty="0">
                <a:solidFill>
                  <a:srgbClr val="5A656F"/>
                </a:solidFill>
                <a:latin typeface="Calibri" panose="020F0502020204030204"/>
              </a:rPr>
              <a:t>CMS Managed Care Manual, 2019</a:t>
            </a:r>
          </a:p>
        </p:txBody>
      </p:sp>
    </p:spTree>
    <p:extLst>
      <p:ext uri="{BB962C8B-B14F-4D97-AF65-F5344CB8AC3E}">
        <p14:creationId xmlns:p14="http://schemas.microsoft.com/office/powerpoint/2010/main" val="159643896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534AE0B-E1A9-4C44-8779-B44197C274EA}"/>
              </a:ext>
            </a:extLst>
          </p:cNvPr>
          <p:cNvGraphicFramePr>
            <a:graphicFrameLocks noGrp="1"/>
          </p:cNvGraphicFramePr>
          <p:nvPr>
            <p:extLst>
              <p:ext uri="{D42A27DB-BD31-4B8C-83A1-F6EECF244321}">
                <p14:modId xmlns:p14="http://schemas.microsoft.com/office/powerpoint/2010/main" val="1315868091"/>
              </p:ext>
            </p:extLst>
          </p:nvPr>
        </p:nvGraphicFramePr>
        <p:xfrm>
          <a:off x="524106" y="1371674"/>
          <a:ext cx="7891770" cy="4861896"/>
        </p:xfrm>
        <a:graphic>
          <a:graphicData uri="http://schemas.openxmlformats.org/drawingml/2006/table">
            <a:tbl>
              <a:tblPr firstRow="1" bandRow="1">
                <a:tableStyleId>{5C22544A-7EE6-4342-B048-85BDC9FD1C3A}</a:tableStyleId>
              </a:tblPr>
              <a:tblGrid>
                <a:gridCol w="2630590">
                  <a:extLst>
                    <a:ext uri="{9D8B030D-6E8A-4147-A177-3AD203B41FA5}">
                      <a16:colId xmlns:a16="http://schemas.microsoft.com/office/drawing/2014/main" val="3583363566"/>
                    </a:ext>
                  </a:extLst>
                </a:gridCol>
                <a:gridCol w="2630590">
                  <a:extLst>
                    <a:ext uri="{9D8B030D-6E8A-4147-A177-3AD203B41FA5}">
                      <a16:colId xmlns:a16="http://schemas.microsoft.com/office/drawing/2014/main" val="1425695922"/>
                    </a:ext>
                  </a:extLst>
                </a:gridCol>
                <a:gridCol w="2630590">
                  <a:extLst>
                    <a:ext uri="{9D8B030D-6E8A-4147-A177-3AD203B41FA5}">
                      <a16:colId xmlns:a16="http://schemas.microsoft.com/office/drawing/2014/main" val="3848894845"/>
                    </a:ext>
                  </a:extLst>
                </a:gridCol>
              </a:tblGrid>
              <a:tr h="354746">
                <a:tc gridSpan="3">
                  <a:txBody>
                    <a:bodyPr/>
                    <a:lstStyle/>
                    <a:p>
                      <a:pPr algn="ctr"/>
                      <a:r>
                        <a:rPr lang="en-US" sz="1400" dirty="0"/>
                        <a:t>Common Medicare Advantage Supplemental Benefits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309B93"/>
                    </a:solidFill>
                  </a:tcPr>
                </a:tc>
                <a:tc hMerge="1">
                  <a:txBody>
                    <a:bodyPr/>
                    <a:lstStyle/>
                    <a:p>
                      <a:endParaRPr lang="en-US" dirty="0"/>
                    </a:p>
                  </a:txBody>
                  <a:tcPr>
                    <a:lnB w="19050" cap="flat" cmpd="sng" algn="ctr">
                      <a:solidFill>
                        <a:schemeClr val="tx1">
                          <a:lumMod val="10000"/>
                          <a:lumOff val="90000"/>
                        </a:schemeClr>
                      </a:solidFill>
                      <a:prstDash val="solid"/>
                      <a:round/>
                      <a:headEnd type="none" w="med" len="med"/>
                      <a:tailEnd type="none" w="med" len="med"/>
                    </a:lnB>
                    <a:solidFill>
                      <a:srgbClr val="309B93"/>
                    </a:solidFill>
                  </a:tcPr>
                </a:tc>
                <a:tc hMerge="1">
                  <a:txBody>
                    <a:bodyPr/>
                    <a:lstStyle/>
                    <a:p>
                      <a:endParaRPr lang="en-US" dirty="0"/>
                    </a:p>
                  </a:txBody>
                  <a:tcPr>
                    <a:lnB w="19050" cap="flat" cmpd="sng" algn="ctr">
                      <a:solidFill>
                        <a:schemeClr val="tx1">
                          <a:lumMod val="10000"/>
                          <a:lumOff val="90000"/>
                        </a:schemeClr>
                      </a:solidFill>
                      <a:prstDash val="solid"/>
                      <a:round/>
                      <a:headEnd type="none" w="med" len="med"/>
                      <a:tailEnd type="none" w="med" len="med"/>
                    </a:lnB>
                    <a:solidFill>
                      <a:srgbClr val="309B93"/>
                    </a:solidFill>
                  </a:tcPr>
                </a:tc>
                <a:extLst>
                  <a:ext uri="{0D108BD9-81ED-4DB2-BD59-A6C34878D82A}">
                    <a16:rowId xmlns:a16="http://schemas.microsoft.com/office/drawing/2014/main" val="1572152816"/>
                  </a:ext>
                </a:extLst>
              </a:tr>
              <a:tr h="450715">
                <a:tc>
                  <a:txBody>
                    <a:bodyPr/>
                    <a:lstStyle/>
                    <a:p>
                      <a:pPr algn="ctr"/>
                      <a:r>
                        <a:rPr lang="en-US" sz="1400" dirty="0">
                          <a:solidFill>
                            <a:schemeClr val="accent6">
                              <a:lumMod val="75000"/>
                            </a:schemeClr>
                          </a:solidFill>
                        </a:rPr>
                        <a:t>Acupuncture</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In-Home Safety Assessment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Readmission Prevention</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568564426"/>
                  </a:ext>
                </a:extLst>
              </a:tr>
              <a:tr h="450715">
                <a:tc>
                  <a:txBody>
                    <a:bodyPr/>
                    <a:lstStyle/>
                    <a:p>
                      <a:pPr algn="ctr"/>
                      <a:r>
                        <a:rPr lang="en-US" sz="1400" dirty="0">
                          <a:solidFill>
                            <a:schemeClr val="accent6">
                              <a:lumMod val="75000"/>
                            </a:schemeClr>
                          </a:solidFill>
                        </a:rPr>
                        <a:t>Alternative Therapies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Meals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dirty="0">
                          <a:solidFill>
                            <a:schemeClr val="accent6">
                              <a:lumMod val="75000"/>
                            </a:schemeClr>
                          </a:solidFill>
                        </a:rPr>
                        <a:t>Remote Access Technologies </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784144775"/>
                  </a:ext>
                </a:extLst>
              </a:tr>
              <a:tr h="450715">
                <a:tc>
                  <a:txBody>
                    <a:bodyPr/>
                    <a:lstStyle/>
                    <a:p>
                      <a:pPr algn="ctr"/>
                      <a:r>
                        <a:rPr lang="en-US" sz="1400" dirty="0">
                          <a:solidFill>
                            <a:schemeClr val="accent6">
                              <a:lumMod val="75000"/>
                            </a:schemeClr>
                          </a:solidFill>
                        </a:rPr>
                        <a:t>Bathroom Safety Devices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rPr>
                        <a:t>Medical Nutrition Therapy (MNT)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Repairs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384300977"/>
                  </a:ext>
                </a:extLst>
              </a:tr>
              <a:tr h="450715">
                <a:tc>
                  <a:txBody>
                    <a:bodyPr/>
                    <a:lstStyle/>
                    <a:p>
                      <a:pPr algn="ctr"/>
                      <a:r>
                        <a:rPr lang="en-US" sz="1400" dirty="0">
                          <a:solidFill>
                            <a:schemeClr val="accent6">
                              <a:lumMod val="75000"/>
                            </a:schemeClr>
                          </a:solidFill>
                        </a:rPr>
                        <a:t>Routine Chiropractic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Nutritional / Dietary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rPr>
                        <a:t>Telemonitoring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901274129"/>
                  </a:ext>
                </a:extLst>
              </a:tr>
              <a:tr h="450715">
                <a:tc>
                  <a:txBody>
                    <a:bodyPr/>
                    <a:lstStyle/>
                    <a:p>
                      <a:pPr algn="ctr"/>
                      <a:r>
                        <a:rPr lang="en-US" sz="1400" dirty="0">
                          <a:solidFill>
                            <a:schemeClr val="accent6">
                              <a:lumMod val="75000"/>
                            </a:schemeClr>
                          </a:solidFill>
                        </a:rPr>
                        <a:t>Counseling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Over-the-Counter (OTC)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dirty="0">
                          <a:solidFill>
                            <a:schemeClr val="accent6">
                              <a:lumMod val="75000"/>
                            </a:schemeClr>
                          </a:solidFill>
                        </a:rPr>
                        <a:t>Transportation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087540916"/>
                  </a:ext>
                </a:extLst>
              </a:tr>
              <a:tr h="450715">
                <a:tc>
                  <a:txBody>
                    <a:bodyPr/>
                    <a:lstStyle/>
                    <a:p>
                      <a:pPr algn="ctr"/>
                      <a:r>
                        <a:rPr lang="en-US" sz="1400" b="1" dirty="0">
                          <a:solidFill>
                            <a:schemeClr val="tx1"/>
                          </a:solidFill>
                        </a:rPr>
                        <a:t>Dental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dirty="0">
                          <a:solidFill>
                            <a:schemeClr val="accent6">
                              <a:lumMod val="75000"/>
                            </a:schemeClr>
                          </a:solidFill>
                        </a:rPr>
                        <a:t>Personal Emergency Response System (PERS)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Vision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extLst>
                  <a:ext uri="{0D108BD9-81ED-4DB2-BD59-A6C34878D82A}">
                    <a16:rowId xmlns:a16="http://schemas.microsoft.com/office/drawing/2014/main" val="1279302721"/>
                  </a:ext>
                </a:extLst>
              </a:tr>
              <a:tr h="450715">
                <a:tc>
                  <a:txBody>
                    <a:bodyPr/>
                    <a:lstStyle/>
                    <a:p>
                      <a:pPr algn="ctr"/>
                      <a:r>
                        <a:rPr lang="en-US" sz="1400" b="1" dirty="0">
                          <a:solidFill>
                            <a:schemeClr val="tx1"/>
                          </a:solidFill>
                        </a:rPr>
                        <a:t>Fitness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b="1" dirty="0">
                          <a:solidFill>
                            <a:schemeClr val="tx1"/>
                          </a:solidFill>
                        </a:rPr>
                        <a:t>Physical Exam</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dirty="0">
                          <a:solidFill>
                            <a:schemeClr val="accent6">
                              <a:lumMod val="75000"/>
                            </a:schemeClr>
                          </a:solidFill>
                        </a:rPr>
                        <a:t>Visitor / Travel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688039173"/>
                  </a:ext>
                </a:extLst>
              </a:tr>
              <a:tr h="450715">
                <a:tc>
                  <a:txBody>
                    <a:bodyPr/>
                    <a:lstStyle/>
                    <a:p>
                      <a:pPr algn="ctr"/>
                      <a:r>
                        <a:rPr lang="en-US" sz="1400" dirty="0">
                          <a:solidFill>
                            <a:schemeClr val="accent6">
                              <a:lumMod val="75000"/>
                            </a:schemeClr>
                          </a:solidFill>
                        </a:rPr>
                        <a:t>Enhanced Disease Management (EDM)</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Point of Service (POS)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Weight Management Programs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51374429"/>
                  </a:ext>
                </a:extLst>
              </a:tr>
              <a:tr h="450715">
                <a:tc>
                  <a:txBody>
                    <a:bodyPr/>
                    <a:lstStyle/>
                    <a:p>
                      <a:pPr algn="ctr"/>
                      <a:r>
                        <a:rPr lang="en-US" sz="1400" dirty="0">
                          <a:solidFill>
                            <a:schemeClr val="accent6">
                              <a:lumMod val="75000"/>
                            </a:schemeClr>
                          </a:solidFill>
                        </a:rPr>
                        <a:t>Health Education</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Post-discharge in-home Medication Reconciliation</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dirty="0">
                          <a:solidFill>
                            <a:schemeClr val="accent6">
                              <a:lumMod val="75000"/>
                            </a:schemeClr>
                          </a:solidFill>
                        </a:rPr>
                        <a:t>Wigs for Hair Loss Related to Chemotherapy</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578779506"/>
                  </a:ext>
                </a:extLst>
              </a:tr>
              <a:tr h="450715">
                <a:tc>
                  <a:txBody>
                    <a:bodyPr/>
                    <a:lstStyle/>
                    <a:p>
                      <a:pPr algn="ctr"/>
                      <a:r>
                        <a:rPr lang="en-US" sz="1400" b="1" dirty="0">
                          <a:solidFill>
                            <a:schemeClr val="tx1"/>
                          </a:solidFill>
                        </a:rPr>
                        <a:t>Hearing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rPr>
                        <a:t>Preventive Benefits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tc>
                  <a:txBody>
                    <a:bodyPr/>
                    <a:lstStyle/>
                    <a:p>
                      <a:pPr algn="ctr"/>
                      <a:r>
                        <a:rPr lang="en-US" sz="1400" b="1" dirty="0">
                          <a:solidFill>
                            <a:schemeClr val="tx1"/>
                          </a:solidFill>
                        </a:rPr>
                        <a:t>Worldwide Emergency / </a:t>
                      </a:r>
                    </a:p>
                    <a:p>
                      <a:pPr algn="ctr"/>
                      <a:r>
                        <a:rPr lang="en-US" sz="1400" b="1" dirty="0">
                          <a:solidFill>
                            <a:schemeClr val="tx1"/>
                          </a:solidFill>
                        </a:rPr>
                        <a:t>Urgent Coverage</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extLst>
                  <a:ext uri="{0D108BD9-81ED-4DB2-BD59-A6C34878D82A}">
                    <a16:rowId xmlns:a16="http://schemas.microsoft.com/office/drawing/2014/main" val="1488935880"/>
                  </a:ext>
                </a:extLst>
              </a:tr>
            </a:tbl>
          </a:graphicData>
        </a:graphic>
      </p:graphicFrame>
      <p:graphicFrame>
        <p:nvGraphicFramePr>
          <p:cNvPr id="2" name="Table 1">
            <a:extLst>
              <a:ext uri="{FF2B5EF4-FFF2-40B4-BE49-F238E27FC236}">
                <a16:creationId xmlns:a16="http://schemas.microsoft.com/office/drawing/2014/main" id="{DB1C7ACF-CF30-4C66-B1B0-AF9AC3239E68}"/>
              </a:ext>
            </a:extLst>
          </p:cNvPr>
          <p:cNvGraphicFramePr>
            <a:graphicFrameLocks noGrp="1"/>
          </p:cNvGraphicFramePr>
          <p:nvPr>
            <p:extLst>
              <p:ext uri="{D42A27DB-BD31-4B8C-83A1-F6EECF244321}">
                <p14:modId xmlns:p14="http://schemas.microsoft.com/office/powerpoint/2010/main" val="1936670651"/>
              </p:ext>
            </p:extLst>
          </p:nvPr>
        </p:nvGraphicFramePr>
        <p:xfrm>
          <a:off x="8507311" y="1362100"/>
          <a:ext cx="3557857" cy="5501455"/>
        </p:xfrm>
        <a:graphic>
          <a:graphicData uri="http://schemas.openxmlformats.org/drawingml/2006/table">
            <a:tbl>
              <a:tblPr firstRow="1" bandRow="1">
                <a:tableStyleId>{5C22544A-7EE6-4342-B048-85BDC9FD1C3A}</a:tableStyleId>
              </a:tblPr>
              <a:tblGrid>
                <a:gridCol w="1075318">
                  <a:extLst>
                    <a:ext uri="{9D8B030D-6E8A-4147-A177-3AD203B41FA5}">
                      <a16:colId xmlns:a16="http://schemas.microsoft.com/office/drawing/2014/main" val="3931687617"/>
                    </a:ext>
                  </a:extLst>
                </a:gridCol>
                <a:gridCol w="1075318">
                  <a:extLst>
                    <a:ext uri="{9D8B030D-6E8A-4147-A177-3AD203B41FA5}">
                      <a16:colId xmlns:a16="http://schemas.microsoft.com/office/drawing/2014/main" val="1725922626"/>
                    </a:ext>
                  </a:extLst>
                </a:gridCol>
                <a:gridCol w="1407221">
                  <a:extLst>
                    <a:ext uri="{9D8B030D-6E8A-4147-A177-3AD203B41FA5}">
                      <a16:colId xmlns:a16="http://schemas.microsoft.com/office/drawing/2014/main" val="3646671292"/>
                    </a:ext>
                  </a:extLst>
                </a:gridCol>
              </a:tblGrid>
              <a:tr h="951241">
                <a:tc>
                  <a:txBody>
                    <a:bodyPr/>
                    <a:lstStyle/>
                    <a:p>
                      <a:pPr algn="ctr"/>
                      <a:r>
                        <a:rPr lang="en-US" sz="1200" dirty="0">
                          <a:solidFill>
                            <a:schemeClr val="bg1"/>
                          </a:solidFill>
                        </a:rPr>
                        <a:t>BCBSKS Benefit Covered</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309B93"/>
                    </a:solidFill>
                  </a:tcPr>
                </a:tc>
                <a:tc>
                  <a:txBody>
                    <a:bodyPr/>
                    <a:lstStyle/>
                    <a:p>
                      <a:pPr algn="ctr"/>
                      <a:r>
                        <a:rPr lang="en-US" sz="1200" dirty="0">
                          <a:solidFill>
                            <a:schemeClr val="bg1"/>
                          </a:solidFill>
                        </a:rPr>
                        <a:t>OON Services Available?</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309B93"/>
                    </a:solidFill>
                  </a:tcPr>
                </a:tc>
                <a:tc>
                  <a:txBody>
                    <a:bodyPr/>
                    <a:lstStyle/>
                    <a:p>
                      <a:pPr algn="ctr"/>
                      <a:r>
                        <a:rPr lang="en-US" sz="1400" dirty="0">
                          <a:solidFill>
                            <a:schemeClr val="bg1"/>
                          </a:solidFill>
                        </a:rPr>
                        <a:t>Vendor</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309B93"/>
                    </a:solidFill>
                  </a:tcPr>
                </a:tc>
                <a:extLst>
                  <a:ext uri="{0D108BD9-81ED-4DB2-BD59-A6C34878D82A}">
                    <a16:rowId xmlns:a16="http://schemas.microsoft.com/office/drawing/2014/main" val="3720662513"/>
                  </a:ext>
                </a:extLst>
              </a:tr>
              <a:tr h="422774">
                <a:tc>
                  <a:txBody>
                    <a:bodyPr/>
                    <a:lstStyle/>
                    <a:p>
                      <a:pPr algn="ctr"/>
                      <a:r>
                        <a:rPr lang="en-US" sz="1200" b="1" dirty="0">
                          <a:solidFill>
                            <a:schemeClr val="tx1"/>
                          </a:solidFill>
                        </a:rPr>
                        <a:t>Dental Services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Yes</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628719663"/>
                  </a:ext>
                </a:extLst>
              </a:tr>
              <a:tr h="422774">
                <a:tc>
                  <a:txBody>
                    <a:bodyPr/>
                    <a:lstStyle/>
                    <a:p>
                      <a:pPr algn="ctr"/>
                      <a:r>
                        <a:rPr lang="en-US" sz="1200" b="1" dirty="0">
                          <a:solidFill>
                            <a:schemeClr val="tx1"/>
                          </a:solidFill>
                        </a:rPr>
                        <a:t>Fitness Benefit</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No</a:t>
                      </a:r>
                    </a:p>
                  </a:txBody>
                  <a:tcPr marL="0" marR="0" marT="0" marB="0"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423180721"/>
                  </a:ext>
                </a:extLst>
              </a:tr>
              <a:tr h="528467">
                <a:tc>
                  <a:txBody>
                    <a:bodyPr/>
                    <a:lstStyle/>
                    <a:p>
                      <a:pPr algn="ctr"/>
                      <a:r>
                        <a:rPr lang="en-US" sz="1200" b="1" dirty="0">
                          <a:solidFill>
                            <a:schemeClr val="tx1"/>
                          </a:solidFill>
                        </a:rPr>
                        <a:t>Hearing Services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Exam – Yes</a:t>
                      </a:r>
                    </a:p>
                    <a:p>
                      <a:pPr algn="ctr"/>
                      <a:r>
                        <a:rPr lang="en-US" sz="1200" b="1" dirty="0">
                          <a:solidFill>
                            <a:schemeClr val="tx1"/>
                          </a:solidFill>
                        </a:rPr>
                        <a:t>Aids - No</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359378687"/>
                  </a:ext>
                </a:extLst>
              </a:tr>
              <a:tr h="422774">
                <a:tc>
                  <a:txBody>
                    <a:bodyPr/>
                    <a:lstStyle/>
                    <a:p>
                      <a:pPr algn="ctr"/>
                      <a:r>
                        <a:rPr lang="en-US" sz="1200" b="1" dirty="0">
                          <a:solidFill>
                            <a:schemeClr val="tx1"/>
                          </a:solidFill>
                        </a:rPr>
                        <a:t>Meals Benefit</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No</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24718783"/>
                  </a:ext>
                </a:extLst>
              </a:tr>
              <a:tr h="739854">
                <a:tc>
                  <a:txBody>
                    <a:bodyPr/>
                    <a:lstStyle/>
                    <a:p>
                      <a:pPr algn="ctr"/>
                      <a:r>
                        <a:rPr lang="en-US" sz="1200" b="1" dirty="0">
                          <a:solidFill>
                            <a:schemeClr val="tx1"/>
                          </a:solidFill>
                        </a:rPr>
                        <a:t>Over-the-Counter (OTC) Benefit</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No</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63848356"/>
                  </a:ext>
                </a:extLst>
              </a:tr>
              <a:tr h="528467">
                <a:tc>
                  <a:txBody>
                    <a:bodyPr/>
                    <a:lstStyle/>
                    <a:p>
                      <a:pPr algn="ctr"/>
                      <a:r>
                        <a:rPr lang="en-US" sz="1200" b="1" dirty="0">
                          <a:solidFill>
                            <a:schemeClr val="tx1"/>
                          </a:solidFill>
                        </a:rPr>
                        <a:t>Vision Services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Yes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endParaRPr lang="en-US" b="0" i="1" dirty="0"/>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622430969"/>
                  </a:ext>
                </a:extLst>
              </a:tr>
              <a:tr h="528467">
                <a:tc>
                  <a:txBody>
                    <a:bodyPr/>
                    <a:lstStyle/>
                    <a:p>
                      <a:pPr algn="ctr"/>
                      <a:r>
                        <a:rPr lang="en-US" sz="1200" b="1" dirty="0">
                          <a:solidFill>
                            <a:schemeClr val="tx1"/>
                          </a:solidFill>
                        </a:rPr>
                        <a:t>Telehealth</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Yes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b="0" i="1" dirty="0"/>
                        <a:t>Covered by BCBSKS Network </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564331289"/>
                  </a:ext>
                </a:extLst>
              </a:tr>
              <a:tr h="845547">
                <a:tc>
                  <a:txBody>
                    <a:bodyPr/>
                    <a:lstStyle/>
                    <a:p>
                      <a:pPr algn="ctr"/>
                      <a:r>
                        <a:rPr lang="en-US" sz="1200" b="1" dirty="0">
                          <a:solidFill>
                            <a:schemeClr val="tx1"/>
                          </a:solidFill>
                        </a:rPr>
                        <a:t>Other Services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200" b="1" dirty="0">
                          <a:solidFill>
                            <a:schemeClr val="tx1"/>
                          </a:solidFill>
                        </a:rPr>
                        <a:t>Yes</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rgbClr val="9DC8C5"/>
                    </a:solidFill>
                  </a:tcPr>
                </a:tc>
                <a:tc>
                  <a:txBody>
                    <a:bodyPr/>
                    <a:lstStyle/>
                    <a:p>
                      <a:pPr algn="ctr"/>
                      <a:r>
                        <a:rPr lang="en-US" sz="1400" b="0" i="1" dirty="0"/>
                        <a:t>Covered by BCBSKS Network or BlueCard</a:t>
                      </a:r>
                    </a:p>
                  </a:txBody>
                  <a:tcPr anchor="ctr">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815460759"/>
                  </a:ext>
                </a:extLst>
              </a:tr>
            </a:tbl>
          </a:graphicData>
        </a:graphic>
      </p:graphicFrame>
      <p:sp>
        <p:nvSpPr>
          <p:cNvPr id="5" name="Text Placeholder 1">
            <a:extLst>
              <a:ext uri="{FF2B5EF4-FFF2-40B4-BE49-F238E27FC236}">
                <a16:creationId xmlns:a16="http://schemas.microsoft.com/office/drawing/2014/main" id="{63E74781-39FD-4769-9881-78182AF089A8}"/>
              </a:ext>
            </a:extLst>
          </p:cNvPr>
          <p:cNvSpPr txBox="1">
            <a:spLocks/>
          </p:cNvSpPr>
          <p:nvPr/>
        </p:nvSpPr>
        <p:spPr>
          <a:xfrm>
            <a:off x="432676" y="309373"/>
            <a:ext cx="11326643" cy="617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Clr>
                <a:schemeClr val="bg2"/>
              </a:buClr>
              <a:buSzPct val="80000"/>
              <a:buFont typeface=".AppleSystemUIFont" charset="-120"/>
              <a:buNone/>
              <a:defRPr sz="3000" b="1" kern="1200">
                <a:solidFill>
                  <a:schemeClr val="bg2"/>
                </a:solidFill>
                <a:latin typeface="+mn-lt"/>
                <a:ea typeface="+mn-ea"/>
                <a:cs typeface="+mn-cs"/>
              </a:defRPr>
            </a:lvl1pPr>
            <a:lvl2pPr marL="342891" indent="0" algn="l" defTabSz="914400" rtl="0" eaLnBrk="1" latinLnBrk="0" hangingPunct="1">
              <a:lnSpc>
                <a:spcPct val="90000"/>
              </a:lnSpc>
              <a:spcBef>
                <a:spcPts val="500"/>
              </a:spcBef>
              <a:spcAft>
                <a:spcPts val="1200"/>
              </a:spcAft>
              <a:buClr>
                <a:schemeClr val="bg2"/>
              </a:buClr>
              <a:buFont typeface="Arial" panose="020B0604020202020204" pitchFamily="34" charset="0"/>
              <a:buNone/>
              <a:defRPr sz="2400" kern="1200">
                <a:solidFill>
                  <a:schemeClr val="tx1"/>
                </a:solidFill>
                <a:latin typeface="+mj-lt"/>
                <a:ea typeface="+mn-ea"/>
                <a:cs typeface="+mn-cs"/>
              </a:defRPr>
            </a:lvl2pPr>
            <a:lvl3pPr marL="685783" indent="0" algn="l" defTabSz="914400" rtl="0" eaLnBrk="1" latinLnBrk="0" hangingPunct="1">
              <a:lnSpc>
                <a:spcPct val="90000"/>
              </a:lnSpc>
              <a:spcBef>
                <a:spcPts val="500"/>
              </a:spcBef>
              <a:spcAft>
                <a:spcPts val="1200"/>
              </a:spcAft>
              <a:buClr>
                <a:schemeClr val="bg2"/>
              </a:buClr>
              <a:buSzPct val="80000"/>
              <a:buFont typeface="Courier New" charset="0"/>
              <a:buNone/>
              <a:defRPr sz="2000" kern="1200">
                <a:solidFill>
                  <a:schemeClr val="tx1"/>
                </a:solidFill>
                <a:latin typeface="+mj-lt"/>
                <a:ea typeface="+mn-ea"/>
                <a:cs typeface="+mn-cs"/>
              </a:defRPr>
            </a:lvl3pPr>
            <a:lvl4pPr marL="1028674" indent="0" algn="l" defTabSz="914400" rtl="0" eaLnBrk="1" latinLnBrk="0" hangingPunct="1">
              <a:lnSpc>
                <a:spcPct val="90000"/>
              </a:lnSpc>
              <a:spcBef>
                <a:spcPts val="500"/>
              </a:spcBef>
              <a:spcAft>
                <a:spcPts val="1200"/>
              </a:spcAft>
              <a:buClr>
                <a:schemeClr val="bg2"/>
              </a:buClr>
              <a:buFont typeface="Wingdings" charset="2"/>
              <a:buNone/>
              <a:defRPr sz="1800" kern="1200">
                <a:solidFill>
                  <a:schemeClr val="tx1"/>
                </a:solidFill>
                <a:latin typeface="+mj-lt"/>
                <a:ea typeface="+mn-ea"/>
                <a:cs typeface="+mn-cs"/>
              </a:defRPr>
            </a:lvl4pPr>
            <a:lvl5pPr marL="1371566" indent="0" algn="l" defTabSz="914400" rtl="0" eaLnBrk="1" latinLnBrk="0" hangingPunct="1">
              <a:lnSpc>
                <a:spcPct val="90000"/>
              </a:lnSpc>
              <a:spcBef>
                <a:spcPts val="500"/>
              </a:spcBef>
              <a:spcAft>
                <a:spcPts val="1200"/>
              </a:spcAft>
              <a:buClr>
                <a:schemeClr val="bg2"/>
              </a:buClr>
              <a:buFont typeface=".AppleSystemUIFont" charset="-12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
                <a:srgbClr val="309B93"/>
              </a:buClr>
              <a:buSzPct val="80000"/>
              <a:buFont typeface=".AppleSystemUIFont" charset="-120"/>
              <a:buNone/>
              <a:tabLst/>
              <a:defRPr/>
            </a:pPr>
            <a:r>
              <a:rPr kumimoji="0" lang="en-US" sz="3000" b="1" i="0" u="none" strike="noStrike" kern="1200" cap="none" spc="0" normalizeH="0" baseline="0" noProof="0" dirty="0">
                <a:ln>
                  <a:noFill/>
                </a:ln>
                <a:solidFill>
                  <a:srgbClr val="405673"/>
                </a:solidFill>
                <a:effectLst/>
                <a:uLnTx/>
                <a:uFillTx/>
                <a:latin typeface="Calibri" panose="020F0502020204030204"/>
                <a:ea typeface="+mn-ea"/>
                <a:cs typeface="+mn-cs"/>
              </a:rPr>
              <a:t>Blue Medicare Advantage: </a:t>
            </a:r>
            <a:r>
              <a:rPr kumimoji="0" lang="en-US" sz="3000" b="0" i="1" u="none" strike="noStrike" kern="1200" cap="none" spc="0" normalizeH="0" baseline="0" noProof="0" dirty="0">
                <a:ln>
                  <a:noFill/>
                </a:ln>
                <a:solidFill>
                  <a:srgbClr val="405673"/>
                </a:solidFill>
                <a:effectLst/>
                <a:uLnTx/>
                <a:uFillTx/>
                <a:latin typeface="Calibri" panose="020F0502020204030204"/>
                <a:ea typeface="+mn-ea"/>
                <a:cs typeface="+mn-cs"/>
              </a:rPr>
              <a:t>Value-Added Benefits</a:t>
            </a:r>
          </a:p>
        </p:txBody>
      </p:sp>
      <p:pic>
        <p:nvPicPr>
          <p:cNvPr id="6" name="Picture 5">
            <a:extLst>
              <a:ext uri="{FF2B5EF4-FFF2-40B4-BE49-F238E27FC236}">
                <a16:creationId xmlns:a16="http://schemas.microsoft.com/office/drawing/2014/main" id="{504D8E7A-3DAA-4AF9-BBC8-934C17CBA791}"/>
              </a:ext>
            </a:extLst>
          </p:cNvPr>
          <p:cNvPicPr>
            <a:picLocks noChangeAspect="1"/>
          </p:cNvPicPr>
          <p:nvPr/>
        </p:nvPicPr>
        <p:blipFill>
          <a:blip r:embed="rId3"/>
          <a:stretch>
            <a:fillRect/>
          </a:stretch>
        </p:blipFill>
        <p:spPr>
          <a:xfrm>
            <a:off x="10752630" y="2396686"/>
            <a:ext cx="1257490" cy="286079"/>
          </a:xfrm>
          <a:prstGeom prst="rect">
            <a:avLst/>
          </a:prstGeom>
        </p:spPr>
      </p:pic>
      <p:pic>
        <p:nvPicPr>
          <p:cNvPr id="7" name="Picture 6">
            <a:extLst>
              <a:ext uri="{FF2B5EF4-FFF2-40B4-BE49-F238E27FC236}">
                <a16:creationId xmlns:a16="http://schemas.microsoft.com/office/drawing/2014/main" id="{5D8A0154-A3C3-4FF1-8384-D26DC3507B67}"/>
              </a:ext>
            </a:extLst>
          </p:cNvPr>
          <p:cNvPicPr>
            <a:picLocks noChangeAspect="1"/>
          </p:cNvPicPr>
          <p:nvPr/>
        </p:nvPicPr>
        <p:blipFill>
          <a:blip r:embed="rId4"/>
          <a:stretch>
            <a:fillRect/>
          </a:stretch>
        </p:blipFill>
        <p:spPr>
          <a:xfrm>
            <a:off x="11061741" y="5017616"/>
            <a:ext cx="629207" cy="388082"/>
          </a:xfrm>
          <a:prstGeom prst="rect">
            <a:avLst/>
          </a:prstGeom>
        </p:spPr>
      </p:pic>
      <p:pic>
        <p:nvPicPr>
          <p:cNvPr id="9" name="Picture 8">
            <a:extLst>
              <a:ext uri="{FF2B5EF4-FFF2-40B4-BE49-F238E27FC236}">
                <a16:creationId xmlns:a16="http://schemas.microsoft.com/office/drawing/2014/main" id="{A2EB9213-A181-4E97-A5C5-6C2960886D98}"/>
              </a:ext>
            </a:extLst>
          </p:cNvPr>
          <p:cNvPicPr>
            <a:picLocks noChangeAspect="1"/>
          </p:cNvPicPr>
          <p:nvPr/>
        </p:nvPicPr>
        <p:blipFill>
          <a:blip r:embed="rId5"/>
          <a:stretch>
            <a:fillRect/>
          </a:stretch>
        </p:blipFill>
        <p:spPr>
          <a:xfrm>
            <a:off x="10670592" y="3323096"/>
            <a:ext cx="1391474" cy="239846"/>
          </a:xfrm>
          <a:prstGeom prst="rect">
            <a:avLst/>
          </a:prstGeom>
        </p:spPr>
      </p:pic>
      <p:grpSp>
        <p:nvGrpSpPr>
          <p:cNvPr id="11" name="Group 10">
            <a:extLst>
              <a:ext uri="{FF2B5EF4-FFF2-40B4-BE49-F238E27FC236}">
                <a16:creationId xmlns:a16="http://schemas.microsoft.com/office/drawing/2014/main" id="{53ECC039-A142-4F94-9A73-44CE3069CA64}"/>
              </a:ext>
            </a:extLst>
          </p:cNvPr>
          <p:cNvGrpSpPr/>
          <p:nvPr/>
        </p:nvGrpSpPr>
        <p:grpSpPr>
          <a:xfrm>
            <a:off x="10752630" y="2759125"/>
            <a:ext cx="1257490" cy="401295"/>
            <a:chOff x="2200242" y="3246582"/>
            <a:chExt cx="1200711" cy="351431"/>
          </a:xfrm>
        </p:grpSpPr>
        <p:pic>
          <p:nvPicPr>
            <p:cNvPr id="12" name="Picture 11">
              <a:extLst>
                <a:ext uri="{FF2B5EF4-FFF2-40B4-BE49-F238E27FC236}">
                  <a16:creationId xmlns:a16="http://schemas.microsoft.com/office/drawing/2014/main" id="{73E56A7E-E65F-4931-9D93-8D9A9D365E31}"/>
                </a:ext>
              </a:extLst>
            </p:cNvPr>
            <p:cNvPicPr>
              <a:picLocks noChangeAspect="1"/>
            </p:cNvPicPr>
            <p:nvPr/>
          </p:nvPicPr>
          <p:blipFill rotWithShape="1">
            <a:blip r:embed="rId6">
              <a:clrChange>
                <a:clrFrom>
                  <a:srgbClr val="FEFEFE"/>
                </a:clrFrom>
                <a:clrTo>
                  <a:srgbClr val="FEFEFE">
                    <a:alpha val="0"/>
                  </a:srgbClr>
                </a:clrTo>
              </a:clrChange>
            </a:blip>
            <a:srcRect t="55241"/>
            <a:stretch/>
          </p:blipFill>
          <p:spPr>
            <a:xfrm>
              <a:off x="2200242" y="3259437"/>
              <a:ext cx="1200711" cy="338576"/>
            </a:xfrm>
            <a:prstGeom prst="rect">
              <a:avLst/>
            </a:prstGeom>
          </p:spPr>
        </p:pic>
        <p:sp>
          <p:nvSpPr>
            <p:cNvPr id="13" name="Oval 12">
              <a:extLst>
                <a:ext uri="{FF2B5EF4-FFF2-40B4-BE49-F238E27FC236}">
                  <a16:creationId xmlns:a16="http://schemas.microsoft.com/office/drawing/2014/main" id="{68346AE0-B7F2-40B3-8BC8-AAD3F658CF1C}"/>
                </a:ext>
              </a:extLst>
            </p:cNvPr>
            <p:cNvSpPr/>
            <p:nvPr/>
          </p:nvSpPr>
          <p:spPr>
            <a:xfrm>
              <a:off x="3087563" y="3246582"/>
              <a:ext cx="215644" cy="45719"/>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grpSp>
      <p:pic>
        <p:nvPicPr>
          <p:cNvPr id="14" name="Picture 13">
            <a:extLst>
              <a:ext uri="{FF2B5EF4-FFF2-40B4-BE49-F238E27FC236}">
                <a16:creationId xmlns:a16="http://schemas.microsoft.com/office/drawing/2014/main" id="{A940F4C1-10B4-4226-A239-D7C95F7EF151}"/>
              </a:ext>
            </a:extLst>
          </p:cNvPr>
          <p:cNvPicPr>
            <a:picLocks noChangeAspect="1"/>
          </p:cNvPicPr>
          <p:nvPr/>
        </p:nvPicPr>
        <p:blipFill>
          <a:blip r:embed="rId7"/>
          <a:stretch>
            <a:fillRect/>
          </a:stretch>
        </p:blipFill>
        <p:spPr>
          <a:xfrm>
            <a:off x="10769966" y="4423879"/>
            <a:ext cx="1212755" cy="402390"/>
          </a:xfrm>
          <a:prstGeom prst="rect">
            <a:avLst/>
          </a:prstGeom>
        </p:spPr>
      </p:pic>
      <p:grpSp>
        <p:nvGrpSpPr>
          <p:cNvPr id="17" name="Group 16">
            <a:extLst>
              <a:ext uri="{FF2B5EF4-FFF2-40B4-BE49-F238E27FC236}">
                <a16:creationId xmlns:a16="http://schemas.microsoft.com/office/drawing/2014/main" id="{6AD79EF1-540B-4A2C-9E42-1675D4DD1F0D}"/>
              </a:ext>
            </a:extLst>
          </p:cNvPr>
          <p:cNvGrpSpPr/>
          <p:nvPr/>
        </p:nvGrpSpPr>
        <p:grpSpPr>
          <a:xfrm>
            <a:off x="10567138" y="131589"/>
            <a:ext cx="1498031" cy="350334"/>
            <a:chOff x="7596004" y="163491"/>
            <a:chExt cx="1563994" cy="365760"/>
          </a:xfrm>
        </p:grpSpPr>
        <p:sp>
          <p:nvSpPr>
            <p:cNvPr id="18" name="Rectangle 17">
              <a:extLst>
                <a:ext uri="{FF2B5EF4-FFF2-40B4-BE49-F238E27FC236}">
                  <a16:creationId xmlns:a16="http://schemas.microsoft.com/office/drawing/2014/main" id="{7BE1966F-A453-4F0C-AA12-85BA411378B4}"/>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A35ED7-52EB-4540-A4E1-6F3525979825}"/>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5EA182-39FB-4178-B7BD-7D217E85AD87}"/>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EFFFF"/>
                  </a:solidFill>
                  <a:effectLst/>
                  <a:uLnTx/>
                  <a:uFillTx/>
                  <a:latin typeface="Calibri" panose="020F0502020204030204"/>
                  <a:ea typeface="+mn-ea"/>
                  <a:cs typeface="+mn-cs"/>
                </a:rPr>
                <a:t>C</a:t>
              </a: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2CCFA81-15B9-4571-9056-18198CE549A9}"/>
                </a:ext>
              </a:extLst>
            </p:cNvPr>
            <p:cNvSpPr/>
            <p:nvPr/>
          </p:nvSpPr>
          <p:spPr>
            <a:xfrm>
              <a:off x="8794238"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grpSp>
      <p:sp>
        <p:nvSpPr>
          <p:cNvPr id="27" name="Text Placeholder 2">
            <a:extLst>
              <a:ext uri="{FF2B5EF4-FFF2-40B4-BE49-F238E27FC236}">
                <a16:creationId xmlns:a16="http://schemas.microsoft.com/office/drawing/2014/main" id="{ADCB4B98-6624-45EB-AEC1-280A7AE33880}"/>
              </a:ext>
            </a:extLst>
          </p:cNvPr>
          <p:cNvSpPr txBox="1">
            <a:spLocks/>
          </p:cNvSpPr>
          <p:nvPr/>
        </p:nvSpPr>
        <p:spPr>
          <a:xfrm>
            <a:off x="432671" y="760068"/>
            <a:ext cx="11326643" cy="7436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1200"/>
              </a:spcAft>
              <a:buClr>
                <a:schemeClr val="bg2"/>
              </a:buClr>
              <a:buSzPct val="80000"/>
              <a:buFont typeface=".AppleSystemUIFont" charset="-120"/>
              <a:buNone/>
              <a:defRPr sz="1500" b="0" i="1" kern="1200">
                <a:solidFill>
                  <a:schemeClr val="tx1"/>
                </a:solidFill>
                <a:latin typeface="+mn-lt"/>
                <a:ea typeface="+mn-ea"/>
                <a:cs typeface="+mn-cs"/>
              </a:defRPr>
            </a:lvl1pPr>
            <a:lvl2pPr marL="342891" indent="0" algn="l" defTabSz="914400" rtl="0" eaLnBrk="1" latinLnBrk="0" hangingPunct="1">
              <a:lnSpc>
                <a:spcPct val="90000"/>
              </a:lnSpc>
              <a:spcBef>
                <a:spcPts val="500"/>
              </a:spcBef>
              <a:spcAft>
                <a:spcPts val="1200"/>
              </a:spcAft>
              <a:buClr>
                <a:schemeClr val="bg2"/>
              </a:buClr>
              <a:buFont typeface="Arial" panose="020B0604020202020204" pitchFamily="34" charset="0"/>
              <a:buNone/>
              <a:defRPr sz="2400" kern="1200">
                <a:solidFill>
                  <a:schemeClr val="tx1"/>
                </a:solidFill>
                <a:latin typeface="+mj-lt"/>
                <a:ea typeface="+mn-ea"/>
                <a:cs typeface="+mn-cs"/>
              </a:defRPr>
            </a:lvl2pPr>
            <a:lvl3pPr marL="685783" indent="0" algn="l" defTabSz="914400" rtl="0" eaLnBrk="1" latinLnBrk="0" hangingPunct="1">
              <a:lnSpc>
                <a:spcPct val="90000"/>
              </a:lnSpc>
              <a:spcBef>
                <a:spcPts val="500"/>
              </a:spcBef>
              <a:spcAft>
                <a:spcPts val="1200"/>
              </a:spcAft>
              <a:buClr>
                <a:schemeClr val="bg2"/>
              </a:buClr>
              <a:buSzPct val="80000"/>
              <a:buFont typeface="Courier New" charset="0"/>
              <a:buNone/>
              <a:defRPr sz="2000" kern="1200">
                <a:solidFill>
                  <a:schemeClr val="tx1"/>
                </a:solidFill>
                <a:latin typeface="+mj-lt"/>
                <a:ea typeface="+mn-ea"/>
                <a:cs typeface="+mn-cs"/>
              </a:defRPr>
            </a:lvl3pPr>
            <a:lvl4pPr marL="1028674" indent="0" algn="l" defTabSz="914400" rtl="0" eaLnBrk="1" latinLnBrk="0" hangingPunct="1">
              <a:lnSpc>
                <a:spcPct val="90000"/>
              </a:lnSpc>
              <a:spcBef>
                <a:spcPts val="500"/>
              </a:spcBef>
              <a:spcAft>
                <a:spcPts val="1200"/>
              </a:spcAft>
              <a:buClr>
                <a:schemeClr val="bg2"/>
              </a:buClr>
              <a:buFont typeface="Wingdings" charset="2"/>
              <a:buNone/>
              <a:defRPr sz="1800" kern="1200">
                <a:solidFill>
                  <a:schemeClr val="tx1"/>
                </a:solidFill>
                <a:latin typeface="+mj-lt"/>
                <a:ea typeface="+mn-ea"/>
                <a:cs typeface="+mn-cs"/>
              </a:defRPr>
            </a:lvl4pPr>
            <a:lvl5pPr marL="1371566" indent="0" algn="l" defTabSz="914400" rtl="0" eaLnBrk="1" latinLnBrk="0" hangingPunct="1">
              <a:lnSpc>
                <a:spcPct val="90000"/>
              </a:lnSpc>
              <a:spcBef>
                <a:spcPts val="500"/>
              </a:spcBef>
              <a:spcAft>
                <a:spcPts val="1200"/>
              </a:spcAft>
              <a:buClr>
                <a:schemeClr val="bg2"/>
              </a:buClr>
              <a:buFont typeface=".AppleSystemUIFont" charset="-12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
                <a:srgbClr val="309B93"/>
              </a:buClr>
              <a:buSzPct val="80000"/>
              <a:buFont typeface=".AppleSystemUIFont" charset="-120"/>
              <a:buNone/>
              <a:tabLst/>
              <a:defRPr/>
            </a:pPr>
            <a:r>
              <a:rPr kumimoji="0" lang="en-US" sz="1500" b="0" i="1" u="none" strike="noStrike" kern="1200" cap="none" spc="0" normalizeH="0" baseline="0" noProof="0" dirty="0">
                <a:ln>
                  <a:noFill/>
                </a:ln>
                <a:solidFill>
                  <a:srgbClr val="122C50"/>
                </a:solidFill>
                <a:effectLst/>
                <a:uLnTx/>
                <a:uFillTx/>
                <a:latin typeface="Calibri" panose="020F0502020204030204"/>
                <a:ea typeface="+mn-ea"/>
                <a:cs typeface="+mn-cs"/>
              </a:rPr>
              <a:t>Medicare Advantage plans can embed supplemental benefits that provide additional coverage above what Original Medicare covers. Supplemental benefits are allowed as long as they are “health-related;” therefore, there are quite a few variations in the national MA market.</a:t>
            </a:r>
          </a:p>
        </p:txBody>
      </p:sp>
      <p:sp>
        <p:nvSpPr>
          <p:cNvPr id="22" name="Rectangle 21">
            <a:extLst>
              <a:ext uri="{FF2B5EF4-FFF2-40B4-BE49-F238E27FC236}">
                <a16:creationId xmlns:a16="http://schemas.microsoft.com/office/drawing/2014/main" id="{7DDF9BE3-9CF1-4C6E-A8DF-7D111DEF6A47}"/>
              </a:ext>
            </a:extLst>
          </p:cNvPr>
          <p:cNvSpPr/>
          <p:nvPr/>
        </p:nvSpPr>
        <p:spPr>
          <a:xfrm>
            <a:off x="304800" y="6362700"/>
            <a:ext cx="3895725" cy="2285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3579B06-732D-9B6B-4523-D7D2DBF4D46D}"/>
              </a:ext>
            </a:extLst>
          </p:cNvPr>
          <p:cNvPicPr>
            <a:picLocks noChangeAspect="1"/>
          </p:cNvPicPr>
          <p:nvPr/>
        </p:nvPicPr>
        <p:blipFill>
          <a:blip r:embed="rId8"/>
          <a:stretch>
            <a:fillRect/>
          </a:stretch>
        </p:blipFill>
        <p:spPr>
          <a:xfrm>
            <a:off x="10987828" y="3659486"/>
            <a:ext cx="624417" cy="602635"/>
          </a:xfrm>
          <a:prstGeom prst="rect">
            <a:avLst/>
          </a:prstGeom>
        </p:spPr>
      </p:pic>
    </p:spTree>
    <p:extLst>
      <p:ext uri="{BB962C8B-B14F-4D97-AF65-F5344CB8AC3E}">
        <p14:creationId xmlns:p14="http://schemas.microsoft.com/office/powerpoint/2010/main" val="1651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3386-51E2-4E44-ABB4-E0C2FE8D6B39}"/>
              </a:ext>
            </a:extLst>
          </p:cNvPr>
          <p:cNvSpPr>
            <a:spLocks noGrp="1"/>
          </p:cNvSpPr>
          <p:nvPr>
            <p:ph type="title"/>
          </p:nvPr>
        </p:nvSpPr>
        <p:spPr/>
        <p:txBody>
          <a:bodyPr>
            <a:normAutofit fontScale="90000"/>
          </a:bodyPr>
          <a:lstStyle/>
          <a:p>
            <a:r>
              <a:rPr lang="en-US" b="1" dirty="0">
                <a:solidFill>
                  <a:srgbClr val="0C06F0"/>
                </a:solidFill>
              </a:rPr>
              <a:t>2025 MA Benefit Changes</a:t>
            </a:r>
          </a:p>
        </p:txBody>
      </p:sp>
      <p:sp>
        <p:nvSpPr>
          <p:cNvPr id="3" name="Content Placeholder 2">
            <a:extLst>
              <a:ext uri="{FF2B5EF4-FFF2-40B4-BE49-F238E27FC236}">
                <a16:creationId xmlns:a16="http://schemas.microsoft.com/office/drawing/2014/main" id="{9F3CA22C-AB04-40F3-90F6-205613576893}"/>
              </a:ext>
            </a:extLst>
          </p:cNvPr>
          <p:cNvSpPr>
            <a:spLocks noGrp="1"/>
          </p:cNvSpPr>
          <p:nvPr>
            <p:ph idx="10"/>
          </p:nvPr>
        </p:nvSpPr>
        <p:spPr>
          <a:xfrm>
            <a:off x="757189" y="1292022"/>
            <a:ext cx="10524705" cy="4818847"/>
          </a:xfrm>
        </p:spPr>
        <p:txBody>
          <a:bodyPr>
            <a:normAutofit/>
          </a:bodyPr>
          <a:lstStyle/>
          <a:p>
            <a:pPr marL="380990" indent="-380990"/>
            <a:r>
              <a:rPr lang="en-US" dirty="0"/>
              <a:t>The Medicare Advantage Product Team researched and analyzed the Medicare Advantage product offerings in our service area for 2025. </a:t>
            </a:r>
          </a:p>
          <a:p>
            <a:pPr marL="380990" indent="-380990"/>
            <a:endParaRPr lang="en-US" dirty="0"/>
          </a:p>
          <a:p>
            <a:pPr marL="380990" indent="-380990"/>
            <a:r>
              <a:rPr lang="en-US" dirty="0"/>
              <a:t>The team determined there was a need for some benefit changes in 2025 to stay competitive and continual growth of our Medicare Advantage membership. </a:t>
            </a:r>
            <a:endParaRPr lang="en-US" sz="2533" dirty="0"/>
          </a:p>
          <a:p>
            <a:pPr marL="380990" indent="-380990"/>
            <a:r>
              <a:rPr lang="en-US" sz="2533" dirty="0"/>
              <a:t>14 NEW counties have been added to our BMA Choice, Freedom, and BMA Comprehensive plans.  </a:t>
            </a:r>
            <a:r>
              <a:rPr lang="en-US" sz="2533" dirty="0">
                <a:solidFill>
                  <a:srgbClr val="FF0000"/>
                </a:solidFill>
              </a:rPr>
              <a:t>The new counties are Allen, Anderson, Bourbon, Chautauqua, Cherokee, Crawford, Elk, Greenwood, Harper, Labette, Montgomery, Neosho, Wilson, and Woodson counties.</a:t>
            </a:r>
            <a:endParaRPr lang="en-US" dirty="0">
              <a:solidFill>
                <a:srgbClr val="FF0000"/>
              </a:solidFill>
            </a:endParaRPr>
          </a:p>
        </p:txBody>
      </p:sp>
    </p:spTree>
    <p:extLst>
      <p:ext uri="{BB962C8B-B14F-4D97-AF65-F5344CB8AC3E}">
        <p14:creationId xmlns:p14="http://schemas.microsoft.com/office/powerpoint/2010/main" val="4427017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E92F8"/>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F6D32D-10CF-4096-8D71-4EF8A0AE63A0}"/>
              </a:ext>
            </a:extLst>
          </p:cNvPr>
          <p:cNvSpPr txBox="1">
            <a:spLocks/>
          </p:cNvSpPr>
          <p:nvPr/>
        </p:nvSpPr>
        <p:spPr>
          <a:xfrm>
            <a:off x="2943691" y="1327150"/>
            <a:ext cx="8362950" cy="553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7138279-882C-4A25-A9BC-D5029BB12382}"/>
              </a:ext>
            </a:extLst>
          </p:cNvPr>
          <p:cNvSpPr/>
          <p:nvPr/>
        </p:nvSpPr>
        <p:spPr>
          <a:xfrm>
            <a:off x="0" y="736816"/>
            <a:ext cx="12191999" cy="3657600"/>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4000" b="1" i="0" u="none" strike="noStrike" kern="1200" cap="none" spc="0" normalizeH="0" baseline="0" noProof="0" dirty="0">
                <a:ln>
                  <a:noFill/>
                </a:ln>
                <a:solidFill>
                  <a:srgbClr val="FEFFFF"/>
                </a:solidFill>
                <a:effectLst/>
                <a:uLnTx/>
                <a:uFillTx/>
                <a:latin typeface="Calibri" panose="020F0502020204030204"/>
                <a:ea typeface="+mn-ea"/>
                <a:cs typeface="+mn-cs"/>
              </a:rPr>
              <a:t>Product Specifics</a:t>
            </a:r>
          </a:p>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US" sz="2600" b="1" i="1" u="none" strike="noStrike" kern="1200" cap="none" spc="0" normalizeH="0" baseline="0" noProof="0" dirty="0">
              <a:ln>
                <a:noFill/>
              </a:ln>
              <a:solidFill>
                <a:srgbClr val="FE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Who are the key in-network medical systems present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BCBSKS Kansas’s Topeka and Wichita regions?</a:t>
            </a:r>
          </a:p>
        </p:txBody>
      </p:sp>
      <p:sp>
        <p:nvSpPr>
          <p:cNvPr id="10" name="Rectangle: Rounded Corners 9">
            <a:extLst>
              <a:ext uri="{FF2B5EF4-FFF2-40B4-BE49-F238E27FC236}">
                <a16:creationId xmlns:a16="http://schemas.microsoft.com/office/drawing/2014/main" id="{F48778D2-B5AE-4FE4-9445-F0722CE314DD}"/>
              </a:ext>
            </a:extLst>
          </p:cNvPr>
          <p:cNvSpPr/>
          <p:nvPr/>
        </p:nvSpPr>
        <p:spPr>
          <a:xfrm>
            <a:off x="0" y="3891180"/>
            <a:ext cx="12191999" cy="1591702"/>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Answer: </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Topeka: </a:t>
            </a: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Stormont Vail, Lawrence Memorial, and St. Francis / KU Hospital</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Wichita: </a:t>
            </a: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Via Christi, Kansas Medical Center, and Kansas Heart Hospital</a:t>
            </a:r>
            <a:b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br>
            <a:endPar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9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573" y="1796682"/>
            <a:ext cx="7011435" cy="1692462"/>
          </a:xfrm>
        </p:spPr>
        <p:txBody>
          <a:bodyPr/>
          <a:lstStyle/>
          <a:p>
            <a:r>
              <a:rPr lang="en-US" dirty="0">
                <a:solidFill>
                  <a:schemeClr val="tx1"/>
                </a:solidFill>
              </a:rPr>
              <a:t>Blue Cross Blue Shield of Kansas Supplemental Benefits Deep Dive</a:t>
            </a:r>
          </a:p>
        </p:txBody>
      </p:sp>
      <p:sp>
        <p:nvSpPr>
          <p:cNvPr id="3" name="Rectangle 2">
            <a:extLst>
              <a:ext uri="{FF2B5EF4-FFF2-40B4-BE49-F238E27FC236}">
                <a16:creationId xmlns:a16="http://schemas.microsoft.com/office/drawing/2014/main" id="{4D0D6A3A-CC03-4BED-AAE7-9574D7F0FEB4}"/>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099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607" y="3032512"/>
            <a:ext cx="4229410" cy="1334334"/>
          </a:xfrm>
        </p:spPr>
        <p:txBody>
          <a:bodyPr>
            <a:normAutofit fontScale="90000"/>
          </a:bodyPr>
          <a:lstStyle/>
          <a:p>
            <a:r>
              <a:rPr lang="en-US" sz="4083" b="1" dirty="0">
                <a:latin typeface="+mn-lt"/>
              </a:rPr>
              <a:t>Vision 101</a:t>
            </a:r>
            <a:br>
              <a:rPr lang="en-US" dirty="0">
                <a:latin typeface="+mn-lt"/>
              </a:rPr>
            </a:br>
            <a:br>
              <a:rPr lang="en-US" dirty="0">
                <a:latin typeface="+mn-lt"/>
              </a:rPr>
            </a:br>
            <a:endParaRPr lang="en-US" dirty="0">
              <a:solidFill>
                <a:schemeClr val="bg1">
                  <a:lumMod val="50000"/>
                </a:schemeClr>
              </a:solidFill>
              <a:latin typeface="+mn-lt"/>
            </a:endParaRPr>
          </a:p>
        </p:txBody>
      </p:sp>
    </p:spTree>
    <p:extLst>
      <p:ext uri="{BB962C8B-B14F-4D97-AF65-F5344CB8AC3E}">
        <p14:creationId xmlns:p14="http://schemas.microsoft.com/office/powerpoint/2010/main" val="636182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r>
              <a:rPr lang="en-US" dirty="0">
                <a:latin typeface="+mn-lt"/>
              </a:rPr>
              <a:t>Common Vision Terms</a:t>
            </a:r>
          </a:p>
          <a:p>
            <a:endParaRPr lang="en-US" dirty="0">
              <a:latin typeface="+mn-lt"/>
            </a:endParaRPr>
          </a:p>
          <a:p>
            <a:r>
              <a:rPr lang="en-US" dirty="0">
                <a:latin typeface="+mn-lt"/>
              </a:rPr>
              <a:t>Common vision terms </a:t>
            </a:r>
          </a:p>
          <a:p>
            <a:pPr marL="544182" lvl="1"/>
            <a:endParaRPr lang="en-US" dirty="0">
              <a:latin typeface="+mn-lt"/>
            </a:endParaRPr>
          </a:p>
          <a:p>
            <a:pPr marL="544182" lvl="1"/>
            <a:endParaRPr lang="en-US" dirty="0">
              <a:latin typeface="+mn-lt"/>
            </a:endParaRPr>
          </a:p>
        </p:txBody>
      </p:sp>
      <p:sp>
        <p:nvSpPr>
          <p:cNvPr id="4" name="Rectangle 3"/>
          <p:cNvSpPr/>
          <p:nvPr/>
        </p:nvSpPr>
        <p:spPr>
          <a:xfrm>
            <a:off x="520704" y="725094"/>
            <a:ext cx="11099798" cy="5637893"/>
          </a:xfrm>
          <a:prstGeom prst="rect">
            <a:avLst/>
          </a:prstGeom>
        </p:spPr>
        <p:txBody>
          <a:bodyPr wrap="square" lIns="108841" tIns="54421" rIns="108841" bIns="54421">
            <a:spAutoFit/>
          </a:bodyPr>
          <a:lstStyle/>
          <a:p>
            <a:pPr defTabSz="609576">
              <a:buClr>
                <a:srgbClr val="36982E"/>
              </a:buClr>
            </a:pPr>
            <a:r>
              <a:rPr lang="en-US" sz="2417" b="1" dirty="0">
                <a:solidFill>
                  <a:srgbClr val="36982E"/>
                </a:solidFill>
                <a:latin typeface="Calibri"/>
                <a:ea typeface="Verdana" panose="020B0604030504040204" pitchFamily="34" charset="0"/>
                <a:cs typeface="Verdana" panose="020B0604030504040204" pitchFamily="34" charset="0"/>
              </a:rPr>
              <a:t>Network: </a:t>
            </a:r>
            <a:r>
              <a:rPr lang="en-US" sz="2333" dirty="0">
                <a:solidFill>
                  <a:srgbClr val="000000"/>
                </a:solidFill>
                <a:latin typeface="Calibri"/>
                <a:ea typeface="Verdana" panose="020B0604030504040204" pitchFamily="34" charset="0"/>
                <a:cs typeface="Verdana" panose="020B0604030504040204" pitchFamily="34" charset="0"/>
              </a:rPr>
              <a:t>a group of providers that a plan has contracted with to offer services to its members. These providers are considered in-network and may be independent or part of a national or regional retail chain</a:t>
            </a:r>
            <a:r>
              <a:rPr lang="en-US" sz="1667" dirty="0">
                <a:solidFill>
                  <a:srgbClr val="000000"/>
                </a:solidFill>
                <a:latin typeface="Calibri"/>
                <a:ea typeface="Verdana" panose="020B0604030504040204" pitchFamily="34" charset="0"/>
                <a:cs typeface="Verdana" panose="020B0604030504040204" pitchFamily="34" charset="0"/>
              </a:rPr>
              <a:t>. </a:t>
            </a:r>
          </a:p>
          <a:p>
            <a:pPr marL="340148" indent="1890"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	</a:t>
            </a:r>
            <a:r>
              <a:rPr lang="en-US" sz="1917" dirty="0">
                <a:solidFill>
                  <a:srgbClr val="000000"/>
                </a:solidFill>
                <a:latin typeface="Calibri"/>
                <a:ea typeface="Verdana" panose="020B0604030504040204" pitchFamily="34" charset="0"/>
                <a:cs typeface="Verdana" panose="020B0604030504040204" pitchFamily="34" charset="0"/>
              </a:rPr>
              <a:t>Here is a look at your network,</a:t>
            </a:r>
          </a:p>
          <a:p>
            <a:pPr marL="340148"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166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r>
              <a:rPr lang="en-US" sz="2417" b="1" dirty="0">
                <a:solidFill>
                  <a:srgbClr val="36982E"/>
                </a:solidFill>
                <a:latin typeface="Calibri"/>
                <a:ea typeface="Verdana" panose="020B0604030504040204" pitchFamily="34" charset="0"/>
                <a:cs typeface="Verdana" panose="020B0604030504040204" pitchFamily="34" charset="0"/>
              </a:rPr>
              <a:t>Allowances</a:t>
            </a:r>
            <a:r>
              <a:rPr lang="en-US" sz="2417" dirty="0">
                <a:solidFill>
                  <a:srgbClr val="36982E"/>
                </a:solidFill>
                <a:latin typeface="Calibri"/>
                <a:ea typeface="Verdana" panose="020B0604030504040204" pitchFamily="34" charset="0"/>
                <a:cs typeface="Verdana" panose="020B0604030504040204" pitchFamily="34" charset="0"/>
              </a:rPr>
              <a:t>:</a:t>
            </a:r>
            <a:r>
              <a:rPr lang="en-US" sz="1667" dirty="0">
                <a:solidFill>
                  <a:srgbClr val="36982E"/>
                </a:solidFill>
                <a:latin typeface="Calibri"/>
                <a:ea typeface="Verdana" panose="020B0604030504040204" pitchFamily="34" charset="0"/>
                <a:cs typeface="Verdana" panose="020B0604030504040204" pitchFamily="34" charset="0"/>
              </a:rPr>
              <a:t> </a:t>
            </a:r>
            <a:r>
              <a:rPr lang="en-US" sz="2333" dirty="0">
                <a:solidFill>
                  <a:srgbClr val="000000"/>
                </a:solidFill>
                <a:latin typeface="Calibri"/>
                <a:ea typeface="Verdana" panose="020B0604030504040204" pitchFamily="34" charset="0"/>
                <a:cs typeface="Verdana" panose="020B0604030504040204" pitchFamily="34" charset="0"/>
              </a:rPr>
              <a:t>the dollar amount a member has to spend on frames and contacts before incurring any out-of-pocket costs. Allowances typically range from $100-$200 </a:t>
            </a:r>
            <a:r>
              <a:rPr lang="en-US" sz="2417" dirty="0">
                <a:solidFill>
                  <a:srgbClr val="000000"/>
                </a:solidFill>
                <a:latin typeface="Calibri"/>
                <a:ea typeface="Verdana" panose="020B0604030504040204" pitchFamily="34" charset="0"/>
                <a:cs typeface="Verdana" panose="020B0604030504040204" pitchFamily="34" charset="0"/>
              </a:rPr>
              <a:t>.</a:t>
            </a:r>
          </a:p>
          <a:p>
            <a:pPr marL="544237" indent="-204089" defTabSz="609576">
              <a:buClr>
                <a:srgbClr val="36982E"/>
              </a:buClr>
              <a:buFont typeface="Arial" panose="020B0604020202020204" pitchFamily="34" charset="0"/>
              <a:buChar char="•"/>
            </a:pPr>
            <a:r>
              <a:rPr lang="en-US" sz="1917" dirty="0">
                <a:solidFill>
                  <a:srgbClr val="000000"/>
                </a:solidFill>
                <a:latin typeface="Calibri"/>
                <a:ea typeface="Verdana" panose="020B0604030504040204" pitchFamily="34" charset="0"/>
                <a:cs typeface="Verdana" panose="020B0604030504040204" pitchFamily="34" charset="0"/>
              </a:rPr>
              <a:t>Here is a look at your plan allowances, </a:t>
            </a:r>
          </a:p>
          <a:p>
            <a:pPr marL="340148" defTabSz="609576">
              <a:buClr>
                <a:srgbClr val="36982E"/>
              </a:buClr>
            </a:pPr>
            <a:endParaRPr lang="en-US" sz="241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r>
              <a:rPr lang="en-US" sz="2417" dirty="0">
                <a:solidFill>
                  <a:srgbClr val="000000"/>
                </a:solidFill>
                <a:latin typeface="Calibri"/>
                <a:ea typeface="Verdana" panose="020B0604030504040204" pitchFamily="34" charset="0"/>
                <a:cs typeface="Verdana" panose="020B0604030504040204" pitchFamily="34" charset="0"/>
              </a:rPr>
              <a:t>                           </a:t>
            </a:r>
          </a:p>
          <a:p>
            <a:pPr defTabSz="609576">
              <a:buClr>
                <a:srgbClr val="36982E"/>
              </a:buClr>
            </a:pPr>
            <a:endParaRPr lang="en-US" sz="241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2417" dirty="0">
              <a:solidFill>
                <a:srgbClr val="000000"/>
              </a:solidFill>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59939858"/>
              </p:ext>
            </p:extLst>
          </p:nvPr>
        </p:nvGraphicFramePr>
        <p:xfrm>
          <a:off x="1293637" y="2425477"/>
          <a:ext cx="10046910" cy="1003523"/>
        </p:xfrm>
        <a:graphic>
          <a:graphicData uri="http://schemas.openxmlformats.org/drawingml/2006/table">
            <a:tbl>
              <a:tblPr firstRow="1" bandRow="1">
                <a:tableStyleId>{00A15C55-8517-42AA-B614-E9B94910E393}</a:tableStyleId>
              </a:tblPr>
              <a:tblGrid>
                <a:gridCol w="3348970">
                  <a:extLst>
                    <a:ext uri="{9D8B030D-6E8A-4147-A177-3AD203B41FA5}">
                      <a16:colId xmlns:a16="http://schemas.microsoft.com/office/drawing/2014/main" val="20000"/>
                    </a:ext>
                  </a:extLst>
                </a:gridCol>
                <a:gridCol w="3348970">
                  <a:extLst>
                    <a:ext uri="{9D8B030D-6E8A-4147-A177-3AD203B41FA5}">
                      <a16:colId xmlns:a16="http://schemas.microsoft.com/office/drawing/2014/main" val="20001"/>
                    </a:ext>
                  </a:extLst>
                </a:gridCol>
                <a:gridCol w="3348970">
                  <a:extLst>
                    <a:ext uri="{9D8B030D-6E8A-4147-A177-3AD203B41FA5}">
                      <a16:colId xmlns:a16="http://schemas.microsoft.com/office/drawing/2014/main" val="20002"/>
                    </a:ext>
                  </a:extLst>
                </a:gridCol>
              </a:tblGrid>
              <a:tr h="396240">
                <a:tc>
                  <a:txBody>
                    <a:bodyPr/>
                    <a:lstStyle/>
                    <a:p>
                      <a:pPr algn="ctr"/>
                      <a:r>
                        <a:rPr lang="en-US" sz="2000" dirty="0"/>
                        <a:t>Network</a:t>
                      </a:r>
                      <a:r>
                        <a:rPr lang="en-US" sz="2000" baseline="0" dirty="0"/>
                        <a:t> name</a:t>
                      </a:r>
                      <a:endParaRPr lang="en-US" sz="2000" dirty="0"/>
                    </a:p>
                  </a:txBody>
                  <a:tcPr marL="121920" marR="121920" anchor="ctr"/>
                </a:tc>
                <a:tc>
                  <a:txBody>
                    <a:bodyPr/>
                    <a:lstStyle/>
                    <a:p>
                      <a:pPr algn="ctr"/>
                      <a:r>
                        <a:rPr lang="en-US" sz="2000" dirty="0"/>
                        <a:t>Providers</a:t>
                      </a:r>
                    </a:p>
                  </a:txBody>
                  <a:tcPr marL="121920" marR="121920" anchor="ctr"/>
                </a:tc>
                <a:tc>
                  <a:txBody>
                    <a:bodyPr/>
                    <a:lstStyle/>
                    <a:p>
                      <a:pPr algn="ctr"/>
                      <a:r>
                        <a:rPr lang="en-US" sz="2000" dirty="0"/>
                        <a:t>Locations</a:t>
                      </a:r>
                    </a:p>
                  </a:txBody>
                  <a:tcPr marL="121920" marR="121920" anchor="ctr"/>
                </a:tc>
                <a:extLst>
                  <a:ext uri="{0D108BD9-81ED-4DB2-BD59-A6C34878D82A}">
                    <a16:rowId xmlns:a16="http://schemas.microsoft.com/office/drawing/2014/main" val="10000"/>
                  </a:ext>
                </a:extLst>
              </a:tr>
              <a:tr h="607283">
                <a:tc>
                  <a:txBody>
                    <a:bodyPr/>
                    <a:lstStyle/>
                    <a:p>
                      <a:pPr algn="ctr"/>
                      <a:r>
                        <a:rPr lang="en-US" sz="2000" dirty="0"/>
                        <a:t>Insight</a:t>
                      </a:r>
                    </a:p>
                  </a:txBody>
                  <a:tcPr marL="121920" marR="121920" anchor="ctr"/>
                </a:tc>
                <a:tc>
                  <a:txBody>
                    <a:bodyPr/>
                    <a:lstStyle/>
                    <a:p>
                      <a:pPr algn="ctr"/>
                      <a:r>
                        <a:rPr lang="en-US" sz="2000" dirty="0"/>
                        <a:t>103,400</a:t>
                      </a:r>
                    </a:p>
                  </a:txBody>
                  <a:tcPr marL="121920" marR="121920" anchor="ctr"/>
                </a:tc>
                <a:tc>
                  <a:txBody>
                    <a:bodyPr/>
                    <a:lstStyle/>
                    <a:p>
                      <a:pPr algn="ctr"/>
                      <a:r>
                        <a:rPr lang="en-US" sz="2000" dirty="0"/>
                        <a:t>26,000</a:t>
                      </a:r>
                    </a:p>
                  </a:txBody>
                  <a:tcPr marL="121920" marR="121920" anchor="ct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13130652"/>
              </p:ext>
            </p:extLst>
          </p:nvPr>
        </p:nvGraphicFramePr>
        <p:xfrm>
          <a:off x="1293636" y="4960814"/>
          <a:ext cx="10046909" cy="1011759"/>
        </p:xfrm>
        <a:graphic>
          <a:graphicData uri="http://schemas.openxmlformats.org/drawingml/2006/table">
            <a:tbl>
              <a:tblPr firstRow="1" bandRow="1">
                <a:tableStyleId>{00A15C55-8517-42AA-B614-E9B94910E393}</a:tableStyleId>
              </a:tblPr>
              <a:tblGrid>
                <a:gridCol w="10046909">
                  <a:extLst>
                    <a:ext uri="{9D8B030D-6E8A-4147-A177-3AD203B41FA5}">
                      <a16:colId xmlns:a16="http://schemas.microsoft.com/office/drawing/2014/main" val="20000"/>
                    </a:ext>
                  </a:extLst>
                </a:gridCol>
              </a:tblGrid>
              <a:tr h="396240">
                <a:tc>
                  <a:txBody>
                    <a:bodyPr/>
                    <a:lstStyle/>
                    <a:p>
                      <a:pPr algn="ctr"/>
                      <a:r>
                        <a:rPr lang="en-US" sz="2000" dirty="0"/>
                        <a:t>Package allowance(s)</a:t>
                      </a:r>
                    </a:p>
                  </a:txBody>
                  <a:tcPr marL="121920" marR="121920" anchor="ctr"/>
                </a:tc>
                <a:extLst>
                  <a:ext uri="{0D108BD9-81ED-4DB2-BD59-A6C34878D82A}">
                    <a16:rowId xmlns:a16="http://schemas.microsoft.com/office/drawing/2014/main" val="10000"/>
                  </a:ext>
                </a:extLst>
              </a:tr>
              <a:tr h="615519">
                <a:tc>
                  <a:txBody>
                    <a:bodyPr/>
                    <a:lstStyle/>
                    <a:p>
                      <a:pPr algn="ctr"/>
                      <a:r>
                        <a:rPr lang="en-US" sz="2000" dirty="0"/>
                        <a:t>Depends on plan- See plan details</a:t>
                      </a:r>
                    </a:p>
                  </a:txBody>
                  <a:tcPr marL="121920" marR="12192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2303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101" y="864273"/>
            <a:ext cx="11099798" cy="4250077"/>
          </a:xfrm>
          <a:prstGeom prst="rect">
            <a:avLst/>
          </a:prstGeom>
        </p:spPr>
        <p:txBody>
          <a:bodyPr wrap="square" lIns="108841" tIns="54421" rIns="108841" bIns="54421">
            <a:spAutoFit/>
          </a:bodyPr>
          <a:lstStyle/>
          <a:p>
            <a:pPr defTabSz="609576">
              <a:buClr>
                <a:srgbClr val="36982E"/>
              </a:buClr>
            </a:pPr>
            <a:r>
              <a:rPr lang="en-US" sz="2417" b="1" dirty="0">
                <a:solidFill>
                  <a:srgbClr val="36982E"/>
                </a:solidFill>
                <a:latin typeface="Calibri"/>
                <a:ea typeface="Verdana" panose="020B0604030504040204" pitchFamily="34" charset="0"/>
                <a:cs typeface="Verdana" panose="020B0604030504040204" pitchFamily="34" charset="0"/>
              </a:rPr>
              <a:t>Copay</a:t>
            </a:r>
            <a:r>
              <a:rPr lang="en-US" sz="2417" dirty="0">
                <a:solidFill>
                  <a:srgbClr val="36982E"/>
                </a:solidFill>
                <a:latin typeface="Calibri"/>
                <a:ea typeface="Verdana" panose="020B0604030504040204" pitchFamily="34" charset="0"/>
                <a:cs typeface="Verdana" panose="020B0604030504040204" pitchFamily="34" charset="0"/>
              </a:rPr>
              <a:t>: </a:t>
            </a:r>
            <a:r>
              <a:rPr lang="en-US" sz="2333" dirty="0">
                <a:solidFill>
                  <a:srgbClr val="000000"/>
                </a:solidFill>
                <a:latin typeface="Calibri"/>
                <a:ea typeface="Verdana" panose="020B0604030504040204" pitchFamily="34" charset="0"/>
                <a:cs typeface="Verdana" panose="020B0604030504040204" pitchFamily="34" charset="0"/>
              </a:rPr>
              <a:t>a small dollar amount the member pays with the rest of the cost covered by the insurer. Copays range from $0-$45.</a:t>
            </a:r>
          </a:p>
          <a:p>
            <a:pPr marL="340148" indent="-6236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	</a:t>
            </a:r>
            <a:r>
              <a:rPr lang="en-US" sz="1917" dirty="0">
                <a:solidFill>
                  <a:srgbClr val="000000"/>
                </a:solidFill>
                <a:latin typeface="Calibri"/>
                <a:ea typeface="Verdana" panose="020B0604030504040204" pitchFamily="34" charset="0"/>
                <a:cs typeface="Verdana" panose="020B0604030504040204" pitchFamily="34" charset="0"/>
              </a:rPr>
              <a:t>Your plans offer, </a:t>
            </a:r>
          </a:p>
          <a:p>
            <a:pPr marL="340148" indent="-62361" defTabSz="609576">
              <a:buClr>
                <a:srgbClr val="36982E"/>
              </a:buClr>
              <a:buFont typeface="Arial" panose="020B0604020202020204" pitchFamily="34" charset="0"/>
              <a:buChar char="•"/>
            </a:pPr>
            <a:endParaRPr lang="en-US" sz="1667" b="1" dirty="0">
              <a:solidFill>
                <a:srgbClr val="000000"/>
              </a:solidFill>
              <a:latin typeface="Calibri"/>
              <a:ea typeface="Verdana" panose="020B0604030504040204" pitchFamily="34" charset="0"/>
              <a:cs typeface="Verdana" panose="020B0604030504040204" pitchFamily="34" charset="0"/>
            </a:endParaRPr>
          </a:p>
          <a:p>
            <a:pPr marL="277787" defTabSz="609576">
              <a:buClr>
                <a:srgbClr val="36982E"/>
              </a:buClr>
            </a:pPr>
            <a:endParaRPr lang="en-US" sz="1667" b="1" dirty="0">
              <a:solidFill>
                <a:srgbClr val="000000"/>
              </a:solidFill>
              <a:latin typeface="Calibri"/>
              <a:ea typeface="Verdana" panose="020B0604030504040204" pitchFamily="34" charset="0"/>
              <a:cs typeface="Verdana" panose="020B0604030504040204" pitchFamily="34" charset="0"/>
            </a:endParaRPr>
          </a:p>
          <a:p>
            <a:pPr marL="340148" indent="-62361" defTabSz="609576">
              <a:buClr>
                <a:srgbClr val="36982E"/>
              </a:buClr>
              <a:buFont typeface="Arial" panose="020B0604020202020204" pitchFamily="34" charset="0"/>
              <a:buChar char="•"/>
            </a:pPr>
            <a:endParaRPr lang="en-US" sz="2417" b="1" dirty="0">
              <a:solidFill>
                <a:srgbClr val="000000"/>
              </a:solidFill>
              <a:latin typeface="Calibri"/>
              <a:ea typeface="Verdana" panose="020B0604030504040204" pitchFamily="34" charset="0"/>
              <a:cs typeface="Verdana" panose="020B0604030504040204" pitchFamily="34" charset="0"/>
            </a:endParaRPr>
          </a:p>
          <a:p>
            <a:pPr marL="340148" indent="-62361" defTabSz="609576">
              <a:buClr>
                <a:srgbClr val="36982E"/>
              </a:buClr>
              <a:buFont typeface="Arial" panose="020B0604020202020204" pitchFamily="34" charset="0"/>
              <a:buChar char="•"/>
            </a:pPr>
            <a:endParaRPr lang="en-US" sz="2417" b="1"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2400" b="1"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r>
              <a:rPr lang="en-US" sz="2417" b="1" dirty="0">
                <a:solidFill>
                  <a:srgbClr val="36982E"/>
                </a:solidFill>
                <a:latin typeface="Calibri"/>
                <a:ea typeface="Verdana" panose="020B0604030504040204" pitchFamily="34" charset="0"/>
                <a:cs typeface="Verdana" panose="020B0604030504040204" pitchFamily="34" charset="0"/>
              </a:rPr>
              <a:t>Frequency</a:t>
            </a:r>
            <a:r>
              <a:rPr lang="en-US" sz="2417" dirty="0">
                <a:solidFill>
                  <a:srgbClr val="36982E"/>
                </a:solidFill>
                <a:latin typeface="Calibri"/>
                <a:ea typeface="Verdana" panose="020B0604030504040204" pitchFamily="34" charset="0"/>
                <a:cs typeface="Verdana" panose="020B0604030504040204" pitchFamily="34" charset="0"/>
              </a:rPr>
              <a:t>: </a:t>
            </a:r>
            <a:r>
              <a:rPr lang="en-US" sz="2333" dirty="0">
                <a:solidFill>
                  <a:srgbClr val="000000"/>
                </a:solidFill>
                <a:latin typeface="Calibri"/>
                <a:ea typeface="Verdana" panose="020B0604030504040204" pitchFamily="34" charset="0"/>
                <a:cs typeface="Verdana" panose="020B0604030504040204" pitchFamily="34" charset="0"/>
              </a:rPr>
              <a:t>the time period a member can use their benefit for different services and material benefits (exam/lens/frame).  </a:t>
            </a:r>
            <a:r>
              <a:rPr lang="en-US" sz="2417" dirty="0">
                <a:solidFill>
                  <a:srgbClr val="000000"/>
                </a:solidFill>
                <a:latin typeface="Calibri"/>
                <a:ea typeface="Verdana" panose="020B0604030504040204" pitchFamily="34" charset="0"/>
                <a:cs typeface="Verdana" panose="020B0604030504040204" pitchFamily="34" charset="0"/>
              </a:rPr>
              <a:t>	</a:t>
            </a:r>
          </a:p>
          <a:p>
            <a:pPr marL="616045" indent="-340148" defTabSz="609576">
              <a:buClr>
                <a:srgbClr val="36982E"/>
              </a:buClr>
              <a:buFont typeface="Arial" panose="020B0604020202020204" pitchFamily="34" charset="0"/>
              <a:buChar char="•"/>
            </a:pPr>
            <a:r>
              <a:rPr lang="en-US" sz="1917" dirty="0">
                <a:solidFill>
                  <a:srgbClr val="000000"/>
                </a:solidFill>
                <a:latin typeface="Calibri"/>
                <a:ea typeface="Verdana" panose="020B0604030504040204" pitchFamily="34" charset="0"/>
                <a:cs typeface="Verdana" panose="020B0604030504040204" pitchFamily="34" charset="0"/>
              </a:rPr>
              <a:t>Your plans have the following frequencies,</a:t>
            </a:r>
            <a:endParaRPr lang="en-US" sz="2417" dirty="0">
              <a:solidFill>
                <a:srgbClr val="000000"/>
              </a:solidFill>
              <a:latin typeface="Calibri"/>
              <a:ea typeface="Verdana" panose="020B0604030504040204" pitchFamily="34" charset="0"/>
              <a:cs typeface="Verdana" panose="020B0604030504040204" pitchFamily="34" charset="0"/>
            </a:endParaRPr>
          </a:p>
          <a:p>
            <a:pPr defTabSz="609576">
              <a:buClr>
                <a:srgbClr val="36982E"/>
              </a:buClr>
            </a:pPr>
            <a:endParaRPr lang="en-US" sz="2417" dirty="0">
              <a:solidFill>
                <a:srgbClr val="000000"/>
              </a:solidFill>
              <a:latin typeface="Calibri"/>
            </a:endParaRPr>
          </a:p>
        </p:txBody>
      </p:sp>
      <p:graphicFrame>
        <p:nvGraphicFramePr>
          <p:cNvPr id="6" name="Table 5">
            <a:extLst>
              <a:ext uri="{FF2B5EF4-FFF2-40B4-BE49-F238E27FC236}">
                <a16:creationId xmlns:a16="http://schemas.microsoft.com/office/drawing/2014/main" id="{BC0104AA-1C0A-4329-83CB-43C2782EC83F}"/>
              </a:ext>
            </a:extLst>
          </p:cNvPr>
          <p:cNvGraphicFramePr>
            <a:graphicFrameLocks noGrp="1"/>
          </p:cNvGraphicFramePr>
          <p:nvPr>
            <p:extLst>
              <p:ext uri="{D42A27DB-BD31-4B8C-83A1-F6EECF244321}">
                <p14:modId xmlns:p14="http://schemas.microsoft.com/office/powerpoint/2010/main" val="3060711689"/>
              </p:ext>
            </p:extLst>
          </p:nvPr>
        </p:nvGraphicFramePr>
        <p:xfrm>
          <a:off x="1263818" y="2270873"/>
          <a:ext cx="10046910" cy="1011759"/>
        </p:xfrm>
        <a:graphic>
          <a:graphicData uri="http://schemas.openxmlformats.org/drawingml/2006/table">
            <a:tbl>
              <a:tblPr firstRow="1" bandRow="1">
                <a:tableStyleId>{00A15C55-8517-42AA-B614-E9B94910E393}</a:tableStyleId>
              </a:tblPr>
              <a:tblGrid>
                <a:gridCol w="5023455">
                  <a:extLst>
                    <a:ext uri="{9D8B030D-6E8A-4147-A177-3AD203B41FA5}">
                      <a16:colId xmlns:a16="http://schemas.microsoft.com/office/drawing/2014/main" val="20000"/>
                    </a:ext>
                  </a:extLst>
                </a:gridCol>
                <a:gridCol w="5023455">
                  <a:extLst>
                    <a:ext uri="{9D8B030D-6E8A-4147-A177-3AD203B41FA5}">
                      <a16:colId xmlns:a16="http://schemas.microsoft.com/office/drawing/2014/main" val="1245502973"/>
                    </a:ext>
                  </a:extLst>
                </a:gridCol>
              </a:tblGrid>
              <a:tr h="396240">
                <a:tc>
                  <a:txBody>
                    <a:bodyPr/>
                    <a:lstStyle/>
                    <a:p>
                      <a:pPr algn="ctr"/>
                      <a:r>
                        <a:rPr lang="en-US" sz="2000" dirty="0"/>
                        <a:t>Benefit</a:t>
                      </a:r>
                    </a:p>
                  </a:txBody>
                  <a:tcPr marL="121920" marR="121920" anchor="ctr"/>
                </a:tc>
                <a:tc>
                  <a:txBody>
                    <a:bodyPr/>
                    <a:lstStyle/>
                    <a:p>
                      <a:pPr algn="ctr"/>
                      <a:r>
                        <a:rPr lang="en-US" sz="2000" dirty="0"/>
                        <a:t>Copay</a:t>
                      </a:r>
                    </a:p>
                  </a:txBody>
                  <a:tcPr marL="121920" marR="121920" anchor="ctr"/>
                </a:tc>
                <a:extLst>
                  <a:ext uri="{0D108BD9-81ED-4DB2-BD59-A6C34878D82A}">
                    <a16:rowId xmlns:a16="http://schemas.microsoft.com/office/drawing/2014/main" val="10000"/>
                  </a:ext>
                </a:extLst>
              </a:tr>
              <a:tr h="615519">
                <a:tc>
                  <a:txBody>
                    <a:bodyPr/>
                    <a:lstStyle/>
                    <a:p>
                      <a:pPr algn="ctr"/>
                      <a:r>
                        <a:rPr lang="en-US" sz="2000" dirty="0"/>
                        <a:t>Eye Exam</a:t>
                      </a:r>
                    </a:p>
                  </a:txBody>
                  <a:tcPr marL="121920" marR="121920" anchor="ctr"/>
                </a:tc>
                <a:tc>
                  <a:txBody>
                    <a:bodyPr/>
                    <a:lstStyle/>
                    <a:p>
                      <a:pPr algn="ctr"/>
                      <a:r>
                        <a:rPr lang="en-US" sz="2000" dirty="0"/>
                        <a:t>$0 copay</a:t>
                      </a:r>
                    </a:p>
                  </a:txBody>
                  <a:tcPr marL="121920" marR="121920" anchor="ctr"/>
                </a:tc>
                <a:extLst>
                  <a:ext uri="{0D108BD9-81ED-4DB2-BD59-A6C34878D82A}">
                    <a16:rowId xmlns:a16="http://schemas.microsoft.com/office/drawing/2014/main" val="10001"/>
                  </a:ext>
                </a:extLst>
              </a:tr>
            </a:tbl>
          </a:graphicData>
        </a:graphic>
      </p:graphicFrame>
      <p:sp>
        <p:nvSpPr>
          <p:cNvPr id="3" name="Content Placeholder 2"/>
          <p:cNvSpPr>
            <a:spLocks noGrp="1"/>
          </p:cNvSpPr>
          <p:nvPr>
            <p:ph type="body" sz="quarter" idx="10"/>
          </p:nvPr>
        </p:nvSpPr>
        <p:spPr/>
        <p:txBody>
          <a:bodyPr>
            <a:noAutofit/>
          </a:bodyPr>
          <a:lstStyle/>
          <a:p>
            <a:r>
              <a:rPr lang="en-US" dirty="0">
                <a:latin typeface="+mn-lt"/>
              </a:rPr>
              <a:t>Common vision terms</a:t>
            </a:r>
          </a:p>
        </p:txBody>
      </p:sp>
      <p:graphicFrame>
        <p:nvGraphicFramePr>
          <p:cNvPr id="7" name="Table 6">
            <a:extLst>
              <a:ext uri="{FF2B5EF4-FFF2-40B4-BE49-F238E27FC236}">
                <a16:creationId xmlns:a16="http://schemas.microsoft.com/office/drawing/2014/main" id="{7031265E-5B68-4E88-ACCD-C08DF3A15613}"/>
              </a:ext>
            </a:extLst>
          </p:cNvPr>
          <p:cNvGraphicFramePr>
            <a:graphicFrameLocks noGrp="1"/>
          </p:cNvGraphicFramePr>
          <p:nvPr>
            <p:extLst>
              <p:ext uri="{D42A27DB-BD31-4B8C-83A1-F6EECF244321}">
                <p14:modId xmlns:p14="http://schemas.microsoft.com/office/powerpoint/2010/main" val="2841104110"/>
              </p:ext>
            </p:extLst>
          </p:nvPr>
        </p:nvGraphicFramePr>
        <p:xfrm>
          <a:off x="1263818" y="4838318"/>
          <a:ext cx="10046909" cy="1011759"/>
        </p:xfrm>
        <a:graphic>
          <a:graphicData uri="http://schemas.openxmlformats.org/drawingml/2006/table">
            <a:tbl>
              <a:tblPr firstRow="1" bandRow="1">
                <a:tableStyleId>{00A15C55-8517-42AA-B614-E9B94910E393}</a:tableStyleId>
              </a:tblPr>
              <a:tblGrid>
                <a:gridCol w="10046909">
                  <a:extLst>
                    <a:ext uri="{9D8B030D-6E8A-4147-A177-3AD203B41FA5}">
                      <a16:colId xmlns:a16="http://schemas.microsoft.com/office/drawing/2014/main" val="20000"/>
                    </a:ext>
                  </a:extLst>
                </a:gridCol>
              </a:tblGrid>
              <a:tr h="396240">
                <a:tc>
                  <a:txBody>
                    <a:bodyPr/>
                    <a:lstStyle/>
                    <a:p>
                      <a:pPr algn="ctr"/>
                      <a:r>
                        <a:rPr lang="en-US" sz="2000" dirty="0"/>
                        <a:t>Plan Frequency</a:t>
                      </a:r>
                    </a:p>
                  </a:txBody>
                  <a:tcPr marL="121920" marR="121920" anchor="ctr"/>
                </a:tc>
                <a:extLst>
                  <a:ext uri="{0D108BD9-81ED-4DB2-BD59-A6C34878D82A}">
                    <a16:rowId xmlns:a16="http://schemas.microsoft.com/office/drawing/2014/main" val="10000"/>
                  </a:ext>
                </a:extLst>
              </a:tr>
              <a:tr h="615519">
                <a:tc>
                  <a:txBody>
                    <a:bodyPr/>
                    <a:lstStyle/>
                    <a:p>
                      <a:pPr algn="ctr"/>
                      <a:r>
                        <a:rPr lang="en-US" sz="2000" dirty="0"/>
                        <a:t>12 months / 12 months</a:t>
                      </a:r>
                    </a:p>
                  </a:txBody>
                  <a:tcPr marL="121920" marR="12192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4783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74001" y="137541"/>
            <a:ext cx="8871479" cy="388816"/>
          </a:xfrm>
        </p:spPr>
        <p:txBody>
          <a:bodyPr>
            <a:normAutofit/>
          </a:bodyPr>
          <a:lstStyle/>
          <a:p>
            <a:pPr marL="361935" lvl="1" indent="0">
              <a:buNone/>
            </a:pPr>
            <a:r>
              <a:rPr lang="en-US" dirty="0">
                <a:solidFill>
                  <a:schemeClr val="bg1"/>
                </a:solidFill>
                <a:latin typeface="+mn-lt"/>
              </a:rPr>
              <a:t>VISION DISCOUNTS</a:t>
            </a:r>
          </a:p>
        </p:txBody>
      </p:sp>
      <p:sp>
        <p:nvSpPr>
          <p:cNvPr id="4" name="Rectangle 3"/>
          <p:cNvSpPr/>
          <p:nvPr/>
        </p:nvSpPr>
        <p:spPr>
          <a:xfrm>
            <a:off x="474001" y="856745"/>
            <a:ext cx="6781800" cy="4483350"/>
          </a:xfrm>
          <a:prstGeom prst="rect">
            <a:avLst/>
          </a:prstGeom>
        </p:spPr>
        <p:txBody>
          <a:bodyPr wrap="square" lIns="108846" tIns="54423" rIns="108846" bIns="54423">
            <a:spAutoFit/>
          </a:bodyPr>
          <a:lstStyle/>
          <a:p>
            <a:pPr defTabSz="609576">
              <a:buClr>
                <a:srgbClr val="36982E"/>
              </a:buClr>
            </a:pPr>
            <a:r>
              <a:rPr lang="en-US" sz="3333" b="1" dirty="0">
                <a:solidFill>
                  <a:srgbClr val="9F248F"/>
                </a:solidFill>
                <a:latin typeface="Calibri"/>
                <a:ea typeface="Verdana" panose="020B0604030504040204" pitchFamily="34" charset="0"/>
                <a:cs typeface="Verdana" panose="020B0604030504040204" pitchFamily="34" charset="0"/>
              </a:rPr>
              <a:t>Standard vision plan discounts:</a:t>
            </a:r>
          </a:p>
          <a:p>
            <a:pPr defTabSz="609576">
              <a:buClr>
                <a:srgbClr val="36982E"/>
              </a:buClr>
            </a:pPr>
            <a:endParaRPr lang="en-US" sz="3333" dirty="0">
              <a:solidFill>
                <a:srgbClr val="000000"/>
              </a:solidFill>
              <a:latin typeface="Calibri"/>
              <a:ea typeface="Verdana" panose="020B0604030504040204" pitchFamily="34" charset="0"/>
              <a:cs typeface="Verdana" panose="020B0604030504040204" pitchFamily="34" charset="0"/>
            </a:endParaRPr>
          </a:p>
          <a:p>
            <a:pPr marL="340131" indent="-34013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20% off balance over frame allowance</a:t>
            </a:r>
          </a:p>
          <a:p>
            <a:pPr marL="340131" indent="-340131" defTabSz="609576">
              <a:buClr>
                <a:srgbClr val="36982E"/>
              </a:buClr>
              <a:buFont typeface="Arial" panose="020B0604020202020204" pitchFamily="34" charset="0"/>
              <a:buChar char="•"/>
            </a:pPr>
            <a:endParaRPr lang="en-US" sz="2417" dirty="0">
              <a:solidFill>
                <a:srgbClr val="000000"/>
              </a:solidFill>
              <a:latin typeface="Calibri"/>
              <a:ea typeface="Verdana" panose="020B0604030504040204" pitchFamily="34" charset="0"/>
              <a:cs typeface="Verdana" panose="020B0604030504040204" pitchFamily="34" charset="0"/>
            </a:endParaRPr>
          </a:p>
          <a:p>
            <a:pPr marL="340131" indent="-34013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15% off balance over conventional contact </a:t>
            </a:r>
          </a:p>
          <a:p>
            <a:pPr marL="340131" indent="-340131" defTabSz="609576">
              <a:buClr>
                <a:srgbClr val="36982E"/>
              </a:buClr>
              <a:buFont typeface="Arial" panose="020B0604020202020204" pitchFamily="34" charset="0"/>
              <a:buChar char="•"/>
            </a:pPr>
            <a:endParaRPr lang="en-US" sz="2417" dirty="0">
              <a:solidFill>
                <a:srgbClr val="000000"/>
              </a:solidFill>
              <a:latin typeface="Calibri"/>
              <a:ea typeface="Verdana" panose="020B0604030504040204" pitchFamily="34" charset="0"/>
              <a:cs typeface="Verdana" panose="020B0604030504040204" pitchFamily="34" charset="0"/>
            </a:endParaRPr>
          </a:p>
          <a:p>
            <a:pPr marL="340131" indent="-34013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15% off retail or 5% off promotional price LASIK</a:t>
            </a:r>
          </a:p>
          <a:p>
            <a:pPr marL="340131" indent="-340131" defTabSz="609576">
              <a:buClr>
                <a:srgbClr val="36982E"/>
              </a:buClr>
              <a:buFont typeface="Arial" panose="020B0604020202020204" pitchFamily="34" charset="0"/>
              <a:buChar char="•"/>
            </a:pPr>
            <a:endParaRPr lang="en-US" sz="2417" dirty="0">
              <a:solidFill>
                <a:srgbClr val="000000"/>
              </a:solidFill>
              <a:latin typeface="Calibri"/>
              <a:ea typeface="Verdana" panose="020B0604030504040204" pitchFamily="34" charset="0"/>
              <a:cs typeface="Verdana" panose="020B0604030504040204" pitchFamily="34" charset="0"/>
            </a:endParaRPr>
          </a:p>
          <a:p>
            <a:pPr marL="340131" indent="-34013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40% off additional pairs of prescription glasses</a:t>
            </a:r>
          </a:p>
          <a:p>
            <a:pPr marL="340131" indent="-340131" defTabSz="609576">
              <a:buClr>
                <a:srgbClr val="36982E"/>
              </a:buClr>
              <a:buFont typeface="Arial" panose="020B0604020202020204" pitchFamily="34" charset="0"/>
              <a:buChar char="•"/>
            </a:pPr>
            <a:endParaRPr lang="en-US" sz="2417" dirty="0">
              <a:solidFill>
                <a:srgbClr val="000000"/>
              </a:solidFill>
              <a:latin typeface="Calibri"/>
              <a:ea typeface="Verdana" panose="020B0604030504040204" pitchFamily="34" charset="0"/>
              <a:cs typeface="Verdana" panose="020B0604030504040204" pitchFamily="34" charset="0"/>
            </a:endParaRPr>
          </a:p>
          <a:p>
            <a:pPr marL="340131" indent="-340131" defTabSz="609576">
              <a:buClr>
                <a:srgbClr val="36982E"/>
              </a:buClr>
              <a:buFont typeface="Arial" panose="020B0604020202020204" pitchFamily="34" charset="0"/>
              <a:buChar char="•"/>
            </a:pPr>
            <a:r>
              <a:rPr lang="en-US" sz="2417" dirty="0">
                <a:solidFill>
                  <a:srgbClr val="000000"/>
                </a:solidFill>
                <a:latin typeface="Calibri"/>
                <a:ea typeface="Verdana" panose="020B0604030504040204" pitchFamily="34" charset="0"/>
                <a:cs typeface="Verdana" panose="020B0604030504040204" pitchFamily="34" charset="0"/>
              </a:rPr>
              <a:t>20% off a pair of non-prescription glasses</a:t>
            </a:r>
          </a:p>
        </p:txBody>
      </p:sp>
      <p:grpSp>
        <p:nvGrpSpPr>
          <p:cNvPr id="5" name="Group 4"/>
          <p:cNvGrpSpPr/>
          <p:nvPr/>
        </p:nvGrpSpPr>
        <p:grpSpPr>
          <a:xfrm>
            <a:off x="7907796" y="1841932"/>
            <a:ext cx="3200274" cy="3445023"/>
            <a:chOff x="4525414" y="2977193"/>
            <a:chExt cx="2375147" cy="2385206"/>
          </a:xfrm>
          <a:solidFill>
            <a:srgbClr val="62BB46"/>
          </a:solidFill>
        </p:grpSpPr>
        <p:grpSp>
          <p:nvGrpSpPr>
            <p:cNvPr id="6" name="Group 5"/>
            <p:cNvGrpSpPr/>
            <p:nvPr/>
          </p:nvGrpSpPr>
          <p:grpSpPr>
            <a:xfrm>
              <a:off x="4525414" y="2977193"/>
              <a:ext cx="2375147" cy="2385206"/>
              <a:chOff x="6351588" y="4171951"/>
              <a:chExt cx="374650" cy="376237"/>
            </a:xfrm>
            <a:grpFill/>
          </p:grpSpPr>
          <p:sp>
            <p:nvSpPr>
              <p:cNvPr id="8" name="Oval 158"/>
              <p:cNvSpPr>
                <a:spLocks noChangeArrowheads="1"/>
              </p:cNvSpPr>
              <p:nvPr/>
            </p:nvSpPr>
            <p:spPr bwMode="auto">
              <a:xfrm>
                <a:off x="6618288" y="4491038"/>
                <a:ext cx="55563"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pPr defTabSz="816335">
                  <a:defRPr/>
                </a:pPr>
                <a:endParaRPr lang="en-US" sz="1667" dirty="0">
                  <a:solidFill>
                    <a:srgbClr val="3F3F3F"/>
                  </a:solidFill>
                  <a:latin typeface="Nexa Light"/>
                </a:endParaRPr>
              </a:p>
            </p:txBody>
          </p:sp>
          <p:sp>
            <p:nvSpPr>
              <p:cNvPr id="9" name="Oval 159"/>
              <p:cNvSpPr>
                <a:spLocks noChangeArrowheads="1"/>
              </p:cNvSpPr>
              <p:nvPr/>
            </p:nvSpPr>
            <p:spPr bwMode="auto">
              <a:xfrm>
                <a:off x="6508751" y="4491038"/>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pPr defTabSz="816335">
                  <a:defRPr/>
                </a:pPr>
                <a:endParaRPr lang="en-US" sz="1667" dirty="0">
                  <a:solidFill>
                    <a:srgbClr val="3F3F3F"/>
                  </a:solidFill>
                  <a:latin typeface="Nexa Light"/>
                </a:endParaRPr>
              </a:p>
            </p:txBody>
          </p:sp>
          <p:sp>
            <p:nvSpPr>
              <p:cNvPr id="10" name="Freeform 160"/>
              <p:cNvSpPr>
                <a:spLocks noEditPoints="1"/>
              </p:cNvSpPr>
              <p:nvPr/>
            </p:nvSpPr>
            <p:spPr bwMode="auto">
              <a:xfrm>
                <a:off x="6351588" y="4171951"/>
                <a:ext cx="374650" cy="304800"/>
              </a:xfrm>
              <a:custGeom>
                <a:avLst/>
                <a:gdLst>
                  <a:gd name="T0" fmla="*/ 99 w 100"/>
                  <a:gd name="T1" fmla="*/ 15 h 81"/>
                  <a:gd name="T2" fmla="*/ 96 w 100"/>
                  <a:gd name="T3" fmla="*/ 13 h 81"/>
                  <a:gd name="T4" fmla="*/ 31 w 100"/>
                  <a:gd name="T5" fmla="*/ 13 h 81"/>
                  <a:gd name="T6" fmla="*/ 28 w 100"/>
                  <a:gd name="T7" fmla="*/ 3 h 81"/>
                  <a:gd name="T8" fmla="*/ 24 w 100"/>
                  <a:gd name="T9" fmla="*/ 0 h 81"/>
                  <a:gd name="T10" fmla="*/ 4 w 100"/>
                  <a:gd name="T11" fmla="*/ 0 h 81"/>
                  <a:gd name="T12" fmla="*/ 0 w 100"/>
                  <a:gd name="T13" fmla="*/ 4 h 81"/>
                  <a:gd name="T14" fmla="*/ 0 w 100"/>
                  <a:gd name="T15" fmla="*/ 5 h 81"/>
                  <a:gd name="T16" fmla="*/ 4 w 100"/>
                  <a:gd name="T17" fmla="*/ 9 h 81"/>
                  <a:gd name="T18" fmla="*/ 20 w 100"/>
                  <a:gd name="T19" fmla="*/ 9 h 81"/>
                  <a:gd name="T20" fmla="*/ 38 w 100"/>
                  <a:gd name="T21" fmla="*/ 78 h 81"/>
                  <a:gd name="T22" fmla="*/ 42 w 100"/>
                  <a:gd name="T23" fmla="*/ 81 h 81"/>
                  <a:gd name="T24" fmla="*/ 87 w 100"/>
                  <a:gd name="T25" fmla="*/ 81 h 81"/>
                  <a:gd name="T26" fmla="*/ 91 w 100"/>
                  <a:gd name="T27" fmla="*/ 77 h 81"/>
                  <a:gd name="T28" fmla="*/ 91 w 100"/>
                  <a:gd name="T29" fmla="*/ 76 h 81"/>
                  <a:gd name="T30" fmla="*/ 87 w 100"/>
                  <a:gd name="T31" fmla="*/ 72 h 81"/>
                  <a:gd name="T32" fmla="*/ 46 w 100"/>
                  <a:gd name="T33" fmla="*/ 72 h 81"/>
                  <a:gd name="T34" fmla="*/ 43 w 100"/>
                  <a:gd name="T35" fmla="*/ 62 h 81"/>
                  <a:gd name="T36" fmla="*/ 90 w 100"/>
                  <a:gd name="T37" fmla="*/ 62 h 81"/>
                  <a:gd name="T38" fmla="*/ 94 w 100"/>
                  <a:gd name="T39" fmla="*/ 59 h 81"/>
                  <a:gd name="T40" fmla="*/ 100 w 100"/>
                  <a:gd name="T41" fmla="*/ 18 h 81"/>
                  <a:gd name="T42" fmla="*/ 99 w 100"/>
                  <a:gd name="T43" fmla="*/ 15 h 81"/>
                  <a:gd name="T44" fmla="*/ 85 w 100"/>
                  <a:gd name="T45" fmla="*/ 53 h 81"/>
                  <a:gd name="T46" fmla="*/ 42 w 100"/>
                  <a:gd name="T47" fmla="*/ 53 h 81"/>
                  <a:gd name="T48" fmla="*/ 34 w 100"/>
                  <a:gd name="T49" fmla="*/ 23 h 81"/>
                  <a:gd name="T50" fmla="*/ 90 w 100"/>
                  <a:gd name="T51" fmla="*/ 23 h 81"/>
                  <a:gd name="T52" fmla="*/ 85 w 100"/>
                  <a:gd name="T53"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81">
                    <a:moveTo>
                      <a:pt x="99" y="15"/>
                    </a:moveTo>
                    <a:cubicBezTo>
                      <a:pt x="98" y="14"/>
                      <a:pt x="97" y="13"/>
                      <a:pt x="96" y="13"/>
                    </a:cubicBezTo>
                    <a:cubicBezTo>
                      <a:pt x="31" y="13"/>
                      <a:pt x="31" y="13"/>
                      <a:pt x="31" y="13"/>
                    </a:cubicBezTo>
                    <a:cubicBezTo>
                      <a:pt x="28" y="3"/>
                      <a:pt x="28" y="3"/>
                      <a:pt x="28" y="3"/>
                    </a:cubicBezTo>
                    <a:cubicBezTo>
                      <a:pt x="28" y="2"/>
                      <a:pt x="26" y="0"/>
                      <a:pt x="24" y="0"/>
                    </a:cubicBezTo>
                    <a:cubicBezTo>
                      <a:pt x="4" y="0"/>
                      <a:pt x="4" y="0"/>
                      <a:pt x="4" y="0"/>
                    </a:cubicBezTo>
                    <a:cubicBezTo>
                      <a:pt x="2" y="0"/>
                      <a:pt x="0" y="2"/>
                      <a:pt x="0" y="4"/>
                    </a:cubicBezTo>
                    <a:cubicBezTo>
                      <a:pt x="0" y="5"/>
                      <a:pt x="0" y="5"/>
                      <a:pt x="0" y="5"/>
                    </a:cubicBezTo>
                    <a:cubicBezTo>
                      <a:pt x="0" y="8"/>
                      <a:pt x="2" y="9"/>
                      <a:pt x="4" y="9"/>
                    </a:cubicBezTo>
                    <a:cubicBezTo>
                      <a:pt x="20" y="9"/>
                      <a:pt x="20" y="9"/>
                      <a:pt x="20" y="9"/>
                    </a:cubicBezTo>
                    <a:cubicBezTo>
                      <a:pt x="38" y="78"/>
                      <a:pt x="38" y="78"/>
                      <a:pt x="38" y="78"/>
                    </a:cubicBezTo>
                    <a:cubicBezTo>
                      <a:pt x="38" y="80"/>
                      <a:pt x="40" y="81"/>
                      <a:pt x="42" y="81"/>
                    </a:cubicBezTo>
                    <a:cubicBezTo>
                      <a:pt x="87" y="81"/>
                      <a:pt x="87" y="81"/>
                      <a:pt x="87" y="81"/>
                    </a:cubicBezTo>
                    <a:cubicBezTo>
                      <a:pt x="89" y="81"/>
                      <a:pt x="91" y="79"/>
                      <a:pt x="91" y="77"/>
                    </a:cubicBezTo>
                    <a:cubicBezTo>
                      <a:pt x="91" y="76"/>
                      <a:pt x="91" y="76"/>
                      <a:pt x="91" y="76"/>
                    </a:cubicBezTo>
                    <a:cubicBezTo>
                      <a:pt x="91" y="74"/>
                      <a:pt x="89" y="72"/>
                      <a:pt x="87" y="72"/>
                    </a:cubicBezTo>
                    <a:cubicBezTo>
                      <a:pt x="46" y="72"/>
                      <a:pt x="46" y="72"/>
                      <a:pt x="46" y="72"/>
                    </a:cubicBezTo>
                    <a:cubicBezTo>
                      <a:pt x="43" y="62"/>
                      <a:pt x="43" y="62"/>
                      <a:pt x="43" y="62"/>
                    </a:cubicBezTo>
                    <a:cubicBezTo>
                      <a:pt x="90" y="62"/>
                      <a:pt x="90" y="62"/>
                      <a:pt x="90" y="62"/>
                    </a:cubicBezTo>
                    <a:cubicBezTo>
                      <a:pt x="92" y="62"/>
                      <a:pt x="94" y="61"/>
                      <a:pt x="94" y="59"/>
                    </a:cubicBezTo>
                    <a:cubicBezTo>
                      <a:pt x="100" y="18"/>
                      <a:pt x="100" y="18"/>
                      <a:pt x="100" y="18"/>
                    </a:cubicBezTo>
                    <a:cubicBezTo>
                      <a:pt x="100" y="17"/>
                      <a:pt x="100" y="16"/>
                      <a:pt x="99" y="15"/>
                    </a:cubicBezTo>
                    <a:close/>
                    <a:moveTo>
                      <a:pt x="85" y="53"/>
                    </a:moveTo>
                    <a:cubicBezTo>
                      <a:pt x="42" y="53"/>
                      <a:pt x="42" y="53"/>
                      <a:pt x="42" y="53"/>
                    </a:cubicBezTo>
                    <a:cubicBezTo>
                      <a:pt x="34" y="23"/>
                      <a:pt x="34" y="23"/>
                      <a:pt x="34" y="23"/>
                    </a:cubicBezTo>
                    <a:cubicBezTo>
                      <a:pt x="90" y="23"/>
                      <a:pt x="90" y="23"/>
                      <a:pt x="90" y="23"/>
                    </a:cubicBezTo>
                    <a:lnTo>
                      <a:pt x="85"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pPr defTabSz="816335">
                  <a:defRPr/>
                </a:pPr>
                <a:endParaRPr lang="en-US" sz="1667" dirty="0">
                  <a:solidFill>
                    <a:srgbClr val="3F3F3F"/>
                  </a:solidFill>
                  <a:latin typeface="Nexa Light"/>
                </a:endParaRPr>
              </a:p>
            </p:txBody>
          </p:sp>
        </p:grpSp>
        <p:sp>
          <p:nvSpPr>
            <p:cNvPr id="7" name="Freeform 224"/>
            <p:cNvSpPr>
              <a:spLocks/>
            </p:cNvSpPr>
            <p:nvPr/>
          </p:nvSpPr>
          <p:spPr bwMode="auto">
            <a:xfrm rot="2577392">
              <a:off x="5806621" y="3656964"/>
              <a:ext cx="480365" cy="493348"/>
            </a:xfrm>
            <a:custGeom>
              <a:avLst/>
              <a:gdLst>
                <a:gd name="T0" fmla="*/ 2 w 31"/>
                <a:gd name="T1" fmla="*/ 1 h 32"/>
                <a:gd name="T2" fmla="*/ 2 w 31"/>
                <a:gd name="T3" fmla="*/ 1 h 32"/>
                <a:gd name="T4" fmla="*/ 1 w 31"/>
                <a:gd name="T5" fmla="*/ 2 h 32"/>
                <a:gd name="T6" fmla="*/ 1 w 31"/>
                <a:gd name="T7" fmla="*/ 6 h 32"/>
                <a:gd name="T8" fmla="*/ 2 w 31"/>
                <a:gd name="T9" fmla="*/ 7 h 32"/>
                <a:gd name="T10" fmla="*/ 2 w 31"/>
                <a:gd name="T11" fmla="*/ 7 h 32"/>
                <a:gd name="T12" fmla="*/ 3 w 31"/>
                <a:gd name="T13" fmla="*/ 19 h 32"/>
                <a:gd name="T14" fmla="*/ 17 w 31"/>
                <a:gd name="T15" fmla="*/ 19 h 32"/>
                <a:gd name="T16" fmla="*/ 22 w 31"/>
                <a:gd name="T17" fmla="*/ 18 h 32"/>
                <a:gd name="T18" fmla="*/ 22 w 31"/>
                <a:gd name="T19" fmla="*/ 22 h 32"/>
                <a:gd name="T20" fmla="*/ 17 w 31"/>
                <a:gd name="T21" fmla="*/ 25 h 32"/>
                <a:gd name="T22" fmla="*/ 14 w 31"/>
                <a:gd name="T23" fmla="*/ 28 h 32"/>
                <a:gd name="T24" fmla="*/ 15 w 31"/>
                <a:gd name="T25" fmla="*/ 29 h 32"/>
                <a:gd name="T26" fmla="*/ 16 w 31"/>
                <a:gd name="T27" fmla="*/ 31 h 32"/>
                <a:gd name="T28" fmla="*/ 17 w 31"/>
                <a:gd name="T29" fmla="*/ 32 h 32"/>
                <a:gd name="T30" fmla="*/ 18 w 31"/>
                <a:gd name="T31" fmla="*/ 32 h 32"/>
                <a:gd name="T32" fmla="*/ 24 w 31"/>
                <a:gd name="T33" fmla="*/ 29 h 32"/>
                <a:gd name="T34" fmla="*/ 25 w 31"/>
                <a:gd name="T35" fmla="*/ 30 h 32"/>
                <a:gd name="T36" fmla="*/ 27 w 31"/>
                <a:gd name="T37" fmla="*/ 31 h 32"/>
                <a:gd name="T38" fmla="*/ 29 w 31"/>
                <a:gd name="T39" fmla="*/ 30 h 32"/>
                <a:gd name="T40" fmla="*/ 29 w 31"/>
                <a:gd name="T41" fmla="*/ 30 h 32"/>
                <a:gd name="T42" fmla="*/ 30 w 31"/>
                <a:gd name="T43" fmla="*/ 30 h 32"/>
                <a:gd name="T44" fmla="*/ 30 w 31"/>
                <a:gd name="T45" fmla="*/ 26 h 32"/>
                <a:gd name="T46" fmla="*/ 29 w 31"/>
                <a:gd name="T47" fmla="*/ 25 h 32"/>
                <a:gd name="T48" fmla="*/ 29 w 31"/>
                <a:gd name="T49" fmla="*/ 25 h 32"/>
                <a:gd name="T50" fmla="*/ 28 w 31"/>
                <a:gd name="T51" fmla="*/ 13 h 32"/>
                <a:gd name="T52" fmla="*/ 14 w 31"/>
                <a:gd name="T53" fmla="*/ 12 h 32"/>
                <a:gd name="T54" fmla="*/ 8 w 31"/>
                <a:gd name="T55" fmla="*/ 13 h 32"/>
                <a:gd name="T56" fmla="*/ 9 w 31"/>
                <a:gd name="T57" fmla="*/ 9 h 32"/>
                <a:gd name="T58" fmla="*/ 13 w 31"/>
                <a:gd name="T59" fmla="*/ 7 h 32"/>
                <a:gd name="T60" fmla="*/ 15 w 31"/>
                <a:gd name="T61" fmla="*/ 6 h 32"/>
                <a:gd name="T62" fmla="*/ 15 w 31"/>
                <a:gd name="T63" fmla="*/ 4 h 32"/>
                <a:gd name="T64" fmla="*/ 15 w 31"/>
                <a:gd name="T65" fmla="*/ 2 h 32"/>
                <a:gd name="T66" fmla="*/ 12 w 31"/>
                <a:gd name="T67" fmla="*/ 0 h 32"/>
                <a:gd name="T68" fmla="*/ 7 w 31"/>
                <a:gd name="T69" fmla="*/ 2 h 32"/>
                <a:gd name="T70" fmla="*/ 6 w 31"/>
                <a:gd name="T71" fmla="*/ 1 h 32"/>
                <a:gd name="T72" fmla="*/ 2 w 31"/>
                <a:gd name="T7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2" y="1"/>
                  </a:moveTo>
                  <a:cubicBezTo>
                    <a:pt x="2" y="1"/>
                    <a:pt x="2" y="1"/>
                    <a:pt x="2" y="1"/>
                  </a:cubicBezTo>
                  <a:cubicBezTo>
                    <a:pt x="1" y="2"/>
                    <a:pt x="1" y="2"/>
                    <a:pt x="1" y="2"/>
                  </a:cubicBezTo>
                  <a:cubicBezTo>
                    <a:pt x="0" y="3"/>
                    <a:pt x="0" y="5"/>
                    <a:pt x="1" y="6"/>
                  </a:cubicBezTo>
                  <a:cubicBezTo>
                    <a:pt x="2" y="7"/>
                    <a:pt x="2" y="7"/>
                    <a:pt x="2" y="7"/>
                  </a:cubicBezTo>
                  <a:cubicBezTo>
                    <a:pt x="2" y="7"/>
                    <a:pt x="2" y="7"/>
                    <a:pt x="2" y="7"/>
                  </a:cubicBezTo>
                  <a:cubicBezTo>
                    <a:pt x="0" y="11"/>
                    <a:pt x="0" y="16"/>
                    <a:pt x="3" y="19"/>
                  </a:cubicBezTo>
                  <a:cubicBezTo>
                    <a:pt x="7" y="23"/>
                    <a:pt x="12" y="21"/>
                    <a:pt x="17" y="19"/>
                  </a:cubicBezTo>
                  <a:cubicBezTo>
                    <a:pt x="19" y="18"/>
                    <a:pt x="21" y="17"/>
                    <a:pt x="22" y="18"/>
                  </a:cubicBezTo>
                  <a:cubicBezTo>
                    <a:pt x="24" y="20"/>
                    <a:pt x="22" y="22"/>
                    <a:pt x="22" y="22"/>
                  </a:cubicBezTo>
                  <a:cubicBezTo>
                    <a:pt x="21" y="23"/>
                    <a:pt x="19" y="24"/>
                    <a:pt x="17" y="25"/>
                  </a:cubicBezTo>
                  <a:cubicBezTo>
                    <a:pt x="15" y="25"/>
                    <a:pt x="14" y="26"/>
                    <a:pt x="14" y="28"/>
                  </a:cubicBezTo>
                  <a:cubicBezTo>
                    <a:pt x="15" y="29"/>
                    <a:pt x="15" y="29"/>
                    <a:pt x="15" y="29"/>
                  </a:cubicBezTo>
                  <a:cubicBezTo>
                    <a:pt x="15" y="30"/>
                    <a:pt x="15" y="31"/>
                    <a:pt x="16" y="31"/>
                  </a:cubicBezTo>
                  <a:cubicBezTo>
                    <a:pt x="16" y="31"/>
                    <a:pt x="17" y="32"/>
                    <a:pt x="17" y="32"/>
                  </a:cubicBezTo>
                  <a:cubicBezTo>
                    <a:pt x="18" y="32"/>
                    <a:pt x="18" y="32"/>
                    <a:pt x="18" y="32"/>
                  </a:cubicBezTo>
                  <a:cubicBezTo>
                    <a:pt x="20" y="32"/>
                    <a:pt x="22" y="31"/>
                    <a:pt x="24" y="29"/>
                  </a:cubicBezTo>
                  <a:cubicBezTo>
                    <a:pt x="25" y="30"/>
                    <a:pt x="25" y="30"/>
                    <a:pt x="25" y="30"/>
                  </a:cubicBezTo>
                  <a:cubicBezTo>
                    <a:pt x="26" y="31"/>
                    <a:pt x="27" y="31"/>
                    <a:pt x="27" y="31"/>
                  </a:cubicBezTo>
                  <a:cubicBezTo>
                    <a:pt x="28" y="31"/>
                    <a:pt x="29" y="31"/>
                    <a:pt x="29" y="30"/>
                  </a:cubicBezTo>
                  <a:cubicBezTo>
                    <a:pt x="29" y="30"/>
                    <a:pt x="29" y="30"/>
                    <a:pt x="29" y="30"/>
                  </a:cubicBezTo>
                  <a:cubicBezTo>
                    <a:pt x="30" y="30"/>
                    <a:pt x="30" y="30"/>
                    <a:pt x="30" y="30"/>
                  </a:cubicBezTo>
                  <a:cubicBezTo>
                    <a:pt x="31" y="29"/>
                    <a:pt x="31" y="27"/>
                    <a:pt x="30" y="26"/>
                  </a:cubicBezTo>
                  <a:cubicBezTo>
                    <a:pt x="29" y="25"/>
                    <a:pt x="29" y="25"/>
                    <a:pt x="29" y="25"/>
                  </a:cubicBezTo>
                  <a:cubicBezTo>
                    <a:pt x="29" y="25"/>
                    <a:pt x="29" y="25"/>
                    <a:pt x="29" y="25"/>
                  </a:cubicBezTo>
                  <a:cubicBezTo>
                    <a:pt x="31" y="21"/>
                    <a:pt x="31" y="16"/>
                    <a:pt x="28" y="13"/>
                  </a:cubicBezTo>
                  <a:cubicBezTo>
                    <a:pt x="23" y="8"/>
                    <a:pt x="18" y="11"/>
                    <a:pt x="14" y="12"/>
                  </a:cubicBezTo>
                  <a:cubicBezTo>
                    <a:pt x="12" y="13"/>
                    <a:pt x="9" y="14"/>
                    <a:pt x="8" y="13"/>
                  </a:cubicBezTo>
                  <a:cubicBezTo>
                    <a:pt x="8" y="12"/>
                    <a:pt x="8" y="11"/>
                    <a:pt x="9" y="9"/>
                  </a:cubicBezTo>
                  <a:cubicBezTo>
                    <a:pt x="10" y="8"/>
                    <a:pt x="12" y="7"/>
                    <a:pt x="13" y="7"/>
                  </a:cubicBezTo>
                  <a:cubicBezTo>
                    <a:pt x="14" y="7"/>
                    <a:pt x="15" y="6"/>
                    <a:pt x="15" y="6"/>
                  </a:cubicBezTo>
                  <a:cubicBezTo>
                    <a:pt x="15" y="5"/>
                    <a:pt x="16" y="4"/>
                    <a:pt x="15" y="4"/>
                  </a:cubicBezTo>
                  <a:cubicBezTo>
                    <a:pt x="15" y="2"/>
                    <a:pt x="15" y="2"/>
                    <a:pt x="15" y="2"/>
                  </a:cubicBezTo>
                  <a:cubicBezTo>
                    <a:pt x="14" y="1"/>
                    <a:pt x="13" y="0"/>
                    <a:pt x="12" y="0"/>
                  </a:cubicBezTo>
                  <a:cubicBezTo>
                    <a:pt x="10" y="0"/>
                    <a:pt x="8" y="1"/>
                    <a:pt x="7" y="2"/>
                  </a:cubicBezTo>
                  <a:cubicBezTo>
                    <a:pt x="6" y="1"/>
                    <a:pt x="6" y="1"/>
                    <a:pt x="6" y="1"/>
                  </a:cubicBezTo>
                  <a:cubicBezTo>
                    <a:pt x="4" y="0"/>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pPr defTabSz="816335">
                <a:defRPr/>
              </a:pPr>
              <a:endParaRPr lang="en-US" sz="1667" dirty="0">
                <a:solidFill>
                  <a:srgbClr val="3F3F3F"/>
                </a:solidFill>
                <a:latin typeface="Nexa Light"/>
              </a:endParaRPr>
            </a:p>
          </p:txBody>
        </p:sp>
      </p:grpSp>
    </p:spTree>
    <p:extLst>
      <p:ext uri="{BB962C8B-B14F-4D97-AF65-F5344CB8AC3E}">
        <p14:creationId xmlns:p14="http://schemas.microsoft.com/office/powerpoint/2010/main" val="1485275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mn-lt"/>
              </a:rPr>
              <a:t>Top 3</a:t>
            </a:r>
          </a:p>
        </p:txBody>
      </p:sp>
      <p:sp>
        <p:nvSpPr>
          <p:cNvPr id="3" name="TextBox 2"/>
          <p:cNvSpPr txBox="1"/>
          <p:nvPr/>
        </p:nvSpPr>
        <p:spPr>
          <a:xfrm>
            <a:off x="1117600" y="1523683"/>
            <a:ext cx="10185400" cy="853837"/>
          </a:xfrm>
          <a:prstGeom prst="rect">
            <a:avLst/>
          </a:prstGeom>
          <a:noFill/>
        </p:spPr>
        <p:txBody>
          <a:bodyPr wrap="square" lIns="108852" tIns="54426" rIns="108852" bIns="54426" rtlCol="0">
            <a:spAutoFit/>
          </a:bodyPr>
          <a:lstStyle/>
          <a:p>
            <a:pPr defTabSz="609576"/>
            <a:r>
              <a:rPr lang="en-US" sz="2400" dirty="0">
                <a:solidFill>
                  <a:srgbClr val="000000"/>
                </a:solidFill>
                <a:latin typeface="Calibri"/>
              </a:rPr>
              <a:t>Vision care is important because its impact reaches over 190 million U.S. adults and </a:t>
            </a:r>
            <a:r>
              <a:rPr lang="en-US" sz="2400" b="1" dirty="0">
                <a:solidFill>
                  <a:srgbClr val="000000"/>
                </a:solidFill>
                <a:latin typeface="Calibri"/>
              </a:rPr>
              <a:t>affects all age groups </a:t>
            </a:r>
            <a:r>
              <a:rPr lang="en-US" sz="2400" dirty="0">
                <a:solidFill>
                  <a:srgbClr val="000000"/>
                </a:solidFill>
                <a:latin typeface="Calibri"/>
              </a:rPr>
              <a:t>from babies to seniors</a:t>
            </a:r>
          </a:p>
        </p:txBody>
      </p:sp>
      <p:sp>
        <p:nvSpPr>
          <p:cNvPr id="5" name="TextBox 4"/>
          <p:cNvSpPr txBox="1"/>
          <p:nvPr/>
        </p:nvSpPr>
        <p:spPr>
          <a:xfrm>
            <a:off x="1092199" y="2882206"/>
            <a:ext cx="10007600" cy="848579"/>
          </a:xfrm>
          <a:prstGeom prst="rect">
            <a:avLst/>
          </a:prstGeom>
          <a:noFill/>
        </p:spPr>
        <p:txBody>
          <a:bodyPr wrap="square" lIns="108852" tIns="54426" rIns="108852" bIns="54426" rtlCol="0">
            <a:spAutoFit/>
          </a:bodyPr>
          <a:lstStyle/>
          <a:p>
            <a:pPr defTabSz="609576"/>
            <a:r>
              <a:rPr lang="en-US" sz="2400" dirty="0">
                <a:solidFill>
                  <a:srgbClr val="000000"/>
                </a:solidFill>
                <a:latin typeface="Calibri"/>
              </a:rPr>
              <a:t>The components of a vision plan are: </a:t>
            </a:r>
            <a:r>
              <a:rPr lang="en-US" sz="2400" b="1" dirty="0">
                <a:solidFill>
                  <a:srgbClr val="000000"/>
                </a:solidFill>
                <a:latin typeface="Calibri"/>
              </a:rPr>
              <a:t>exam, materials (frames, lenses, lens options, contact lenses) , and discounts</a:t>
            </a:r>
          </a:p>
        </p:txBody>
      </p:sp>
      <p:sp>
        <p:nvSpPr>
          <p:cNvPr id="8" name="TextBox 7"/>
          <p:cNvSpPr txBox="1"/>
          <p:nvPr/>
        </p:nvSpPr>
        <p:spPr>
          <a:xfrm>
            <a:off x="1117600" y="4274244"/>
            <a:ext cx="10058400" cy="481876"/>
          </a:xfrm>
          <a:prstGeom prst="rect">
            <a:avLst/>
          </a:prstGeom>
          <a:noFill/>
        </p:spPr>
        <p:txBody>
          <a:bodyPr wrap="square" lIns="108852" tIns="54426" rIns="108852" bIns="54426" rtlCol="0">
            <a:spAutoFit/>
          </a:bodyPr>
          <a:lstStyle/>
          <a:p>
            <a:pPr defTabSz="609576"/>
            <a:r>
              <a:rPr lang="en-US" sz="2400" dirty="0">
                <a:solidFill>
                  <a:srgbClr val="000000"/>
                </a:solidFill>
                <a:latin typeface="Calibri"/>
              </a:rPr>
              <a:t>On average, a vision plan will </a:t>
            </a:r>
            <a:r>
              <a:rPr lang="en-US" sz="2400" b="1" dirty="0">
                <a:solidFill>
                  <a:srgbClr val="000000"/>
                </a:solidFill>
                <a:latin typeface="Calibri"/>
              </a:rPr>
              <a:t>save a member 71% compared to paying retail</a:t>
            </a:r>
          </a:p>
        </p:txBody>
      </p:sp>
      <p:sp>
        <p:nvSpPr>
          <p:cNvPr id="4" name="TextBox 3"/>
          <p:cNvSpPr txBox="1"/>
          <p:nvPr/>
        </p:nvSpPr>
        <p:spPr>
          <a:xfrm>
            <a:off x="550157" y="1504060"/>
            <a:ext cx="510076" cy="861774"/>
          </a:xfrm>
          <a:prstGeom prst="rect">
            <a:avLst/>
          </a:prstGeom>
          <a:noFill/>
        </p:spPr>
        <p:txBody>
          <a:bodyPr wrap="none" rtlCol="0">
            <a:spAutoFit/>
          </a:bodyPr>
          <a:lstStyle/>
          <a:p>
            <a:pPr defTabSz="609576"/>
            <a:r>
              <a:rPr lang="en-US" sz="5000" b="1" dirty="0">
                <a:solidFill>
                  <a:srgbClr val="227B13"/>
                </a:solidFill>
                <a:latin typeface="Calibri"/>
              </a:rPr>
              <a:t>1</a:t>
            </a:r>
          </a:p>
        </p:txBody>
      </p:sp>
      <p:sp>
        <p:nvSpPr>
          <p:cNvPr id="11" name="TextBox 10"/>
          <p:cNvSpPr txBox="1"/>
          <p:nvPr/>
        </p:nvSpPr>
        <p:spPr>
          <a:xfrm>
            <a:off x="550157" y="2850455"/>
            <a:ext cx="510076" cy="861774"/>
          </a:xfrm>
          <a:prstGeom prst="rect">
            <a:avLst/>
          </a:prstGeom>
          <a:noFill/>
        </p:spPr>
        <p:txBody>
          <a:bodyPr wrap="none" rtlCol="0">
            <a:spAutoFit/>
          </a:bodyPr>
          <a:lstStyle/>
          <a:p>
            <a:pPr defTabSz="609576"/>
            <a:r>
              <a:rPr lang="en-US" sz="5000" b="1" dirty="0">
                <a:solidFill>
                  <a:srgbClr val="227B13"/>
                </a:solidFill>
                <a:latin typeface="Calibri"/>
              </a:rPr>
              <a:t>2</a:t>
            </a:r>
          </a:p>
        </p:txBody>
      </p:sp>
      <p:sp>
        <p:nvSpPr>
          <p:cNvPr id="12" name="TextBox 11"/>
          <p:cNvSpPr txBox="1"/>
          <p:nvPr/>
        </p:nvSpPr>
        <p:spPr>
          <a:xfrm>
            <a:off x="550157" y="4115493"/>
            <a:ext cx="510076" cy="861774"/>
          </a:xfrm>
          <a:prstGeom prst="rect">
            <a:avLst/>
          </a:prstGeom>
          <a:noFill/>
        </p:spPr>
        <p:txBody>
          <a:bodyPr wrap="none" rtlCol="0">
            <a:spAutoFit/>
          </a:bodyPr>
          <a:lstStyle/>
          <a:p>
            <a:pPr defTabSz="609576"/>
            <a:r>
              <a:rPr lang="en-US" sz="5000" b="1" dirty="0">
                <a:solidFill>
                  <a:srgbClr val="227B13"/>
                </a:solidFill>
                <a:latin typeface="Calibri"/>
              </a:rPr>
              <a:t>3</a:t>
            </a:r>
          </a:p>
        </p:txBody>
      </p:sp>
      <p:sp>
        <p:nvSpPr>
          <p:cNvPr id="6" name="TextBox 5"/>
          <p:cNvSpPr txBox="1"/>
          <p:nvPr/>
        </p:nvSpPr>
        <p:spPr>
          <a:xfrm>
            <a:off x="528737" y="723432"/>
            <a:ext cx="7166193" cy="502766"/>
          </a:xfrm>
          <a:prstGeom prst="rect">
            <a:avLst/>
          </a:prstGeom>
          <a:noFill/>
        </p:spPr>
        <p:txBody>
          <a:bodyPr wrap="none" rtlCol="0">
            <a:spAutoFit/>
          </a:bodyPr>
          <a:lstStyle/>
          <a:p>
            <a:pPr defTabSz="609576"/>
            <a:r>
              <a:rPr lang="en-US" sz="2667" b="1" dirty="0">
                <a:solidFill>
                  <a:srgbClr val="000000"/>
                </a:solidFill>
                <a:latin typeface="Calibri"/>
              </a:rPr>
              <a:t>If you remember anything today, remember this; </a:t>
            </a:r>
          </a:p>
        </p:txBody>
      </p:sp>
    </p:spTree>
    <p:extLst>
      <p:ext uri="{BB962C8B-B14F-4D97-AF65-F5344CB8AC3E}">
        <p14:creationId xmlns:p14="http://schemas.microsoft.com/office/powerpoint/2010/main" val="3011514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BCBS KS Sales and Agent Training</a:t>
            </a:r>
          </a:p>
        </p:txBody>
      </p:sp>
      <p:sp>
        <p:nvSpPr>
          <p:cNvPr id="6" name="Subtitle 5"/>
          <p:cNvSpPr>
            <a:spLocks noGrp="1"/>
          </p:cNvSpPr>
          <p:nvPr>
            <p:ph type="subTitle" idx="1"/>
          </p:nvPr>
        </p:nvSpPr>
        <p:spPr>
          <a:xfrm>
            <a:off x="762000" y="5356225"/>
            <a:ext cx="10668000" cy="1181100"/>
          </a:xfrm>
        </p:spPr>
        <p:txBody>
          <a:bodyPr/>
          <a:lstStyle/>
          <a:p>
            <a:r>
              <a:rPr lang="en-US" dirty="0"/>
              <a:t>September 2024</a:t>
            </a:r>
          </a:p>
        </p:txBody>
      </p:sp>
    </p:spTree>
    <p:extLst>
      <p:ext uri="{BB962C8B-B14F-4D97-AF65-F5344CB8AC3E}">
        <p14:creationId xmlns:p14="http://schemas.microsoft.com/office/powerpoint/2010/main" val="723618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Member Experience</a:t>
            </a:r>
          </a:p>
        </p:txBody>
      </p:sp>
      <p:sp>
        <p:nvSpPr>
          <p:cNvPr id="4" name="TextBox 5"/>
          <p:cNvSpPr txBox="1"/>
          <p:nvPr/>
        </p:nvSpPr>
        <p:spPr>
          <a:xfrm>
            <a:off x="1524001" y="4873983"/>
            <a:ext cx="286846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dirty="0">
                <a:solidFill>
                  <a:srgbClr val="6E6E6E"/>
                </a:solidFill>
                <a:latin typeface="Calibri" panose="020F0502020204030204" pitchFamily="34" charset="0"/>
                <a:cs typeface="Helvetica"/>
              </a:rPr>
              <a:t>Member Calls TruHearing at </a:t>
            </a:r>
          </a:p>
          <a:p>
            <a:pPr algn="ctr" defTabSz="914400"/>
            <a:r>
              <a:rPr lang="en-US" dirty="0">
                <a:solidFill>
                  <a:srgbClr val="6E6E6E"/>
                </a:solidFill>
                <a:latin typeface="Calibri"/>
              </a:rPr>
              <a:t>1-833-734-4426</a:t>
            </a:r>
            <a:endParaRPr lang="en-US" sz="1600" dirty="0">
              <a:solidFill>
                <a:srgbClr val="6E6E6E"/>
              </a:solidFill>
              <a:latin typeface="Calibri" panose="020F0502020204030204" pitchFamily="34" charset="0"/>
              <a:cs typeface="Helvetica"/>
            </a:endParaRPr>
          </a:p>
        </p:txBody>
      </p:sp>
      <p:sp>
        <p:nvSpPr>
          <p:cNvPr id="5" name="TextBox 5"/>
          <p:cNvSpPr txBox="1"/>
          <p:nvPr/>
        </p:nvSpPr>
        <p:spPr>
          <a:xfrm>
            <a:off x="4736926" y="4873983"/>
            <a:ext cx="27181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dirty="0">
                <a:solidFill>
                  <a:srgbClr val="6E6E6E"/>
                </a:solidFill>
                <a:latin typeface="Calibri" panose="020F0502020204030204" pitchFamily="34" charset="0"/>
                <a:cs typeface="Helvetica"/>
              </a:rPr>
              <a:t>Member Visits a Provider for a Hearing Exam</a:t>
            </a:r>
          </a:p>
        </p:txBody>
      </p:sp>
      <p:sp>
        <p:nvSpPr>
          <p:cNvPr id="6" name="TextBox 5"/>
          <p:cNvSpPr txBox="1"/>
          <p:nvPr/>
        </p:nvSpPr>
        <p:spPr>
          <a:xfrm>
            <a:off x="7812066" y="4873983"/>
            <a:ext cx="27181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dirty="0">
                <a:solidFill>
                  <a:srgbClr val="6E6E6E"/>
                </a:solidFill>
                <a:latin typeface="Calibri" panose="020F0502020204030204" pitchFamily="34" charset="0"/>
                <a:cs typeface="Helvetica"/>
              </a:rPr>
              <a:t>Member is Fitted and Trained on Hearing Aids</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066"/>
          <a:stretch/>
        </p:blipFill>
        <p:spPr>
          <a:xfrm>
            <a:off x="1524000" y="2082183"/>
            <a:ext cx="2936631" cy="263347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275" y="2082183"/>
            <a:ext cx="2962656" cy="2633472"/>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8233" r="1115"/>
          <a:stretch/>
        </p:blipFill>
        <p:spPr>
          <a:xfrm>
            <a:off x="7722576" y="2082183"/>
            <a:ext cx="2945424" cy="2633472"/>
          </a:xfrm>
          <a:prstGeom prst="rect">
            <a:avLst/>
          </a:prstGeom>
        </p:spPr>
      </p:pic>
      <p:sp>
        <p:nvSpPr>
          <p:cNvPr id="3" name="Rectangle 2">
            <a:extLst>
              <a:ext uri="{FF2B5EF4-FFF2-40B4-BE49-F238E27FC236}">
                <a16:creationId xmlns:a16="http://schemas.microsoft.com/office/drawing/2014/main" id="{97E78009-87AC-400D-9970-86FBC2C44E1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solidFill>
                <a:srgbClr val="6E6E6E"/>
              </a:solidFill>
              <a:latin typeface="Calibri"/>
            </a:endParaRPr>
          </a:p>
        </p:txBody>
      </p:sp>
      <p:sp>
        <p:nvSpPr>
          <p:cNvPr id="7" name="Rectangle 6">
            <a:extLst>
              <a:ext uri="{FF2B5EF4-FFF2-40B4-BE49-F238E27FC236}">
                <a16:creationId xmlns:a16="http://schemas.microsoft.com/office/drawing/2014/main" id="{B39B9D4C-F1CB-48D8-802D-D4F4B309903B}"/>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solidFill>
                <a:srgbClr val="6E6E6E"/>
              </a:solidFill>
              <a:latin typeface="Calibri"/>
            </a:endParaRPr>
          </a:p>
        </p:txBody>
      </p:sp>
      <p:sp>
        <p:nvSpPr>
          <p:cNvPr id="8" name="Rectangle 7">
            <a:extLst>
              <a:ext uri="{FF2B5EF4-FFF2-40B4-BE49-F238E27FC236}">
                <a16:creationId xmlns:a16="http://schemas.microsoft.com/office/drawing/2014/main" id="{2CBD4EA8-B618-494E-9643-ABE70FAA561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solidFill>
                <a:srgbClr val="6E6E6E"/>
              </a:solidFill>
              <a:latin typeface="Calibri"/>
            </a:endParaRPr>
          </a:p>
        </p:txBody>
      </p:sp>
      <p:sp>
        <p:nvSpPr>
          <p:cNvPr id="9" name="Rectangle 8">
            <a:extLst>
              <a:ext uri="{FF2B5EF4-FFF2-40B4-BE49-F238E27FC236}">
                <a16:creationId xmlns:a16="http://schemas.microsoft.com/office/drawing/2014/main" id="{3ACA474A-039A-4DBC-8A09-B3A264941642}"/>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solidFill>
                <a:srgbClr val="6E6E6E"/>
              </a:solidFill>
              <a:latin typeface="Calibri"/>
            </a:endParaRPr>
          </a:p>
        </p:txBody>
      </p:sp>
      <p:sp>
        <p:nvSpPr>
          <p:cNvPr id="15" name="Rectangle 14">
            <a:extLst>
              <a:ext uri="{FF2B5EF4-FFF2-40B4-BE49-F238E27FC236}">
                <a16:creationId xmlns:a16="http://schemas.microsoft.com/office/drawing/2014/main" id="{3E4A767A-0602-4C76-8C22-B5489DFB1118}"/>
              </a:ext>
            </a:extLst>
          </p:cNvPr>
          <p:cNvSpPr/>
          <p:nvPr/>
        </p:nvSpPr>
        <p:spPr>
          <a:xfrm>
            <a:off x="238539" y="6488102"/>
            <a:ext cx="6987209" cy="28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31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21916A-BDAB-C431-535D-2B1EC4F965D2}"/>
              </a:ext>
            </a:extLst>
          </p:cNvPr>
          <p:cNvPicPr>
            <a:picLocks noChangeAspect="1"/>
          </p:cNvPicPr>
          <p:nvPr/>
        </p:nvPicPr>
        <p:blipFill>
          <a:blip r:embed="rId2"/>
          <a:stretch>
            <a:fillRect/>
          </a:stretch>
        </p:blipFill>
        <p:spPr>
          <a:xfrm>
            <a:off x="3455894" y="1316799"/>
            <a:ext cx="7712716" cy="3248478"/>
          </a:xfrm>
          <a:prstGeom prst="rect">
            <a:avLst/>
          </a:prstGeom>
        </p:spPr>
      </p:pic>
    </p:spTree>
    <p:extLst>
      <p:ext uri="{BB962C8B-B14F-4D97-AF65-F5344CB8AC3E}">
        <p14:creationId xmlns:p14="http://schemas.microsoft.com/office/powerpoint/2010/main" val="356789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B4320E52-EC67-2A5F-2CE7-F5E890E69F7D}"/>
              </a:ext>
            </a:extLst>
          </p:cNvPr>
          <p:cNvSpPr>
            <a:spLocks noGrp="1"/>
          </p:cNvSpPr>
          <p:nvPr>
            <p:ph type="chart" sz="quarter" idx="11"/>
          </p:nvPr>
        </p:nvSpPr>
        <p:spPr>
          <a:xfrm>
            <a:off x="5856195" y="1677989"/>
            <a:ext cx="5040406" cy="3673940"/>
          </a:xfrm>
        </p:spPr>
        <p:txBody>
          <a:bodyPr>
            <a:noAutofit/>
          </a:bodyPr>
          <a:lstStyle/>
          <a:p>
            <a:r>
              <a:rPr lang="en-US" sz="1600" dirty="0"/>
              <a:t>There are two distinct service areas for our BMA (PPO) plan.  </a:t>
            </a:r>
          </a:p>
          <a:p>
            <a:r>
              <a:rPr lang="en-US" sz="1600" b="1" dirty="0">
                <a:solidFill>
                  <a:srgbClr val="002060"/>
                </a:solidFill>
              </a:rPr>
              <a:t>Wichita Region </a:t>
            </a:r>
            <a:r>
              <a:rPr lang="en-US" sz="1600" dirty="0">
                <a:solidFill>
                  <a:srgbClr val="002060"/>
                </a:solidFill>
              </a:rPr>
              <a:t>consists of 10 counties (Butler, Cowley, Dickinson, Harvey, Kingman, Marion, McPherson, Reno, Sedgwick, and Sumner.  </a:t>
            </a:r>
          </a:p>
          <a:p>
            <a:r>
              <a:rPr lang="en-US" sz="1600" b="1" dirty="0">
                <a:solidFill>
                  <a:srgbClr val="00B0F0"/>
                </a:solidFill>
              </a:rPr>
              <a:t>Topeka Region </a:t>
            </a:r>
            <a:r>
              <a:rPr lang="en-US" sz="1600" dirty="0">
                <a:solidFill>
                  <a:srgbClr val="00B0F0"/>
                </a:solidFill>
              </a:rPr>
              <a:t>consists of 17 counties Chase, Coffey, Douglas, Franklin, Geary, Jackson, Jefferson, Leavenworth, Linn, Lyon, Miami, Morris, Osage, Pottawatomie, Riley, Shawnee, and Wabaunsee. </a:t>
            </a:r>
          </a:p>
        </p:txBody>
      </p:sp>
      <p:sp>
        <p:nvSpPr>
          <p:cNvPr id="3" name="Text Placeholder 2">
            <a:extLst>
              <a:ext uri="{FF2B5EF4-FFF2-40B4-BE49-F238E27FC236}">
                <a16:creationId xmlns:a16="http://schemas.microsoft.com/office/drawing/2014/main" id="{3C61C370-FA53-95F1-19E3-642995BE1490}"/>
              </a:ext>
            </a:extLst>
          </p:cNvPr>
          <p:cNvSpPr>
            <a:spLocks noGrp="1"/>
          </p:cNvSpPr>
          <p:nvPr>
            <p:ph type="body" sz="quarter" idx="21"/>
          </p:nvPr>
        </p:nvSpPr>
        <p:spPr/>
        <p:txBody>
          <a:bodyPr>
            <a:normAutofit/>
          </a:bodyPr>
          <a:lstStyle/>
          <a:p>
            <a:r>
              <a:rPr lang="en-US" dirty="0"/>
              <a:t>2025 Blue Medicare Advantage (PPO)</a:t>
            </a:r>
          </a:p>
        </p:txBody>
      </p:sp>
      <p:pic>
        <p:nvPicPr>
          <p:cNvPr id="4" name="Picture 3">
            <a:extLst>
              <a:ext uri="{FF2B5EF4-FFF2-40B4-BE49-F238E27FC236}">
                <a16:creationId xmlns:a16="http://schemas.microsoft.com/office/drawing/2014/main" id="{7D146034-5792-E34A-0C96-CC8A33CD96E8}"/>
              </a:ext>
            </a:extLst>
          </p:cNvPr>
          <p:cNvPicPr>
            <a:picLocks noChangeAspect="1"/>
          </p:cNvPicPr>
          <p:nvPr/>
        </p:nvPicPr>
        <p:blipFill>
          <a:blip r:embed="rId2"/>
          <a:stretch>
            <a:fillRect/>
          </a:stretch>
        </p:blipFill>
        <p:spPr>
          <a:xfrm>
            <a:off x="389964" y="1300718"/>
            <a:ext cx="5238457" cy="4614267"/>
          </a:xfrm>
          <a:prstGeom prst="rect">
            <a:avLst/>
          </a:prstGeom>
        </p:spPr>
      </p:pic>
    </p:spTree>
    <p:extLst>
      <p:ext uri="{BB962C8B-B14F-4D97-AF65-F5344CB8AC3E}">
        <p14:creationId xmlns:p14="http://schemas.microsoft.com/office/powerpoint/2010/main" val="4197482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432B-EFDC-4EB2-B6A8-73660C7DF2E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ACF0220-A63C-4B49-9760-2EEE88FC727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AFF72FC-F89C-47F6-BD9F-2BAFBD0FCFDE}"/>
              </a:ext>
            </a:extLst>
          </p:cNvPr>
          <p:cNvPicPr>
            <a:picLocks noChangeAspect="1"/>
          </p:cNvPicPr>
          <p:nvPr/>
        </p:nvPicPr>
        <p:blipFill>
          <a:blip r:embed="rId2"/>
          <a:stretch>
            <a:fillRect/>
          </a:stretch>
        </p:blipFill>
        <p:spPr>
          <a:xfrm>
            <a:off x="0" y="142973"/>
            <a:ext cx="12192000" cy="6572053"/>
          </a:xfrm>
          <a:prstGeom prst="rect">
            <a:avLst/>
          </a:prstGeom>
        </p:spPr>
      </p:pic>
    </p:spTree>
    <p:extLst>
      <p:ext uri="{BB962C8B-B14F-4D97-AF65-F5344CB8AC3E}">
        <p14:creationId xmlns:p14="http://schemas.microsoft.com/office/powerpoint/2010/main" val="4033302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E2B9-B4A3-4855-A3D9-823F717A50B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78E790A-BB38-4FE3-A496-7032837CAE1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A7C7739-D6EC-437D-9EA1-9FF583B6F56C}"/>
              </a:ext>
            </a:extLst>
          </p:cNvPr>
          <p:cNvPicPr>
            <a:picLocks noChangeAspect="1"/>
          </p:cNvPicPr>
          <p:nvPr/>
        </p:nvPicPr>
        <p:blipFill>
          <a:blip r:embed="rId2"/>
          <a:stretch>
            <a:fillRect/>
          </a:stretch>
        </p:blipFill>
        <p:spPr>
          <a:xfrm>
            <a:off x="0" y="461741"/>
            <a:ext cx="12192000" cy="5934517"/>
          </a:xfrm>
          <a:prstGeom prst="rect">
            <a:avLst/>
          </a:prstGeom>
        </p:spPr>
      </p:pic>
    </p:spTree>
    <p:extLst>
      <p:ext uri="{BB962C8B-B14F-4D97-AF65-F5344CB8AC3E}">
        <p14:creationId xmlns:p14="http://schemas.microsoft.com/office/powerpoint/2010/main" val="774638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4932-838D-418D-B77E-51DF552E1BF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E16B56C-ECD2-402B-9A17-7FC37831DBF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BFE5B4E-C5D9-43D9-98D3-62929419D408}"/>
              </a:ext>
            </a:extLst>
          </p:cNvPr>
          <p:cNvPicPr>
            <a:picLocks noChangeAspect="1"/>
          </p:cNvPicPr>
          <p:nvPr/>
        </p:nvPicPr>
        <p:blipFill>
          <a:blip r:embed="rId3"/>
          <a:stretch>
            <a:fillRect/>
          </a:stretch>
        </p:blipFill>
        <p:spPr>
          <a:xfrm>
            <a:off x="0" y="393063"/>
            <a:ext cx="12192000" cy="6071873"/>
          </a:xfrm>
          <a:prstGeom prst="rect">
            <a:avLst/>
          </a:prstGeom>
        </p:spPr>
      </p:pic>
    </p:spTree>
    <p:extLst>
      <p:ext uri="{BB962C8B-B14F-4D97-AF65-F5344CB8AC3E}">
        <p14:creationId xmlns:p14="http://schemas.microsoft.com/office/powerpoint/2010/main" val="702090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silversneakers logo">
            <a:extLst>
              <a:ext uri="{FF2B5EF4-FFF2-40B4-BE49-F238E27FC236}">
                <a16:creationId xmlns:a16="http://schemas.microsoft.com/office/drawing/2014/main" id="{980B946A-19A1-4B13-8B95-115E390D58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138936"/>
            <a:ext cx="10905066" cy="458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52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28F7BA-64A0-4FF4-8543-30D3D9E81545}"/>
              </a:ext>
            </a:extLst>
          </p:cNvPr>
          <p:cNvSpPr>
            <a:spLocks noGrp="1"/>
          </p:cNvSpPr>
          <p:nvPr>
            <p:ph type="body" sz="quarter" idx="21"/>
          </p:nvPr>
        </p:nvSpPr>
        <p:spPr/>
        <p:txBody>
          <a:bodyPr>
            <a:normAutofit/>
          </a:bodyPr>
          <a:lstStyle/>
          <a:p>
            <a:r>
              <a:rPr lang="en-US" dirty="0" err="1"/>
              <a:t>SilverSneakers</a:t>
            </a:r>
            <a:endParaRPr lang="en-US" dirty="0"/>
          </a:p>
        </p:txBody>
      </p:sp>
      <p:pic>
        <p:nvPicPr>
          <p:cNvPr id="6" name="Picture 5">
            <a:extLst>
              <a:ext uri="{FF2B5EF4-FFF2-40B4-BE49-F238E27FC236}">
                <a16:creationId xmlns:a16="http://schemas.microsoft.com/office/drawing/2014/main" id="{7404DBBD-801D-4863-9814-20ED779320BE}"/>
              </a:ext>
            </a:extLst>
          </p:cNvPr>
          <p:cNvPicPr>
            <a:picLocks noChangeAspect="1"/>
          </p:cNvPicPr>
          <p:nvPr/>
        </p:nvPicPr>
        <p:blipFill>
          <a:blip r:embed="rId3"/>
          <a:stretch>
            <a:fillRect/>
          </a:stretch>
        </p:blipFill>
        <p:spPr>
          <a:xfrm>
            <a:off x="6003165" y="932067"/>
            <a:ext cx="5819775" cy="5257800"/>
          </a:xfrm>
          <a:prstGeom prst="rect">
            <a:avLst/>
          </a:prstGeom>
        </p:spPr>
      </p:pic>
      <p:sp>
        <p:nvSpPr>
          <p:cNvPr id="7" name="Rectangle 6">
            <a:extLst>
              <a:ext uri="{FF2B5EF4-FFF2-40B4-BE49-F238E27FC236}">
                <a16:creationId xmlns:a16="http://schemas.microsoft.com/office/drawing/2014/main" id="{955ACEAE-A35F-49B9-B5E4-68B4851FA561}"/>
              </a:ext>
            </a:extLst>
          </p:cNvPr>
          <p:cNvSpPr/>
          <p:nvPr/>
        </p:nvSpPr>
        <p:spPr>
          <a:xfrm>
            <a:off x="304800" y="6362700"/>
            <a:ext cx="3895725" cy="2762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6DC3C2-A8B4-0E39-2340-4A8D9A3309DE}"/>
              </a:ext>
            </a:extLst>
          </p:cNvPr>
          <p:cNvPicPr>
            <a:picLocks noChangeAspect="1"/>
          </p:cNvPicPr>
          <p:nvPr/>
        </p:nvPicPr>
        <p:blipFill>
          <a:blip r:embed="rId4"/>
          <a:stretch>
            <a:fillRect/>
          </a:stretch>
        </p:blipFill>
        <p:spPr>
          <a:xfrm>
            <a:off x="0" y="781239"/>
            <a:ext cx="5512837" cy="5767388"/>
          </a:xfrm>
          <a:prstGeom prst="rect">
            <a:avLst/>
          </a:prstGeom>
        </p:spPr>
      </p:pic>
    </p:spTree>
    <p:extLst>
      <p:ext uri="{BB962C8B-B14F-4D97-AF65-F5344CB8AC3E}">
        <p14:creationId xmlns:p14="http://schemas.microsoft.com/office/powerpoint/2010/main" val="2602770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CD79B-FA0D-4EB4-ABA1-25389E32220E}"/>
              </a:ext>
            </a:extLst>
          </p:cNvPr>
          <p:cNvSpPr/>
          <p:nvPr/>
        </p:nvSpPr>
        <p:spPr>
          <a:xfrm>
            <a:off x="304800" y="6326751"/>
            <a:ext cx="3895725" cy="2645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A0EFE4F-9C4C-11BF-9DA1-9063504AE7D6}"/>
              </a:ext>
            </a:extLst>
          </p:cNvPr>
          <p:cNvPicPr>
            <a:picLocks noChangeAspect="1"/>
          </p:cNvPicPr>
          <p:nvPr/>
        </p:nvPicPr>
        <p:blipFill>
          <a:blip r:embed="rId3"/>
          <a:stretch>
            <a:fillRect/>
          </a:stretch>
        </p:blipFill>
        <p:spPr>
          <a:xfrm>
            <a:off x="1785937" y="309373"/>
            <a:ext cx="8025911" cy="6126480"/>
          </a:xfrm>
          <a:prstGeom prst="rect">
            <a:avLst/>
          </a:prstGeom>
        </p:spPr>
      </p:pic>
    </p:spTree>
    <p:extLst>
      <p:ext uri="{BB962C8B-B14F-4D97-AF65-F5344CB8AC3E}">
        <p14:creationId xmlns:p14="http://schemas.microsoft.com/office/powerpoint/2010/main" val="2730484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Image result for incomm healthcare">
            <a:extLst>
              <a:ext uri="{FF2B5EF4-FFF2-40B4-BE49-F238E27FC236}">
                <a16:creationId xmlns:a16="http://schemas.microsoft.com/office/drawing/2014/main" id="{B107DA9C-AA0C-414D-B3E5-D6D730ED83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2776" y="2080501"/>
            <a:ext cx="6181688" cy="26908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B0A1D5F-6703-470E-8533-4D48792FCF82}"/>
              </a:ext>
            </a:extLst>
          </p:cNvPr>
          <p:cNvPicPr>
            <a:picLocks noChangeAspect="1"/>
          </p:cNvPicPr>
          <p:nvPr/>
        </p:nvPicPr>
        <p:blipFill>
          <a:blip r:embed="rId4"/>
          <a:stretch>
            <a:fillRect/>
          </a:stretch>
        </p:blipFill>
        <p:spPr>
          <a:xfrm>
            <a:off x="7772008" y="2094445"/>
            <a:ext cx="3299247" cy="2662963"/>
          </a:xfrm>
          <a:prstGeom prst="rect">
            <a:avLst/>
          </a:prstGeom>
        </p:spPr>
      </p:pic>
      <p:sp>
        <p:nvSpPr>
          <p:cNvPr id="4" name="Rectangle 3">
            <a:extLst>
              <a:ext uri="{FF2B5EF4-FFF2-40B4-BE49-F238E27FC236}">
                <a16:creationId xmlns:a16="http://schemas.microsoft.com/office/drawing/2014/main" id="{594C041D-A236-44A2-BC9E-C5C8587013F8}"/>
              </a:ext>
            </a:extLst>
          </p:cNvPr>
          <p:cNvSpPr/>
          <p:nvPr/>
        </p:nvSpPr>
        <p:spPr>
          <a:xfrm>
            <a:off x="4331970" y="1463040"/>
            <a:ext cx="788601" cy="617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7065B4-D022-4A1C-BAF4-17D2C3B32B48}"/>
              </a:ext>
            </a:extLst>
          </p:cNvPr>
          <p:cNvSpPr/>
          <p:nvPr/>
        </p:nvSpPr>
        <p:spPr>
          <a:xfrm>
            <a:off x="4415790" y="4771353"/>
            <a:ext cx="788601" cy="617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C29692-2F09-42C7-B5F4-C33B9F07BE0F}"/>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691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28F7BA-64A0-4FF4-8543-30D3D9E81545}"/>
              </a:ext>
            </a:extLst>
          </p:cNvPr>
          <p:cNvSpPr>
            <a:spLocks noGrp="1"/>
          </p:cNvSpPr>
          <p:nvPr>
            <p:ph type="body" sz="quarter" idx="21"/>
          </p:nvPr>
        </p:nvSpPr>
        <p:spPr/>
        <p:txBody>
          <a:bodyPr>
            <a:normAutofit/>
          </a:bodyPr>
          <a:lstStyle/>
          <a:p>
            <a:r>
              <a:rPr lang="en-US" dirty="0" err="1"/>
              <a:t>InComm</a:t>
            </a:r>
            <a:r>
              <a:rPr lang="en-US" dirty="0"/>
              <a:t> Over-The-Counter Benefits</a:t>
            </a:r>
          </a:p>
        </p:txBody>
      </p:sp>
      <p:sp>
        <p:nvSpPr>
          <p:cNvPr id="15" name="Rectangle 14">
            <a:extLst>
              <a:ext uri="{FF2B5EF4-FFF2-40B4-BE49-F238E27FC236}">
                <a16:creationId xmlns:a16="http://schemas.microsoft.com/office/drawing/2014/main" id="{FEBBB242-CD43-489C-982D-B4F1E378F6A1}"/>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9F1FBC-DBAC-40E5-8A72-5A12D30E8D6D}"/>
              </a:ext>
            </a:extLst>
          </p:cNvPr>
          <p:cNvPicPr>
            <a:picLocks noChangeAspect="1"/>
          </p:cNvPicPr>
          <p:nvPr/>
        </p:nvPicPr>
        <p:blipFill>
          <a:blip r:embed="rId3"/>
          <a:stretch>
            <a:fillRect/>
          </a:stretch>
        </p:blipFill>
        <p:spPr>
          <a:xfrm>
            <a:off x="2041108" y="711201"/>
            <a:ext cx="8109783" cy="6146799"/>
          </a:xfrm>
          <a:prstGeom prst="rect">
            <a:avLst/>
          </a:prstGeom>
        </p:spPr>
      </p:pic>
    </p:spTree>
    <p:extLst>
      <p:ext uri="{BB962C8B-B14F-4D97-AF65-F5344CB8AC3E}">
        <p14:creationId xmlns:p14="http://schemas.microsoft.com/office/powerpoint/2010/main" val="3863752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C2974E-E48E-4287-9C6B-C80F9A4A6FE1}"/>
              </a:ext>
            </a:extLst>
          </p:cNvPr>
          <p:cNvSpPr/>
          <p:nvPr/>
        </p:nvSpPr>
        <p:spPr>
          <a:xfrm>
            <a:off x="523347" y="3501928"/>
            <a:ext cx="5391307" cy="265122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B59213-F8C5-4E22-9C69-A17EB853CBFE}"/>
              </a:ext>
            </a:extLst>
          </p:cNvPr>
          <p:cNvSpPr txBox="1"/>
          <p:nvPr/>
        </p:nvSpPr>
        <p:spPr>
          <a:xfrm>
            <a:off x="432681" y="994438"/>
            <a:ext cx="4274396" cy="338554"/>
          </a:xfrm>
          <a:prstGeom prst="rect">
            <a:avLst/>
          </a:prstGeom>
          <a:noFill/>
        </p:spPr>
        <p:txBody>
          <a:bodyPr wrap="square" rtlCol="0">
            <a:spAutoFit/>
          </a:bodyPr>
          <a:lstStyle/>
          <a:p>
            <a:r>
              <a:rPr lang="en-US" sz="1600" b="1" dirty="0">
                <a:solidFill>
                  <a:srgbClr val="C00000"/>
                </a:solidFill>
                <a:latin typeface="Calibri" charset="0"/>
                <a:ea typeface="Calibri" charset="0"/>
                <a:cs typeface="Calibri" charset="0"/>
              </a:rPr>
              <a:t>USING THE CARD AT PARTICPATING RETIAILERS</a:t>
            </a:r>
          </a:p>
        </p:txBody>
      </p:sp>
      <p:sp>
        <p:nvSpPr>
          <p:cNvPr id="3" name="Text Placeholder 2">
            <a:extLst>
              <a:ext uri="{FF2B5EF4-FFF2-40B4-BE49-F238E27FC236}">
                <a16:creationId xmlns:a16="http://schemas.microsoft.com/office/drawing/2014/main" id="{9A28F7BA-64A0-4FF4-8543-30D3D9E81545}"/>
              </a:ext>
            </a:extLst>
          </p:cNvPr>
          <p:cNvSpPr>
            <a:spLocks noGrp="1"/>
          </p:cNvSpPr>
          <p:nvPr>
            <p:ph type="body" sz="quarter" idx="21"/>
          </p:nvPr>
        </p:nvSpPr>
        <p:spPr/>
        <p:txBody>
          <a:bodyPr>
            <a:normAutofit/>
          </a:bodyPr>
          <a:lstStyle/>
          <a:p>
            <a:r>
              <a:rPr lang="en-US" dirty="0" err="1"/>
              <a:t>InComm</a:t>
            </a:r>
            <a:r>
              <a:rPr lang="en-US" dirty="0"/>
              <a:t> Over-The-Counter Benefits</a:t>
            </a:r>
          </a:p>
        </p:txBody>
      </p:sp>
      <p:pic>
        <p:nvPicPr>
          <p:cNvPr id="9" name="Picture 8">
            <a:extLst>
              <a:ext uri="{FF2B5EF4-FFF2-40B4-BE49-F238E27FC236}">
                <a16:creationId xmlns:a16="http://schemas.microsoft.com/office/drawing/2014/main" id="{C5E19303-DD68-428A-B44A-5F7EFF490BD3}"/>
              </a:ext>
            </a:extLst>
          </p:cNvPr>
          <p:cNvPicPr>
            <a:picLocks noChangeAspect="1"/>
          </p:cNvPicPr>
          <p:nvPr/>
        </p:nvPicPr>
        <p:blipFill rotWithShape="1">
          <a:blip r:embed="rId3"/>
          <a:srcRect t="17353"/>
          <a:stretch/>
        </p:blipFill>
        <p:spPr>
          <a:xfrm>
            <a:off x="371781" y="1488330"/>
            <a:ext cx="5689722" cy="1940670"/>
          </a:xfrm>
          <a:prstGeom prst="rect">
            <a:avLst/>
          </a:prstGeom>
        </p:spPr>
      </p:pic>
      <p:cxnSp>
        <p:nvCxnSpPr>
          <p:cNvPr id="11" name="Straight Connector 10">
            <a:extLst>
              <a:ext uri="{FF2B5EF4-FFF2-40B4-BE49-F238E27FC236}">
                <a16:creationId xmlns:a16="http://schemas.microsoft.com/office/drawing/2014/main" id="{F4549FA7-8410-4B06-B3EA-74E11FC3A3A1}"/>
              </a:ext>
            </a:extLst>
          </p:cNvPr>
          <p:cNvCxnSpPr>
            <a:cxnSpLocks/>
          </p:cNvCxnSpPr>
          <p:nvPr/>
        </p:nvCxnSpPr>
        <p:spPr>
          <a:xfrm>
            <a:off x="6217920" y="1070522"/>
            <a:ext cx="0" cy="5082629"/>
          </a:xfrm>
          <a:prstGeom prst="line">
            <a:avLst/>
          </a:prstGeom>
          <a:ln w="19050">
            <a:solidFill>
              <a:srgbClr val="DDE0E3"/>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16C6D1B-6393-4E6C-A480-CCA84A8A5037}"/>
              </a:ext>
            </a:extLst>
          </p:cNvPr>
          <p:cNvSpPr txBox="1"/>
          <p:nvPr/>
        </p:nvSpPr>
        <p:spPr>
          <a:xfrm>
            <a:off x="609000" y="3801872"/>
            <a:ext cx="5215285"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charset="0"/>
                <a:ea typeface="Calibri" charset="0"/>
                <a:cs typeface="Calibri" charset="0"/>
              </a:rPr>
              <a:t>Above list of participating retailers subject to change at any time.</a:t>
            </a:r>
          </a:p>
          <a:p>
            <a:pPr marL="285750" indent="-285750">
              <a:buFont typeface="Arial" panose="020B0604020202020204" pitchFamily="34" charset="0"/>
              <a:buChar char="•"/>
            </a:pPr>
            <a:endParaRPr lang="en-US" sz="1600" dirty="0">
              <a:latin typeface="Calibri" charset="0"/>
              <a:ea typeface="Calibri" charset="0"/>
              <a:cs typeface="Calibri" charset="0"/>
            </a:endParaRPr>
          </a:p>
          <a:p>
            <a:pPr marL="285750" indent="-285750">
              <a:buFont typeface="Arial" panose="020B0604020202020204" pitchFamily="34" charset="0"/>
              <a:buChar char="•"/>
            </a:pPr>
            <a:r>
              <a:rPr lang="en-US" sz="1600" dirty="0">
                <a:latin typeface="Calibri" charset="0"/>
                <a:ea typeface="Calibri" charset="0"/>
                <a:cs typeface="Calibri" charset="0"/>
              </a:rPr>
              <a:t>For details on approved items, check the website at myotccard.com and/or download the </a:t>
            </a:r>
            <a:r>
              <a:rPr lang="en-US" sz="1600" b="1" dirty="0">
                <a:latin typeface="Calibri" charset="0"/>
                <a:ea typeface="Calibri" charset="0"/>
                <a:cs typeface="Calibri" charset="0"/>
              </a:rPr>
              <a:t>OTC Network mobile app </a:t>
            </a:r>
            <a:r>
              <a:rPr lang="en-US" sz="1600" dirty="0">
                <a:latin typeface="Calibri" charset="0"/>
                <a:ea typeface="Calibri" charset="0"/>
                <a:cs typeface="Calibri" charset="0"/>
              </a:rPr>
              <a:t>to scan items at retail locations.</a:t>
            </a:r>
          </a:p>
          <a:p>
            <a:pPr marL="285750" indent="-285750">
              <a:buFont typeface="Arial" panose="020B0604020202020204" pitchFamily="34" charset="0"/>
              <a:buChar char="•"/>
            </a:pPr>
            <a:endParaRPr lang="en-US" sz="1600" dirty="0">
              <a:latin typeface="Calibri" charset="0"/>
              <a:ea typeface="Calibri" charset="0"/>
              <a:cs typeface="Calibri" charset="0"/>
            </a:endParaRPr>
          </a:p>
          <a:p>
            <a:pPr marL="285750" indent="-285750">
              <a:buFont typeface="Arial" panose="020B0604020202020204" pitchFamily="34" charset="0"/>
              <a:buChar char="•"/>
            </a:pPr>
            <a:r>
              <a:rPr lang="en-US" sz="1600" dirty="0">
                <a:latin typeface="Calibri" charset="0"/>
                <a:ea typeface="Calibri" charset="0"/>
                <a:cs typeface="Calibri" charset="0"/>
              </a:rPr>
              <a:t>List of example covered items provided right.</a:t>
            </a:r>
          </a:p>
          <a:p>
            <a:pPr marL="285750" indent="-285750">
              <a:buFont typeface="Arial" panose="020B0604020202020204" pitchFamily="34" charset="0"/>
              <a:buChar char="•"/>
            </a:pPr>
            <a:endParaRPr lang="en-US" sz="1600" dirty="0">
              <a:latin typeface="Calibri" charset="0"/>
              <a:ea typeface="Calibri" charset="0"/>
              <a:cs typeface="Calibri" charset="0"/>
            </a:endParaRPr>
          </a:p>
        </p:txBody>
      </p:sp>
      <p:pic>
        <p:nvPicPr>
          <p:cNvPr id="14" name="Picture 13">
            <a:extLst>
              <a:ext uri="{FF2B5EF4-FFF2-40B4-BE49-F238E27FC236}">
                <a16:creationId xmlns:a16="http://schemas.microsoft.com/office/drawing/2014/main" id="{0F1E793F-4ED6-4B19-BE6E-95C3CA7D3A57}"/>
              </a:ext>
            </a:extLst>
          </p:cNvPr>
          <p:cNvPicPr>
            <a:picLocks noChangeAspect="1"/>
          </p:cNvPicPr>
          <p:nvPr/>
        </p:nvPicPr>
        <p:blipFill>
          <a:blip r:embed="rId4"/>
          <a:stretch>
            <a:fillRect/>
          </a:stretch>
        </p:blipFill>
        <p:spPr>
          <a:xfrm>
            <a:off x="6405790" y="1488330"/>
            <a:ext cx="5177583" cy="4587053"/>
          </a:xfrm>
          <a:prstGeom prst="rect">
            <a:avLst/>
          </a:prstGeom>
        </p:spPr>
      </p:pic>
      <p:sp>
        <p:nvSpPr>
          <p:cNvPr id="18" name="TextBox 17">
            <a:extLst>
              <a:ext uri="{FF2B5EF4-FFF2-40B4-BE49-F238E27FC236}">
                <a16:creationId xmlns:a16="http://schemas.microsoft.com/office/drawing/2014/main" id="{BECBB319-81E8-4E71-80C4-8F2C1DE08710}"/>
              </a:ext>
            </a:extLst>
          </p:cNvPr>
          <p:cNvSpPr txBox="1"/>
          <p:nvPr/>
        </p:nvSpPr>
        <p:spPr>
          <a:xfrm>
            <a:off x="6405790" y="994438"/>
            <a:ext cx="4274396" cy="338554"/>
          </a:xfrm>
          <a:prstGeom prst="rect">
            <a:avLst/>
          </a:prstGeom>
          <a:noFill/>
        </p:spPr>
        <p:txBody>
          <a:bodyPr wrap="square" rtlCol="0">
            <a:spAutoFit/>
          </a:bodyPr>
          <a:lstStyle/>
          <a:p>
            <a:r>
              <a:rPr lang="en-US" sz="1600" b="1" dirty="0">
                <a:solidFill>
                  <a:srgbClr val="C00000"/>
                </a:solidFill>
                <a:latin typeface="Calibri" charset="0"/>
                <a:ea typeface="Calibri" charset="0"/>
                <a:cs typeface="Calibri" charset="0"/>
              </a:rPr>
              <a:t>COVERED OTC ITEMS</a:t>
            </a:r>
          </a:p>
        </p:txBody>
      </p:sp>
      <p:sp>
        <p:nvSpPr>
          <p:cNvPr id="10" name="Rectangle 9">
            <a:extLst>
              <a:ext uri="{FF2B5EF4-FFF2-40B4-BE49-F238E27FC236}">
                <a16:creationId xmlns:a16="http://schemas.microsoft.com/office/drawing/2014/main" id="{38A5BE62-0E4A-466D-B8A4-4966C521E2EA}"/>
              </a:ext>
            </a:extLst>
          </p:cNvPr>
          <p:cNvSpPr/>
          <p:nvPr/>
        </p:nvSpPr>
        <p:spPr>
          <a:xfrm>
            <a:off x="304800" y="62198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3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E92F8"/>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F6D32D-10CF-4096-8D71-4EF8A0AE63A0}"/>
              </a:ext>
            </a:extLst>
          </p:cNvPr>
          <p:cNvSpPr txBox="1">
            <a:spLocks/>
          </p:cNvSpPr>
          <p:nvPr/>
        </p:nvSpPr>
        <p:spPr>
          <a:xfrm>
            <a:off x="2943691" y="1327150"/>
            <a:ext cx="8362950" cy="553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7138279-882C-4A25-A9BC-D5029BB12382}"/>
              </a:ext>
            </a:extLst>
          </p:cNvPr>
          <p:cNvSpPr/>
          <p:nvPr/>
        </p:nvSpPr>
        <p:spPr>
          <a:xfrm>
            <a:off x="0" y="736816"/>
            <a:ext cx="12192000" cy="3657600"/>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4000" b="1" i="0" u="none" strike="noStrike" kern="1200" cap="none" spc="0" normalizeH="0" baseline="0" noProof="0" dirty="0">
                <a:ln>
                  <a:noFill/>
                </a:ln>
                <a:solidFill>
                  <a:srgbClr val="FEFFFF"/>
                </a:solidFill>
                <a:effectLst/>
                <a:uLnTx/>
                <a:uFillTx/>
                <a:latin typeface="Calibri" panose="020F0502020204030204"/>
                <a:ea typeface="+mn-ea"/>
                <a:cs typeface="+mn-cs"/>
              </a:rPr>
              <a:t>Product Specifics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What are the premiums of each of BCBS Kansas’s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Medicare Advantage offerings?</a:t>
            </a:r>
          </a:p>
        </p:txBody>
      </p:sp>
      <p:sp>
        <p:nvSpPr>
          <p:cNvPr id="10" name="Rectangle: Rounded Corners 9">
            <a:extLst>
              <a:ext uri="{FF2B5EF4-FFF2-40B4-BE49-F238E27FC236}">
                <a16:creationId xmlns:a16="http://schemas.microsoft.com/office/drawing/2014/main" id="{F48778D2-B5AE-4FE4-9445-F0722CE314DD}"/>
              </a:ext>
            </a:extLst>
          </p:cNvPr>
          <p:cNvSpPr/>
          <p:nvPr/>
        </p:nvSpPr>
        <p:spPr>
          <a:xfrm>
            <a:off x="0" y="3891180"/>
            <a:ext cx="12191999" cy="1591702"/>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2700" b="1" i="0" u="none" strike="noStrike" kern="1200" cap="none" spc="0" normalizeH="0" baseline="0" noProof="0" dirty="0">
                <a:ln>
                  <a:noFill/>
                </a:ln>
                <a:solidFill>
                  <a:srgbClr val="FEFFFF"/>
                </a:solidFill>
                <a:effectLst/>
                <a:uLnTx/>
                <a:uFillTx/>
                <a:latin typeface="Calibri" panose="020F0502020204030204"/>
                <a:ea typeface="+mn-ea"/>
                <a:cs typeface="+mn-cs"/>
              </a:rPr>
              <a:t>Answer: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Both Blue Medicare Advantage (PPO) plans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 the Blue</a:t>
            </a:r>
            <a:r>
              <a:rPr kumimoji="0" lang="en-US" sz="2700" i="0" u="none" strike="noStrike" kern="1200" cap="none" spc="0" normalizeH="0" noProof="0" dirty="0">
                <a:ln>
                  <a:noFill/>
                </a:ln>
                <a:solidFill>
                  <a:srgbClr val="FEFFFF"/>
                </a:solidFill>
                <a:effectLst/>
                <a:uLnTx/>
                <a:uFillTx/>
                <a:latin typeface="Calibri" panose="020F0502020204030204"/>
                <a:ea typeface="+mn-ea"/>
                <a:cs typeface="+mn-cs"/>
              </a:rPr>
              <a:t> Medicare Advantage Choice</a:t>
            </a: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 have $0 premiums.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rPr>
              <a:t>Blue Medicare Advantage Comprehensive (PPO) plan has</a:t>
            </a:r>
            <a:r>
              <a:rPr kumimoji="0" lang="en-US" sz="2700" i="0" u="none" strike="noStrike" kern="1200" cap="none" spc="0" normalizeH="0" noProof="0" dirty="0">
                <a:ln>
                  <a:noFill/>
                </a:ln>
                <a:solidFill>
                  <a:srgbClr val="FEFFFF"/>
                </a:solidFill>
                <a:effectLst/>
                <a:uLnTx/>
                <a:uFillTx/>
                <a:latin typeface="Calibri" panose="020F0502020204030204"/>
                <a:ea typeface="+mn-ea"/>
                <a:cs typeface="+mn-cs"/>
              </a:rPr>
              <a:t>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i="0" u="none" strike="noStrike" kern="1200" cap="none" spc="0" normalizeH="0" noProof="0" dirty="0">
                <a:ln>
                  <a:noFill/>
                </a:ln>
                <a:solidFill>
                  <a:srgbClr val="FEFFFF"/>
                </a:solidFill>
                <a:effectLst/>
                <a:uLnTx/>
                <a:uFillTx/>
                <a:latin typeface="Calibri" panose="020F0502020204030204"/>
                <a:ea typeface="+mn-ea"/>
                <a:cs typeface="+mn-cs"/>
              </a:rPr>
              <a:t>$40 premium. Blue Medicare Advantage Freedom (PPO) has a $0 premium.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94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58AD3436-B936-3298-0EFA-0F0F69CD2B3C}"/>
              </a:ext>
            </a:extLst>
          </p:cNvPr>
          <p:cNvSpPr>
            <a:spLocks noGrp="1"/>
          </p:cNvSpPr>
          <p:nvPr>
            <p:ph type="chart" sz="quarter" idx="11"/>
          </p:nvPr>
        </p:nvSpPr>
        <p:spPr/>
        <p:txBody>
          <a:bodyPr/>
          <a:lstStyle/>
          <a:p>
            <a:r>
              <a:rPr lang="en-US" dirty="0"/>
              <a:t>                                                                                         </a:t>
            </a:r>
          </a:p>
        </p:txBody>
      </p:sp>
      <p:sp>
        <p:nvSpPr>
          <p:cNvPr id="3" name="Text Placeholder 2">
            <a:extLst>
              <a:ext uri="{FF2B5EF4-FFF2-40B4-BE49-F238E27FC236}">
                <a16:creationId xmlns:a16="http://schemas.microsoft.com/office/drawing/2014/main" id="{0F122A93-533C-BE7A-1332-97FBA7DE9DAE}"/>
              </a:ext>
            </a:extLst>
          </p:cNvPr>
          <p:cNvSpPr>
            <a:spLocks noGrp="1"/>
          </p:cNvSpPr>
          <p:nvPr>
            <p:ph type="body" sz="quarter" idx="21"/>
          </p:nvPr>
        </p:nvSpPr>
        <p:spPr>
          <a:xfrm>
            <a:off x="763757" y="248772"/>
            <a:ext cx="10131880" cy="423582"/>
          </a:xfrm>
        </p:spPr>
        <p:txBody>
          <a:bodyPr>
            <a:noAutofit/>
          </a:bodyPr>
          <a:lstStyle/>
          <a:p>
            <a:r>
              <a:rPr lang="en-US" sz="3200" dirty="0"/>
              <a:t>2025 BMA PPO Topeka Region  </a:t>
            </a:r>
            <a:r>
              <a:rPr lang="en-US" sz="3200" dirty="0">
                <a:solidFill>
                  <a:srgbClr val="FF0000"/>
                </a:solidFill>
              </a:rPr>
              <a:t>*changes in red and </a:t>
            </a:r>
            <a:r>
              <a:rPr lang="en-US" sz="3200" dirty="0">
                <a:solidFill>
                  <a:schemeClr val="accent1"/>
                </a:solidFill>
              </a:rPr>
              <a:t>green</a:t>
            </a:r>
            <a:r>
              <a:rPr lang="en-US" sz="3200" dirty="0">
                <a:solidFill>
                  <a:srgbClr val="FF0000"/>
                </a:solidFill>
              </a:rPr>
              <a:t>*</a:t>
            </a:r>
          </a:p>
        </p:txBody>
      </p:sp>
      <p:pic>
        <p:nvPicPr>
          <p:cNvPr id="7" name="Picture 6">
            <a:extLst>
              <a:ext uri="{FF2B5EF4-FFF2-40B4-BE49-F238E27FC236}">
                <a16:creationId xmlns:a16="http://schemas.microsoft.com/office/drawing/2014/main" id="{C7F1669F-6C29-763B-9801-8A4129264AC2}"/>
              </a:ext>
            </a:extLst>
          </p:cNvPr>
          <p:cNvPicPr>
            <a:picLocks noChangeAspect="1"/>
          </p:cNvPicPr>
          <p:nvPr/>
        </p:nvPicPr>
        <p:blipFill>
          <a:blip r:embed="rId2"/>
          <a:stretch>
            <a:fillRect/>
          </a:stretch>
        </p:blipFill>
        <p:spPr>
          <a:xfrm>
            <a:off x="389965" y="739588"/>
            <a:ext cx="3505200" cy="5768788"/>
          </a:xfrm>
          <a:prstGeom prst="rect">
            <a:avLst/>
          </a:prstGeom>
        </p:spPr>
      </p:pic>
      <p:pic>
        <p:nvPicPr>
          <p:cNvPr id="11" name="Picture 10">
            <a:extLst>
              <a:ext uri="{FF2B5EF4-FFF2-40B4-BE49-F238E27FC236}">
                <a16:creationId xmlns:a16="http://schemas.microsoft.com/office/drawing/2014/main" id="{2C7C1324-5EE4-50AD-76DF-D4B07A37DB0A}"/>
              </a:ext>
            </a:extLst>
          </p:cNvPr>
          <p:cNvPicPr>
            <a:picLocks noChangeAspect="1"/>
          </p:cNvPicPr>
          <p:nvPr/>
        </p:nvPicPr>
        <p:blipFill>
          <a:blip r:embed="rId3"/>
          <a:stretch>
            <a:fillRect/>
          </a:stretch>
        </p:blipFill>
        <p:spPr>
          <a:xfrm>
            <a:off x="6656574" y="1008530"/>
            <a:ext cx="2278997" cy="4840940"/>
          </a:xfrm>
          <a:prstGeom prst="rect">
            <a:avLst/>
          </a:prstGeom>
        </p:spPr>
      </p:pic>
      <p:pic>
        <p:nvPicPr>
          <p:cNvPr id="5" name="Picture 4">
            <a:extLst>
              <a:ext uri="{FF2B5EF4-FFF2-40B4-BE49-F238E27FC236}">
                <a16:creationId xmlns:a16="http://schemas.microsoft.com/office/drawing/2014/main" id="{6A48BB39-CD21-2E8A-F509-FC31D1CA2CFC}"/>
              </a:ext>
            </a:extLst>
          </p:cNvPr>
          <p:cNvPicPr>
            <a:picLocks noChangeAspect="1"/>
          </p:cNvPicPr>
          <p:nvPr/>
        </p:nvPicPr>
        <p:blipFill>
          <a:blip r:embed="rId4"/>
          <a:stretch>
            <a:fillRect/>
          </a:stretch>
        </p:blipFill>
        <p:spPr>
          <a:xfrm>
            <a:off x="3866511" y="739588"/>
            <a:ext cx="2790893" cy="5514976"/>
          </a:xfrm>
          <a:prstGeom prst="rect">
            <a:avLst/>
          </a:prstGeom>
        </p:spPr>
      </p:pic>
      <p:pic>
        <p:nvPicPr>
          <p:cNvPr id="8" name="Picture 7">
            <a:extLst>
              <a:ext uri="{FF2B5EF4-FFF2-40B4-BE49-F238E27FC236}">
                <a16:creationId xmlns:a16="http://schemas.microsoft.com/office/drawing/2014/main" id="{1D5C7507-C429-3378-A84A-8BD3221C6F08}"/>
              </a:ext>
            </a:extLst>
          </p:cNvPr>
          <p:cNvPicPr>
            <a:picLocks noChangeAspect="1"/>
          </p:cNvPicPr>
          <p:nvPr/>
        </p:nvPicPr>
        <p:blipFill>
          <a:blip r:embed="rId5"/>
          <a:stretch>
            <a:fillRect/>
          </a:stretch>
        </p:blipFill>
        <p:spPr>
          <a:xfrm>
            <a:off x="8935570" y="1008531"/>
            <a:ext cx="3072653" cy="4840940"/>
          </a:xfrm>
          <a:prstGeom prst="rect">
            <a:avLst/>
          </a:prstGeom>
        </p:spPr>
      </p:pic>
    </p:spTree>
    <p:extLst>
      <p:ext uri="{BB962C8B-B14F-4D97-AF65-F5344CB8AC3E}">
        <p14:creationId xmlns:p14="http://schemas.microsoft.com/office/powerpoint/2010/main" val="4049793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E92F8"/>
        </a:solidFill>
        <a:effectLst/>
      </p:bgPr>
    </p:bg>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6DF6D32D-10CF-4096-8D71-4EF8A0AE63A0}"/>
              </a:ext>
            </a:extLst>
          </p:cNvPr>
          <p:cNvSpPr txBox="1">
            <a:spLocks/>
          </p:cNvSpPr>
          <p:nvPr/>
        </p:nvSpPr>
        <p:spPr>
          <a:xfrm>
            <a:off x="2943691" y="1327150"/>
            <a:ext cx="8362950" cy="553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22C5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B7138279-882C-4A25-A9BC-D5029BB12382}"/>
              </a:ext>
            </a:extLst>
          </p:cNvPr>
          <p:cNvSpPr/>
          <p:nvPr/>
        </p:nvSpPr>
        <p:spPr>
          <a:xfrm>
            <a:off x="0" y="736816"/>
            <a:ext cx="12192000" cy="3657600"/>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4000" b="1" i="0" u="none" strike="noStrike" kern="1200" cap="none" spc="0" normalizeH="0" baseline="0" noProof="0" dirty="0">
                <a:ln>
                  <a:noFill/>
                </a:ln>
                <a:solidFill>
                  <a:srgbClr val="FEFFFF"/>
                </a:solidFill>
                <a:effectLst/>
                <a:uLnTx/>
                <a:uFillTx/>
                <a:latin typeface="Calibri" panose="020F0502020204030204"/>
                <a:ea typeface="+mn-ea"/>
                <a:cs typeface="+mn-cs"/>
              </a:rPr>
              <a:t>Product Specifics</a:t>
            </a:r>
          </a:p>
          <a:p>
            <a:pPr marL="0" marR="0" lvl="0" indent="0" algn="ctr" defTabSz="914400" rtl="0" eaLnBrk="1" fontAlgn="auto" latinLnBrk="0" hangingPunct="1">
              <a:lnSpc>
                <a:spcPct val="100000"/>
              </a:lnSpc>
              <a:spcBef>
                <a:spcPts val="100"/>
              </a:spcBef>
              <a:spcAft>
                <a:spcPts val="100"/>
              </a:spcAft>
              <a:buClrTx/>
              <a:buSzTx/>
              <a:buFontTx/>
              <a:buNone/>
              <a:tabLst/>
              <a:defRPr/>
            </a:pPr>
            <a:endParaRPr kumimoji="0" lang="en-US" sz="2600" b="1" i="1" u="none" strike="noStrike" kern="1200" cap="none" spc="0" normalizeH="0" baseline="0" noProof="0" dirty="0">
              <a:ln>
                <a:noFill/>
              </a:ln>
              <a:solidFill>
                <a:srgbClr val="FEFFFF"/>
              </a:solidFill>
              <a:effectLst/>
              <a:uLnTx/>
              <a:uFillTx/>
              <a:latin typeface="Calibri" panose="020F0502020204030204"/>
              <a:ea typeface="+mn-ea"/>
              <a:cs typeface="+mn-cs"/>
            </a:endParaRPr>
          </a:p>
          <a:p>
            <a:pPr lvl="0" algn="ct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What are the </a:t>
            </a:r>
            <a:r>
              <a:rPr lang="en-US" sz="3200" i="1" dirty="0">
                <a:solidFill>
                  <a:srgbClr val="122C50"/>
                </a:solidFill>
              </a:rPr>
              <a:t>standard out-of-network coinsurance </a:t>
            </a: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amounts </a:t>
            </a:r>
          </a:p>
          <a:p>
            <a:pPr lvl="0" algn="ct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for </a:t>
            </a:r>
            <a:r>
              <a:rPr lang="en-US" sz="3200" i="1" dirty="0">
                <a:solidFill>
                  <a:srgbClr val="122C50"/>
                </a:solidFill>
                <a:latin typeface="Calibri" panose="020F0502020204030204"/>
              </a:rPr>
              <a:t>each BCBSKS Medicare Advantage</a:t>
            </a:r>
            <a:r>
              <a:rPr kumimoji="0" lang="en-US" sz="3200" b="0" i="1" u="none" strike="noStrike" kern="1200" cap="none" spc="0" normalizeH="0" baseline="0" noProof="0" dirty="0">
                <a:ln>
                  <a:noFill/>
                </a:ln>
                <a:solidFill>
                  <a:srgbClr val="122C50"/>
                </a:solidFill>
                <a:effectLst/>
                <a:uLnTx/>
                <a:uFillTx/>
                <a:latin typeface="Calibri" panose="020F0502020204030204"/>
                <a:ea typeface="+mn-ea"/>
                <a:cs typeface="+mn-cs"/>
              </a:rPr>
              <a:t> product?</a:t>
            </a:r>
          </a:p>
        </p:txBody>
      </p:sp>
      <p:sp>
        <p:nvSpPr>
          <p:cNvPr id="10" name="Rectangle: Rounded Corners 9">
            <a:extLst>
              <a:ext uri="{FF2B5EF4-FFF2-40B4-BE49-F238E27FC236}">
                <a16:creationId xmlns:a16="http://schemas.microsoft.com/office/drawing/2014/main" id="{F48778D2-B5AE-4FE4-9445-F0722CE314DD}"/>
              </a:ext>
            </a:extLst>
          </p:cNvPr>
          <p:cNvSpPr/>
          <p:nvPr/>
        </p:nvSpPr>
        <p:spPr>
          <a:xfrm>
            <a:off x="679450" y="3429000"/>
            <a:ext cx="10833100" cy="1591702"/>
          </a:xfrm>
          <a:prstGeom prst="roundRect">
            <a:avLst/>
          </a:prstGeom>
          <a:noFill/>
          <a:ln w="19050">
            <a:noFill/>
            <a:prstDash val="sysDash"/>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3500" b="1" i="0" u="none" strike="noStrike" kern="1200" cap="none" spc="0" normalizeH="0" baseline="0" noProof="0" dirty="0">
                <a:ln>
                  <a:noFill/>
                </a:ln>
                <a:solidFill>
                  <a:srgbClr val="FEFFFF"/>
                </a:solidFill>
                <a:effectLst/>
                <a:uLnTx/>
                <a:uFillTx/>
                <a:latin typeface="Calibri" panose="020F0502020204030204"/>
                <a:ea typeface="+mn-ea"/>
                <a:cs typeface="+mn-cs"/>
              </a:rPr>
              <a:t>Answer: </a:t>
            </a:r>
          </a:p>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t>Blue Medicare</a:t>
            </a:r>
            <a:r>
              <a:rPr kumimoji="0" lang="en-US" sz="3500" i="0" u="none" strike="noStrike" kern="1200" cap="none" spc="0" normalizeH="0" noProof="0" dirty="0">
                <a:ln>
                  <a:noFill/>
                </a:ln>
                <a:solidFill>
                  <a:srgbClr val="FEFFFF"/>
                </a:solidFill>
                <a:effectLst/>
                <a:uLnTx/>
                <a:uFillTx/>
                <a:latin typeface="Calibri" panose="020F0502020204030204"/>
                <a:ea typeface="+mn-ea"/>
                <a:cs typeface="+mn-cs"/>
              </a:rPr>
              <a:t> Advantage</a:t>
            </a:r>
            <a:r>
              <a:rPr lang="en-US" sz="3500" dirty="0">
                <a:solidFill>
                  <a:srgbClr val="FEFFFF"/>
                </a:solidFill>
                <a:latin typeface="Calibri" panose="020F0502020204030204"/>
              </a:rPr>
              <a:t> </a:t>
            </a:r>
            <a: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t>Plans:</a:t>
            </a:r>
            <a:r>
              <a:rPr kumimoji="0" lang="en-US" sz="3500" i="0" u="none" strike="noStrike" kern="1200" cap="none" spc="0" normalizeH="0" noProof="0" dirty="0">
                <a:ln>
                  <a:noFill/>
                </a:ln>
                <a:solidFill>
                  <a:srgbClr val="FEFFFF"/>
                </a:solidFill>
                <a:effectLst/>
                <a:uLnTx/>
                <a:uFillTx/>
                <a:latin typeface="Calibri" panose="020F0502020204030204"/>
                <a:ea typeface="+mn-ea"/>
                <a:cs typeface="+mn-cs"/>
              </a:rPr>
              <a:t> </a:t>
            </a:r>
            <a: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t>40%</a:t>
            </a:r>
          </a:p>
          <a:p>
            <a:pPr lvl="0" algn="ctr">
              <a:spcBef>
                <a:spcPts val="100"/>
              </a:spcBef>
              <a:spcAft>
                <a:spcPts val="100"/>
              </a:spcAft>
              <a:defRPr/>
            </a:pPr>
            <a:r>
              <a:rPr lang="en-US" sz="3500" dirty="0">
                <a:solidFill>
                  <a:srgbClr val="FEFFFF"/>
                </a:solidFill>
              </a:rPr>
              <a:t>Blue Medicare Advantage Choice 40%</a:t>
            </a:r>
          </a:p>
          <a:p>
            <a:pPr lvl="0" algn="ctr">
              <a:spcBef>
                <a:spcPts val="100"/>
              </a:spcBef>
              <a:spcAft>
                <a:spcPts val="100"/>
              </a:spcAft>
              <a:defRPr/>
            </a:pPr>
            <a: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t>Blue Medicare Advantage Freedom</a:t>
            </a:r>
            <a:r>
              <a:rPr kumimoji="0" lang="en-US" sz="3500" i="0" u="none" strike="noStrike" kern="1200" cap="none" spc="0" normalizeH="0" noProof="0" dirty="0">
                <a:ln>
                  <a:noFill/>
                </a:ln>
                <a:solidFill>
                  <a:srgbClr val="FEFFFF"/>
                </a:solidFill>
                <a:effectLst/>
                <a:uLnTx/>
                <a:uFillTx/>
                <a:latin typeface="Calibri" panose="020F0502020204030204"/>
                <a:ea typeface="+mn-ea"/>
                <a:cs typeface="+mn-cs"/>
              </a:rPr>
              <a:t> 40%</a:t>
            </a:r>
            <a:endPar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endParaRPr>
          </a:p>
          <a:p>
            <a:pPr lvl="0" algn="ctr">
              <a:spcBef>
                <a:spcPts val="100"/>
              </a:spcBef>
              <a:spcAft>
                <a:spcPts val="100"/>
              </a:spcAft>
              <a:defRPr/>
            </a:pPr>
            <a:r>
              <a:rPr lang="en-US" sz="3500" dirty="0">
                <a:solidFill>
                  <a:srgbClr val="FEFFFF"/>
                </a:solidFill>
              </a:rPr>
              <a:t>Blue Medicare Advantage Comprehensive Plans: </a:t>
            </a:r>
            <a:r>
              <a:rPr kumimoji="0" lang="en-US" sz="3500" i="0" u="none" strike="noStrike" kern="1200" cap="none" spc="0" normalizeH="0" baseline="0" noProof="0" dirty="0">
                <a:ln>
                  <a:noFill/>
                </a:ln>
                <a:solidFill>
                  <a:srgbClr val="FEFFFF"/>
                </a:solidFill>
                <a:effectLst/>
                <a:uLnTx/>
                <a:uFillTx/>
                <a:latin typeface="Calibri" panose="020F0502020204030204"/>
                <a:ea typeface="+mn-ea"/>
                <a:cs typeface="+mn-cs"/>
              </a:rPr>
              <a:t>30%</a:t>
            </a:r>
            <a:endParaRPr kumimoji="0" lang="en-US" sz="240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9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573" y="1796682"/>
            <a:ext cx="6536873" cy="1692462"/>
          </a:xfrm>
        </p:spPr>
        <p:txBody>
          <a:bodyPr>
            <a:normAutofit/>
          </a:bodyPr>
          <a:lstStyle/>
          <a:p>
            <a:r>
              <a:rPr lang="en-US" dirty="0">
                <a:solidFill>
                  <a:schemeClr val="tx1"/>
                </a:solidFill>
              </a:rPr>
              <a:t>Blue Cross Blue Shield of Kansas:</a:t>
            </a:r>
            <a:br>
              <a:rPr lang="en-US" dirty="0">
                <a:solidFill>
                  <a:schemeClr val="tx1"/>
                </a:solidFill>
              </a:rPr>
            </a:br>
            <a:r>
              <a:rPr lang="en-US" dirty="0">
                <a:solidFill>
                  <a:schemeClr val="tx1"/>
                </a:solidFill>
              </a:rPr>
              <a:t>Medicare Advantage Pharmacy Benefits</a:t>
            </a:r>
          </a:p>
        </p:txBody>
      </p:sp>
      <p:sp>
        <p:nvSpPr>
          <p:cNvPr id="3" name="Rectangle 2">
            <a:extLst>
              <a:ext uri="{FF2B5EF4-FFF2-40B4-BE49-F238E27FC236}">
                <a16:creationId xmlns:a16="http://schemas.microsoft.com/office/drawing/2014/main" id="{2334719D-AEC7-4584-B939-D5F5381E484D}"/>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103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a:extLst>
              <a:ext uri="{FF2B5EF4-FFF2-40B4-BE49-F238E27FC236}">
                <a16:creationId xmlns:a16="http://schemas.microsoft.com/office/drawing/2014/main" id="{6EFDC333-9404-4920-82E7-BC8F1FA9D32C}"/>
              </a:ext>
            </a:extLst>
          </p:cNvPr>
          <p:cNvGraphicFramePr>
            <a:graphicFrameLocks noGrp="1"/>
          </p:cNvGraphicFramePr>
          <p:nvPr>
            <p:extLst>
              <p:ext uri="{D42A27DB-BD31-4B8C-83A1-F6EECF244321}">
                <p14:modId xmlns:p14="http://schemas.microsoft.com/office/powerpoint/2010/main" val="1647231294"/>
              </p:ext>
            </p:extLst>
          </p:nvPr>
        </p:nvGraphicFramePr>
        <p:xfrm>
          <a:off x="450476" y="1284089"/>
          <a:ext cx="11264356" cy="4654957"/>
        </p:xfrm>
        <a:graphic>
          <a:graphicData uri="http://schemas.openxmlformats.org/drawingml/2006/table">
            <a:tbl>
              <a:tblPr firstRow="1" firstCol="1" bandRow="1"/>
              <a:tblGrid>
                <a:gridCol w="2528048">
                  <a:extLst>
                    <a:ext uri="{9D8B030D-6E8A-4147-A177-3AD203B41FA5}">
                      <a16:colId xmlns:a16="http://schemas.microsoft.com/office/drawing/2014/main" val="1454590004"/>
                    </a:ext>
                  </a:extLst>
                </a:gridCol>
                <a:gridCol w="1846781">
                  <a:extLst>
                    <a:ext uri="{9D8B030D-6E8A-4147-A177-3AD203B41FA5}">
                      <a16:colId xmlns:a16="http://schemas.microsoft.com/office/drawing/2014/main" val="426167689"/>
                    </a:ext>
                  </a:extLst>
                </a:gridCol>
                <a:gridCol w="2296509">
                  <a:extLst>
                    <a:ext uri="{9D8B030D-6E8A-4147-A177-3AD203B41FA5}">
                      <a16:colId xmlns:a16="http://schemas.microsoft.com/office/drawing/2014/main" val="3109364450"/>
                    </a:ext>
                  </a:extLst>
                </a:gridCol>
                <a:gridCol w="2296509">
                  <a:extLst>
                    <a:ext uri="{9D8B030D-6E8A-4147-A177-3AD203B41FA5}">
                      <a16:colId xmlns:a16="http://schemas.microsoft.com/office/drawing/2014/main" val="843797022"/>
                    </a:ext>
                  </a:extLst>
                </a:gridCol>
                <a:gridCol w="2296509">
                  <a:extLst>
                    <a:ext uri="{9D8B030D-6E8A-4147-A177-3AD203B41FA5}">
                      <a16:colId xmlns:a16="http://schemas.microsoft.com/office/drawing/2014/main" val="3121903153"/>
                    </a:ext>
                  </a:extLst>
                </a:gridCol>
              </a:tblGrid>
              <a:tr h="674338">
                <a:tc>
                  <a:txBody>
                    <a:bodyPr/>
                    <a:lstStyle/>
                    <a:p>
                      <a:pPr marL="0" marR="0">
                        <a:lnSpc>
                          <a:spcPct val="107000"/>
                        </a:lnSpc>
                        <a:spcBef>
                          <a:spcPts val="0"/>
                        </a:spcBef>
                        <a:spcAft>
                          <a:spcPts val="0"/>
                        </a:spcAft>
                      </a:pPr>
                      <a:endParaRPr lang="en-US" sz="16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3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Topeka</a:t>
                      </a:r>
                    </a:p>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Advantage (PPO)</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19050" cap="flat" cmpd="sng" algn="ctr">
                      <a:solidFill>
                        <a:schemeClr val="accent4"/>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2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Wichita</a:t>
                      </a:r>
                    </a:p>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Advantage (PPO)</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3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Regions</a:t>
                      </a:r>
                    </a:p>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Comprehensive (PPO)</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3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Regions</a:t>
                      </a:r>
                    </a:p>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Choice (PPO)</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extLst>
                  <a:ext uri="{0D108BD9-81ED-4DB2-BD59-A6C34878D82A}">
                    <a16:rowId xmlns:a16="http://schemas.microsoft.com/office/drawing/2014/main" val="2806869813"/>
                  </a:ext>
                </a:extLst>
              </a:tr>
              <a:tr h="737183">
                <a:tc>
                  <a:txBody>
                    <a:bodyPr/>
                    <a:lstStyle/>
                    <a:p>
                      <a:pPr marL="0" marR="0" algn="l" defTabSz="685783" rtl="0" eaLnBrk="1" latinLnBrk="0" hangingPunct="1">
                        <a:lnSpc>
                          <a:spcPct val="107000"/>
                        </a:lnSpc>
                        <a:spcBef>
                          <a:spcPts val="0"/>
                        </a:spcBef>
                        <a:spcAft>
                          <a:spcPts val="0"/>
                        </a:spcAft>
                      </a:pPr>
                      <a:r>
                        <a:rPr lang="en-US" sz="14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Network</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algn="ctr">
                        <a:lnSpc>
                          <a:spcPct val="107000"/>
                        </a:lnSpc>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No Preferred Retail Pharmacies</a:t>
                      </a: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Standard Retail Pharmacies </a:t>
                      </a:r>
                      <a:r>
                        <a:rPr lang="en-US" sz="1300" dirty="0">
                          <a:effectLst/>
                          <a:latin typeface="Calibri" panose="020F0502020204030204" pitchFamily="34" charset="0"/>
                          <a:ea typeface="Calibri" panose="020F0502020204030204" pitchFamily="34" charset="0"/>
                          <a:cs typeface="Times New Roman" panose="02020603050405020304" pitchFamily="18" charset="0"/>
                        </a:rPr>
                        <a:t>include other independent pharmacies throughout Kansas support network adequacy.</a:t>
                      </a:r>
                    </a:p>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A </a:t>
                      </a:r>
                      <a:r>
                        <a:rPr lang="en-US" sz="1300" b="1" dirty="0">
                          <a:effectLst/>
                          <a:latin typeface="Calibri" panose="020F0502020204030204" pitchFamily="34" charset="0"/>
                          <a:ea typeface="Calibri" panose="020F0502020204030204" pitchFamily="34" charset="0"/>
                          <a:cs typeface="Times New Roman" panose="02020603050405020304" pitchFamily="18" charset="0"/>
                        </a:rPr>
                        <a:t>Mail-Order Pharmacy </a:t>
                      </a:r>
                      <a:r>
                        <a:rPr lang="en-US" sz="1300" dirty="0">
                          <a:effectLst/>
                          <a:latin typeface="Calibri" panose="020F0502020204030204" pitchFamily="34" charset="0"/>
                          <a:ea typeface="Calibri" panose="020F0502020204030204" pitchFamily="34" charset="0"/>
                          <a:cs typeface="Times New Roman" panose="02020603050405020304" pitchFamily="18" charset="0"/>
                        </a:rPr>
                        <a:t>is also available via Prime Therapeutics.</a:t>
                      </a:r>
                      <a:endParaRPr lang="en-US"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2041310"/>
                  </a:ext>
                </a:extLst>
              </a:tr>
              <a:tr h="447471">
                <a:tc>
                  <a:txBody>
                    <a:bodyPr/>
                    <a:lstStyle/>
                    <a:p>
                      <a:pPr marL="0" marR="0" algn="l" defTabSz="685783" rtl="0" eaLnBrk="1" latinLnBrk="0" hangingPunct="1">
                        <a:lnSpc>
                          <a:spcPct val="107000"/>
                        </a:lnSpc>
                        <a:spcBef>
                          <a:spcPts val="0"/>
                        </a:spcBef>
                        <a:spcAft>
                          <a:spcPts val="0"/>
                        </a:spcAft>
                      </a:pPr>
                      <a:r>
                        <a:rPr lang="en-US" sz="14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Phase 1:</a:t>
                      </a:r>
                    </a:p>
                    <a:p>
                      <a:pPr marL="0" marR="0" algn="l" defTabSz="685783" rtl="0" eaLnBrk="1" latinLnBrk="0" hangingPunct="1">
                        <a:lnSpc>
                          <a:spcPct val="107000"/>
                        </a:lnSpc>
                        <a:spcBef>
                          <a:spcPts val="0"/>
                        </a:spcBef>
                        <a:spcAft>
                          <a:spcPts val="0"/>
                        </a:spcAft>
                      </a:pPr>
                      <a:r>
                        <a:rPr lang="en-US" sz="1400" b="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Deductible </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All plans do not have a pharmacy deductible.</a:t>
                      </a:r>
                    </a:p>
                  </a:txBody>
                  <a:tcPr marL="68580" marR="68580"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7121233"/>
                  </a:ext>
                </a:extLst>
              </a:tr>
              <a:tr h="436140">
                <a:tc>
                  <a:txBody>
                    <a:bodyPr/>
                    <a:lstStyle/>
                    <a:p>
                      <a:pPr marL="0" marR="0" algn="l" defTabSz="685783" rtl="0" eaLnBrk="1" latinLnBrk="0" hangingPunct="1">
                        <a:lnSpc>
                          <a:spcPct val="107000"/>
                        </a:lnSpc>
                        <a:spcBef>
                          <a:spcPts val="0"/>
                        </a:spcBef>
                        <a:spcAft>
                          <a:spcPts val="0"/>
                        </a:spcAft>
                      </a:pPr>
                      <a:r>
                        <a:rPr lang="en-US" sz="14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Phase 2:</a:t>
                      </a:r>
                    </a:p>
                    <a:p>
                      <a:pPr marL="0" marR="0" algn="l" defTabSz="685783" rtl="0" eaLnBrk="1" latinLnBrk="0" hangingPunct="1">
                        <a:lnSpc>
                          <a:spcPct val="107000"/>
                        </a:lnSpc>
                        <a:spcBef>
                          <a:spcPts val="0"/>
                        </a:spcBef>
                        <a:spcAft>
                          <a:spcPts val="0"/>
                        </a:spcAft>
                      </a:pPr>
                      <a:r>
                        <a:rPr lang="en-US" sz="1400" b="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Initial Coverage</a:t>
                      </a:r>
                      <a:endParaRPr lang="en-US" sz="1400" b="0" i="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algn="ctr">
                        <a:lnSpc>
                          <a:spcPct val="107000"/>
                        </a:lnSpc>
                        <a:spcBef>
                          <a:spcPts val="0"/>
                        </a:spcBef>
                        <a:spcAft>
                          <a:spcPts val="0"/>
                        </a:spcAft>
                      </a:pPr>
                      <a:r>
                        <a:rPr lang="en-US" sz="1300" b="1" i="1" dirty="0">
                          <a:effectLst/>
                          <a:latin typeface="Calibri" panose="020F0502020204030204" pitchFamily="34" charset="0"/>
                          <a:ea typeface="Calibri" panose="020F0502020204030204" pitchFamily="34" charset="0"/>
                          <a:cs typeface="Times New Roman" panose="02020603050405020304" pitchFamily="18" charset="0"/>
                        </a:rPr>
                        <a:t>See next slide.</a:t>
                      </a:r>
                    </a:p>
                  </a:txBody>
                  <a:tcPr marL="68580" marR="68580"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24635"/>
                  </a:ext>
                </a:extLst>
              </a:tr>
              <a:tr h="1026116">
                <a:tc>
                  <a:txBody>
                    <a:bodyPr/>
                    <a:lstStyle/>
                    <a:p>
                      <a:pPr marL="0" marR="0" algn="l" defTabSz="685783" rtl="0" eaLnBrk="1" latinLnBrk="0" hangingPunct="1">
                        <a:lnSpc>
                          <a:spcPct val="107000"/>
                        </a:lnSpc>
                        <a:spcBef>
                          <a:spcPts val="0"/>
                        </a:spcBef>
                        <a:spcAft>
                          <a:spcPts val="0"/>
                        </a:spcAft>
                      </a:pPr>
                      <a:r>
                        <a:rPr lang="en-US" sz="14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Phase 3:</a:t>
                      </a:r>
                    </a:p>
                    <a:p>
                      <a:pPr marL="0" marR="0" algn="l" defTabSz="685783" rtl="0" eaLnBrk="1" latinLnBrk="0" hangingPunct="1">
                        <a:lnSpc>
                          <a:spcPct val="107000"/>
                        </a:lnSpc>
                        <a:spcBef>
                          <a:spcPts val="0"/>
                        </a:spcBef>
                        <a:spcAft>
                          <a:spcPts val="0"/>
                        </a:spcAft>
                      </a:pPr>
                      <a:r>
                        <a:rPr lang="en-US" sz="1400" b="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0" strike="sngStrike"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Coverage Gap </a:t>
                      </a:r>
                      <a:r>
                        <a:rPr lang="en-US" sz="1400" b="0" strike="noStrike"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b="0" strike="sngStrike"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New for 2025 the Coverage Gap and Catastrophic coverage have been eliminated.   MOOP for Part D Plans is $2000/yearly</a:t>
                      </a:r>
                    </a:p>
                  </a:txBody>
                  <a:tcPr marL="68580" marR="68580"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2352001"/>
                  </a:ext>
                </a:extLst>
              </a:tr>
              <a:tr h="1307409">
                <a:tc>
                  <a:txBody>
                    <a:bodyPr/>
                    <a:lstStyle/>
                    <a:p>
                      <a:pPr marL="0" marR="0" algn="l" defTabSz="685783" rtl="0" eaLnBrk="1" latinLnBrk="0" hangingPunct="1">
                        <a:lnSpc>
                          <a:spcPct val="107000"/>
                        </a:lnSpc>
                        <a:spcBef>
                          <a:spcPts val="0"/>
                        </a:spcBef>
                        <a:spcAft>
                          <a:spcPts val="0"/>
                        </a:spcAft>
                      </a:pPr>
                      <a:r>
                        <a:rPr lang="en-US" sz="14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Phase 4:</a:t>
                      </a:r>
                    </a:p>
                    <a:p>
                      <a:pPr marL="0" marR="0" algn="l" defTabSz="685783" rtl="0" eaLnBrk="1" latinLnBrk="0" hangingPunct="1">
                        <a:lnSpc>
                          <a:spcPct val="107000"/>
                        </a:lnSpc>
                        <a:spcBef>
                          <a:spcPts val="0"/>
                        </a:spcBef>
                        <a:spcAft>
                          <a:spcPts val="0"/>
                        </a:spcAft>
                      </a:pPr>
                      <a:r>
                        <a:rPr lang="en-US" sz="1400" b="0"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0" strike="sngStrike"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Catastrophic</a:t>
                      </a:r>
                      <a:endParaRPr lang="en-US" sz="1400" b="1" strike="sngStrike"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rPr>
                        <a:t>After your yearly out-of-pocket drug costs reach </a:t>
                      </a:r>
                      <a:r>
                        <a:rPr kumimoji="0" lang="en-US" sz="13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$2,000 </a:t>
                      </a:r>
                      <a:r>
                        <a:rPr kumimoji="0" lang="en-US" sz="13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rPr>
                        <a:t>, you nothing for covered Part D drugs.</a:t>
                      </a:r>
                    </a:p>
                    <a:p>
                      <a:pPr marL="0" marR="0" lvl="0" indent="0" algn="l" defTabSz="685783" rtl="0" eaLnBrk="1" fontAlgn="auto" latinLnBrk="0" hangingPunct="1">
                        <a:lnSpc>
                          <a:spcPct val="107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783" rtl="0" eaLnBrk="1" fontAlgn="auto" latinLnBrk="0" hangingPunct="1">
                        <a:lnSpc>
                          <a:spcPct val="107000"/>
                        </a:lnSpc>
                        <a:spcBef>
                          <a:spcPts val="0"/>
                        </a:spcBef>
                        <a:spcAft>
                          <a:spcPts val="800"/>
                        </a:spcAft>
                        <a:buClrTx/>
                        <a:buSzTx/>
                        <a:buFont typeface="Wingdings" panose="05000000000000000000" pitchFamily="2" charset="2"/>
                        <a:buNone/>
                        <a:tabLst/>
                        <a:defRPr/>
                      </a:pPr>
                      <a:endParaRPr lang="en-US" sz="1300" i="1" dirty="0">
                        <a:latin typeface="Calibri" charset="0"/>
                        <a:ea typeface="Calibri" charset="0"/>
                        <a:cs typeface="Calibri" charset="0"/>
                      </a:endParaRPr>
                    </a:p>
                  </a:txBody>
                  <a:tcPr marL="68580" marR="68580"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685783"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685783"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685783"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srgbClr val="122C5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930321"/>
                  </a:ext>
                </a:extLst>
              </a:tr>
            </a:tbl>
          </a:graphicData>
        </a:graphic>
      </p:graphicFrame>
      <p:sp>
        <p:nvSpPr>
          <p:cNvPr id="10" name="Text Placeholder 9">
            <a:extLst>
              <a:ext uri="{FF2B5EF4-FFF2-40B4-BE49-F238E27FC236}">
                <a16:creationId xmlns:a16="http://schemas.microsoft.com/office/drawing/2014/main" id="{72E22D25-4DB7-433D-938D-5F555853CA47}"/>
              </a:ext>
            </a:extLst>
          </p:cNvPr>
          <p:cNvSpPr>
            <a:spLocks noGrp="1"/>
          </p:cNvSpPr>
          <p:nvPr>
            <p:ph type="body" sz="quarter" idx="21"/>
          </p:nvPr>
        </p:nvSpPr>
        <p:spPr/>
        <p:txBody>
          <a:bodyPr/>
          <a:lstStyle/>
          <a:p>
            <a:r>
              <a:rPr lang="en-US" dirty="0">
                <a:solidFill>
                  <a:schemeClr val="tx1"/>
                </a:solidFill>
              </a:rPr>
              <a:t>Blue Medicare Advantage: </a:t>
            </a:r>
            <a:r>
              <a:rPr lang="en-US" b="0" i="1" dirty="0">
                <a:solidFill>
                  <a:schemeClr val="tx1"/>
                </a:solidFill>
              </a:rPr>
              <a:t>High-Level Offering</a:t>
            </a:r>
          </a:p>
        </p:txBody>
      </p:sp>
      <p:sp>
        <p:nvSpPr>
          <p:cNvPr id="4" name="Text Placeholder 3">
            <a:extLst>
              <a:ext uri="{FF2B5EF4-FFF2-40B4-BE49-F238E27FC236}">
                <a16:creationId xmlns:a16="http://schemas.microsoft.com/office/drawing/2014/main" id="{2C9DD4A9-E530-43F5-853B-982D1D179E73}"/>
              </a:ext>
            </a:extLst>
          </p:cNvPr>
          <p:cNvSpPr>
            <a:spLocks noGrp="1"/>
          </p:cNvSpPr>
          <p:nvPr>
            <p:ph type="body" sz="quarter" idx="22"/>
          </p:nvPr>
        </p:nvSpPr>
        <p:spPr/>
        <p:txBody>
          <a:bodyPr>
            <a:noAutofit/>
          </a:bodyPr>
          <a:lstStyle/>
          <a:p>
            <a:r>
              <a:rPr lang="en-US" sz="1050" dirty="0"/>
              <a:t>Each BCBSKS product contains different Part C copays and coinsurance to meet Topeka and Wichita market norms for pricing. </a:t>
            </a:r>
          </a:p>
        </p:txBody>
      </p:sp>
      <p:pic>
        <p:nvPicPr>
          <p:cNvPr id="17" name="Graphic 106">
            <a:extLst>
              <a:ext uri="{FF2B5EF4-FFF2-40B4-BE49-F238E27FC236}">
                <a16:creationId xmlns:a16="http://schemas.microsoft.com/office/drawing/2014/main" id="{0E15EF98-8A62-DC48-A5C9-FBD1F9382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1325" y="15625763"/>
            <a:ext cx="622300" cy="622300"/>
          </a:xfrm>
          <a:prstGeom prst="rect">
            <a:avLst/>
          </a:prstGeom>
        </p:spPr>
      </p:pic>
      <p:pic>
        <p:nvPicPr>
          <p:cNvPr id="19" name="Graphic 179">
            <a:extLst>
              <a:ext uri="{FF2B5EF4-FFF2-40B4-BE49-F238E27FC236}">
                <a16:creationId xmlns:a16="http://schemas.microsoft.com/office/drawing/2014/main" id="{588683F6-4A35-A54D-ADDA-41BDF12BFE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8625" y="13876338"/>
            <a:ext cx="622300" cy="609600"/>
          </a:xfrm>
          <a:prstGeom prst="rect">
            <a:avLst/>
          </a:prstGeom>
        </p:spPr>
      </p:pic>
      <p:pic>
        <p:nvPicPr>
          <p:cNvPr id="21" name="Graphic 196">
            <a:extLst>
              <a:ext uri="{FF2B5EF4-FFF2-40B4-BE49-F238E27FC236}">
                <a16:creationId xmlns:a16="http://schemas.microsoft.com/office/drawing/2014/main" id="{88C09E66-2B24-1E45-9118-FD9380CC7A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4025" y="12072938"/>
            <a:ext cx="622300" cy="622300"/>
          </a:xfrm>
          <a:prstGeom prst="rect">
            <a:avLst/>
          </a:prstGeom>
        </p:spPr>
      </p:pic>
      <p:grpSp>
        <p:nvGrpSpPr>
          <p:cNvPr id="25" name="Group 24">
            <a:extLst>
              <a:ext uri="{FF2B5EF4-FFF2-40B4-BE49-F238E27FC236}">
                <a16:creationId xmlns:a16="http://schemas.microsoft.com/office/drawing/2014/main" id="{ADA51693-8191-4163-9831-1A67AF20D9A8}"/>
              </a:ext>
            </a:extLst>
          </p:cNvPr>
          <p:cNvGrpSpPr/>
          <p:nvPr/>
        </p:nvGrpSpPr>
        <p:grpSpPr>
          <a:xfrm>
            <a:off x="10567137" y="131589"/>
            <a:ext cx="1498030" cy="350334"/>
            <a:chOff x="7596004" y="163491"/>
            <a:chExt cx="1563993" cy="365760"/>
          </a:xfrm>
        </p:grpSpPr>
        <p:sp>
          <p:nvSpPr>
            <p:cNvPr id="30" name="Rectangle 29">
              <a:extLst>
                <a:ext uri="{FF2B5EF4-FFF2-40B4-BE49-F238E27FC236}">
                  <a16:creationId xmlns:a16="http://schemas.microsoft.com/office/drawing/2014/main" id="{D12710B4-DD2F-4E24-B0A1-5AF99E78EBB8}"/>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93D1A5F-6FE4-4F81-AC21-289708D45332}"/>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2" name="Rectangle 31">
              <a:extLst>
                <a:ext uri="{FF2B5EF4-FFF2-40B4-BE49-F238E27FC236}">
                  <a16:creationId xmlns:a16="http://schemas.microsoft.com/office/drawing/2014/main" id="{B6D66FBE-4391-44B8-8195-A4E0E6456B36}"/>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C8FCE20-06DD-4863-BD03-F421B238579C}"/>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a:t>
              </a:r>
            </a:p>
          </p:txBody>
        </p:sp>
      </p:grpSp>
      <p:sp>
        <p:nvSpPr>
          <p:cNvPr id="13" name="Rectangle 12">
            <a:extLst>
              <a:ext uri="{FF2B5EF4-FFF2-40B4-BE49-F238E27FC236}">
                <a16:creationId xmlns:a16="http://schemas.microsoft.com/office/drawing/2014/main" id="{0CE3B50D-EF99-45A4-82A3-DC3DC31D27CB}"/>
              </a:ext>
            </a:extLst>
          </p:cNvPr>
          <p:cNvSpPr/>
          <p:nvPr/>
        </p:nvSpPr>
        <p:spPr>
          <a:xfrm>
            <a:off x="304800" y="6357731"/>
            <a:ext cx="3895725" cy="3097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62D1E1-8192-4D79-BB00-2C6D8AD41DA3}"/>
              </a:ext>
            </a:extLst>
          </p:cNvPr>
          <p:cNvSpPr txBox="1"/>
          <p:nvPr/>
        </p:nvSpPr>
        <p:spPr>
          <a:xfrm>
            <a:off x="889000" y="5905689"/>
            <a:ext cx="4859867" cy="369332"/>
          </a:xfrm>
          <a:prstGeom prst="rect">
            <a:avLst/>
          </a:prstGeom>
          <a:noFill/>
        </p:spPr>
        <p:txBody>
          <a:bodyPr wrap="square" rtlCol="0">
            <a:spAutoFit/>
          </a:bodyPr>
          <a:lstStyle/>
          <a:p>
            <a:r>
              <a:rPr lang="en-US" b="1" dirty="0">
                <a:solidFill>
                  <a:srgbClr val="FF0000"/>
                </a:solidFill>
                <a:latin typeface="Calibri" charset="0"/>
                <a:ea typeface="Calibri" charset="0"/>
                <a:cs typeface="Calibri" charset="0"/>
              </a:rPr>
              <a:t>**See the changes in red**</a:t>
            </a:r>
          </a:p>
        </p:txBody>
      </p:sp>
    </p:spTree>
    <p:extLst>
      <p:ext uri="{BB962C8B-B14F-4D97-AF65-F5344CB8AC3E}">
        <p14:creationId xmlns:p14="http://schemas.microsoft.com/office/powerpoint/2010/main" val="4147647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F0FA208A-87BB-4664-B4A8-1783A00D496C}"/>
              </a:ext>
            </a:extLst>
          </p:cNvPr>
          <p:cNvGraphicFramePr>
            <a:graphicFrameLocks noGrp="1"/>
          </p:cNvGraphicFramePr>
          <p:nvPr>
            <p:extLst>
              <p:ext uri="{D42A27DB-BD31-4B8C-83A1-F6EECF244321}">
                <p14:modId xmlns:p14="http://schemas.microsoft.com/office/powerpoint/2010/main" val="2334009298"/>
              </p:ext>
            </p:extLst>
          </p:nvPr>
        </p:nvGraphicFramePr>
        <p:xfrm>
          <a:off x="643634" y="1306998"/>
          <a:ext cx="11421533" cy="4645152"/>
        </p:xfrm>
        <a:graphic>
          <a:graphicData uri="http://schemas.openxmlformats.org/drawingml/2006/table">
            <a:tbl>
              <a:tblPr firstRow="1" firstCol="1" bandRow="1"/>
              <a:tblGrid>
                <a:gridCol w="1513512">
                  <a:extLst>
                    <a:ext uri="{9D8B030D-6E8A-4147-A177-3AD203B41FA5}">
                      <a16:colId xmlns:a16="http://schemas.microsoft.com/office/drawing/2014/main" val="1454590004"/>
                    </a:ext>
                  </a:extLst>
                </a:gridCol>
                <a:gridCol w="1929906">
                  <a:extLst>
                    <a:ext uri="{9D8B030D-6E8A-4147-A177-3AD203B41FA5}">
                      <a16:colId xmlns:a16="http://schemas.microsoft.com/office/drawing/2014/main" val="2023438525"/>
                    </a:ext>
                  </a:extLst>
                </a:gridCol>
                <a:gridCol w="1595623">
                  <a:extLst>
                    <a:ext uri="{9D8B030D-6E8A-4147-A177-3AD203B41FA5}">
                      <a16:colId xmlns:a16="http://schemas.microsoft.com/office/drawing/2014/main" val="426167689"/>
                    </a:ext>
                  </a:extLst>
                </a:gridCol>
                <a:gridCol w="1595623">
                  <a:extLst>
                    <a:ext uri="{9D8B030D-6E8A-4147-A177-3AD203B41FA5}">
                      <a16:colId xmlns:a16="http://schemas.microsoft.com/office/drawing/2014/main" val="3109364450"/>
                    </a:ext>
                  </a:extLst>
                </a:gridCol>
                <a:gridCol w="1595623">
                  <a:extLst>
                    <a:ext uri="{9D8B030D-6E8A-4147-A177-3AD203B41FA5}">
                      <a16:colId xmlns:a16="http://schemas.microsoft.com/office/drawing/2014/main" val="843797022"/>
                    </a:ext>
                  </a:extLst>
                </a:gridCol>
                <a:gridCol w="1595623">
                  <a:extLst>
                    <a:ext uri="{9D8B030D-6E8A-4147-A177-3AD203B41FA5}">
                      <a16:colId xmlns:a16="http://schemas.microsoft.com/office/drawing/2014/main" val="3121903153"/>
                    </a:ext>
                  </a:extLst>
                </a:gridCol>
                <a:gridCol w="1595623">
                  <a:extLst>
                    <a:ext uri="{9D8B030D-6E8A-4147-A177-3AD203B41FA5}">
                      <a16:colId xmlns:a16="http://schemas.microsoft.com/office/drawing/2014/main" val="3550554443"/>
                    </a:ext>
                  </a:extLst>
                </a:gridCol>
              </a:tblGrid>
              <a:tr h="482109">
                <a:tc>
                  <a:txBody>
                    <a:bodyPr/>
                    <a:lstStyle/>
                    <a:p>
                      <a:pPr marL="0" marR="0">
                        <a:lnSpc>
                          <a:spcPct val="107000"/>
                        </a:lnSpc>
                        <a:spcBef>
                          <a:spcPts val="0"/>
                        </a:spcBef>
                        <a:spcAft>
                          <a:spcPts val="0"/>
                        </a:spcAft>
                      </a:pPr>
                      <a:endParaRPr lang="en-US" sz="16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Description</a:t>
                      </a:r>
                    </a:p>
                  </a:txBody>
                  <a:tcPr marL="64954" marR="64954" marT="0" marB="0" anchor="ctr">
                    <a:lnL w="19050" cap="flat" cmpd="sng" algn="ctr">
                      <a:solidFill>
                        <a:schemeClr val="accent4"/>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A4B5CC"/>
                    </a:solidFill>
                  </a:tcPr>
                </a:tc>
                <a:tc>
                  <a:txBody>
                    <a:bodyPr/>
                    <a:lstStyle/>
                    <a:p>
                      <a:pPr marL="0" marR="0" algn="ctr">
                        <a:lnSpc>
                          <a:spcPct val="107000"/>
                        </a:lnSpc>
                        <a:spcBef>
                          <a:spcPts val="0"/>
                        </a:spcBef>
                        <a:spcAft>
                          <a:spcPts val="0"/>
                        </a:spcAft>
                      </a:pPr>
                      <a:r>
                        <a:rPr lang="en-US" sz="12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Topeka</a:t>
                      </a:r>
                    </a:p>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Advantage (PPO)</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2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Wichita</a:t>
                      </a:r>
                    </a:p>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t>
                      </a:r>
                    </a:p>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Advantage (PPO)</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2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Regions</a:t>
                      </a:r>
                    </a:p>
                    <a:p>
                      <a:pPr marL="0" marR="0" lvl="0" indent="0" algn="ctr" defTabSz="609576" rtl="0" eaLnBrk="1" fontAlgn="auto" latinLnBrk="0" hangingPunct="1">
                        <a:lnSpc>
                          <a:spcPct val="107000"/>
                        </a:lnSpc>
                        <a:spcBef>
                          <a:spcPts val="0"/>
                        </a:spcBef>
                        <a:spcAft>
                          <a:spcPts val="0"/>
                        </a:spcAft>
                        <a:buClrTx/>
                        <a:buSzTx/>
                        <a:buFontTx/>
                        <a:buNone/>
                        <a:tabLst/>
                        <a:defRPr/>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Freedom(PPO)</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lang="en-US" sz="12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Regions</a:t>
                      </a:r>
                    </a:p>
                    <a:p>
                      <a:pPr marL="0" marR="0" algn="ctr">
                        <a:lnSpc>
                          <a:spcPct val="107000"/>
                        </a:lnSpc>
                        <a:spcBef>
                          <a:spcPts val="0"/>
                        </a:spcBef>
                        <a:spcAft>
                          <a:spcPts val="0"/>
                        </a:spcAft>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Blue Medicare Advantage Comprehensive (PPO)</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tc>
                  <a:txBody>
                    <a:bodyPr/>
                    <a:lstStyle/>
                    <a:p>
                      <a:pPr marL="0" marR="0" algn="ctr">
                        <a:lnSpc>
                          <a:spcPct val="107000"/>
                        </a:lnSpc>
                        <a:spcBef>
                          <a:spcPts val="0"/>
                        </a:spcBef>
                        <a:spcAft>
                          <a:spcPts val="0"/>
                        </a:spcAft>
                      </a:pPr>
                      <a:r>
                        <a:rPr kumimoji="0" lang="en-US" sz="1200" i="0" u="none" strike="noStrike" kern="1200" cap="none" spc="0" normalizeH="0" baseline="0" noProof="0" dirty="0">
                          <a:ln>
                            <a:noFill/>
                          </a:ln>
                          <a:solidFill>
                            <a:srgbClr val="FEFFFF"/>
                          </a:solidFill>
                          <a:effectLst/>
                          <a:uLnTx/>
                          <a:uFillTx/>
                          <a:latin typeface="+mn-lt"/>
                          <a:ea typeface="+mn-ea"/>
                          <a:cs typeface="+mn-cs"/>
                        </a:rPr>
                        <a:t>All Regions</a:t>
                      </a:r>
                    </a:p>
                    <a:p>
                      <a:pPr marL="0" marR="0" algn="ctr">
                        <a:lnSpc>
                          <a:spcPct val="107000"/>
                        </a:lnSpc>
                        <a:spcBef>
                          <a:spcPts val="0"/>
                        </a:spcBef>
                        <a:spcAft>
                          <a:spcPts val="0"/>
                        </a:spcAft>
                      </a:pPr>
                      <a:r>
                        <a:rPr kumimoji="0" lang="en-US" sz="1200" b="1" i="0" u="none" strike="noStrike" kern="1200" cap="none" spc="0" normalizeH="0" baseline="0" noProof="0" dirty="0">
                          <a:ln>
                            <a:noFill/>
                          </a:ln>
                          <a:solidFill>
                            <a:srgbClr val="FEFFFF"/>
                          </a:solidFill>
                          <a:effectLst/>
                          <a:uLnTx/>
                          <a:uFillTx/>
                          <a:latin typeface="+mn-lt"/>
                          <a:ea typeface="+mn-ea"/>
                          <a:cs typeface="+mn-cs"/>
                        </a:rPr>
                        <a:t>Blue Medicare</a:t>
                      </a:r>
                      <a:r>
                        <a:rPr kumimoji="0" lang="en-US" sz="1200" b="1" i="0" u="none" strike="noStrike" kern="1200" cap="none" spc="0" normalizeH="0" noProof="0" dirty="0">
                          <a:ln>
                            <a:noFill/>
                          </a:ln>
                          <a:solidFill>
                            <a:srgbClr val="FEFFFF"/>
                          </a:solidFill>
                          <a:effectLst/>
                          <a:uLnTx/>
                          <a:uFillTx/>
                          <a:latin typeface="+mn-lt"/>
                          <a:ea typeface="+mn-ea"/>
                          <a:cs typeface="+mn-cs"/>
                        </a:rPr>
                        <a:t> Advantage</a:t>
                      </a:r>
                      <a:r>
                        <a:rPr lang="en-US" sz="1200" b="1" dirty="0">
                          <a:solidFill>
                            <a:srgbClr val="FEFFFF"/>
                          </a:solidFill>
                          <a:latin typeface="+mn-lt"/>
                        </a:rPr>
                        <a:t> Choice (PPO)</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4" marR="6495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0090B1"/>
                    </a:solidFill>
                  </a:tcPr>
                </a:tc>
                <a:extLst>
                  <a:ext uri="{0D108BD9-81ED-4DB2-BD59-A6C34878D82A}">
                    <a16:rowId xmlns:a16="http://schemas.microsoft.com/office/drawing/2014/main" val="2806869813"/>
                  </a:ext>
                </a:extLst>
              </a:tr>
              <a:tr h="553304">
                <a:tc>
                  <a:txBody>
                    <a:bodyPr/>
                    <a:lstStyle/>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Tier 1:</a:t>
                      </a:r>
                    </a:p>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Preferred Generic</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The </a:t>
                      </a:r>
                      <a:r>
                        <a:rPr lang="en-US" sz="1200" b="1" dirty="0">
                          <a:effectLst/>
                          <a:latin typeface="+mn-lt"/>
                          <a:ea typeface="Calibri" panose="020F0502020204030204" pitchFamily="34" charset="0"/>
                          <a:cs typeface="Times New Roman" panose="02020603050405020304" pitchFamily="18" charset="0"/>
                        </a:rPr>
                        <a:t>least expensive drugs </a:t>
                      </a:r>
                      <a:r>
                        <a:rPr lang="en-US" sz="1200" dirty="0">
                          <a:effectLst/>
                          <a:latin typeface="+mn-lt"/>
                          <a:ea typeface="Calibri" panose="020F0502020204030204" pitchFamily="34" charset="0"/>
                          <a:cs typeface="Times New Roman" panose="02020603050405020304" pitchFamily="18" charset="0"/>
                        </a:rPr>
                        <a:t>your plan covers in order to offer a choice of low cost medications. </a:t>
                      </a:r>
                    </a:p>
                  </a:txBody>
                  <a:tcPr marL="64954" marR="27432"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$0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$0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$0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$0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2041310"/>
                  </a:ext>
                </a:extLst>
              </a:tr>
              <a:tr h="833042">
                <a:tc>
                  <a:txBody>
                    <a:bodyPr/>
                    <a:lstStyle/>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Tier 2:</a:t>
                      </a:r>
                    </a:p>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Generic</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lang="en-US" sz="1200" b="0" dirty="0">
                          <a:latin typeface="+mn-lt"/>
                        </a:rPr>
                        <a:t>Certain drugs covered to offer a larger choice of generic medications.  The member’s cost is higher for generic drugs than </a:t>
                      </a:r>
                      <a:r>
                        <a:rPr lang="en-US" sz="1200" b="1" dirty="0">
                          <a:latin typeface="+mn-lt"/>
                        </a:rPr>
                        <a:t>preferred generics.</a:t>
                      </a:r>
                      <a:endParaRPr lang="en-US" sz="1200" b="0" dirty="0">
                        <a:latin typeface="+mn-lt"/>
                      </a:endParaRPr>
                    </a:p>
                  </a:txBody>
                  <a:tcPr marL="64954" marR="27432"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09576" rtl="0" eaLnBrk="1" fontAlgn="auto" latinLnBrk="0" hangingPunct="1">
                        <a:lnSpc>
                          <a:spcPct val="107000"/>
                        </a:lnSpc>
                        <a:spcBef>
                          <a:spcPts val="0"/>
                        </a:spcBef>
                        <a:spcAft>
                          <a:spcPts val="0"/>
                        </a:spcAft>
                        <a:buClrTx/>
                        <a:buSzTx/>
                        <a:buFontTx/>
                        <a:buNone/>
                        <a:tabLst/>
                        <a:defRPr/>
                      </a:pPr>
                      <a:r>
                        <a:rPr lang="en-US" sz="1300" dirty="0">
                          <a:effectLst/>
                          <a:latin typeface="Calibri" panose="020F0502020204030204" pitchFamily="34" charset="0"/>
                          <a:ea typeface="Calibri" panose="020F0502020204030204" pitchFamily="34" charset="0"/>
                          <a:cs typeface="Times New Roman" panose="02020603050405020304" pitchFamily="18" charset="0"/>
                        </a:rPr>
                        <a:t>N/A</a:t>
                      </a:r>
                    </a:p>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$5 copay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7121233"/>
                  </a:ext>
                </a:extLst>
              </a:tr>
              <a:tr h="413435">
                <a:tc>
                  <a:txBody>
                    <a:bodyPr/>
                    <a:lstStyle/>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Tier 3:</a:t>
                      </a:r>
                    </a:p>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Preferred Brand</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lang="en-US" sz="1200" b="0" dirty="0">
                          <a:latin typeface="+mn-lt"/>
                        </a:rPr>
                        <a:t>A drug that is invented by a </a:t>
                      </a:r>
                      <a:r>
                        <a:rPr lang="en-US" sz="1200" b="1" dirty="0">
                          <a:latin typeface="+mn-lt"/>
                        </a:rPr>
                        <a:t>manufacturer</a:t>
                      </a:r>
                      <a:r>
                        <a:rPr lang="en-US" sz="1200" b="0" dirty="0">
                          <a:latin typeface="+mn-lt"/>
                        </a:rPr>
                        <a:t> and is sold under their brand name. </a:t>
                      </a:r>
                    </a:p>
                  </a:txBody>
                  <a:tcPr marL="64954" marR="27432"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$42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$42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09576" rtl="0" eaLnBrk="1" fontAlgn="auto" latinLnBrk="0" hangingPunct="1">
                        <a:lnSpc>
                          <a:spcPct val="107000"/>
                        </a:lnSpc>
                        <a:spcBef>
                          <a:spcPts val="0"/>
                        </a:spcBef>
                        <a:spcAft>
                          <a:spcPts val="0"/>
                        </a:spcAft>
                        <a:buClrTx/>
                        <a:buSzTx/>
                        <a:buFontTx/>
                        <a:buNone/>
                        <a:tabLst/>
                        <a:defRPr/>
                      </a:pPr>
                      <a:r>
                        <a:rPr lang="en-US" sz="1300" dirty="0">
                          <a:effectLst/>
                          <a:latin typeface="Calibri" panose="020F0502020204030204" pitchFamily="34" charset="0"/>
                          <a:ea typeface="Calibri" panose="020F0502020204030204" pitchFamily="34" charset="0"/>
                          <a:cs typeface="Times New Roman" panose="02020603050405020304" pitchFamily="18" charset="0"/>
                        </a:rPr>
                        <a:t>N/A</a:t>
                      </a:r>
                    </a:p>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$42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$42 copay</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24635"/>
                  </a:ext>
                </a:extLst>
              </a:tr>
              <a:tr h="553304">
                <a:tc>
                  <a:txBody>
                    <a:bodyPr/>
                    <a:lstStyle/>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Tier 4:</a:t>
                      </a:r>
                    </a:p>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Brand</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lang="en-US" sz="1200" dirty="0">
                          <a:latin typeface="+mn-lt"/>
                        </a:rPr>
                        <a:t>Drugs considered </a:t>
                      </a:r>
                      <a:r>
                        <a:rPr lang="en-US" sz="1200" b="1" dirty="0">
                          <a:latin typeface="+mn-lt"/>
                        </a:rPr>
                        <a:t>non-preferred</a:t>
                      </a:r>
                      <a:r>
                        <a:rPr lang="en-US" sz="1200" dirty="0">
                          <a:latin typeface="+mn-lt"/>
                        </a:rPr>
                        <a:t> (brand names or generics that are not the “most effective”) </a:t>
                      </a:r>
                    </a:p>
                  </a:txBody>
                  <a:tcPr marL="64954" marR="27432"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31%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31%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09576" rtl="0" eaLnBrk="1" fontAlgn="auto" latinLnBrk="0" hangingPunct="1">
                        <a:lnSpc>
                          <a:spcPct val="107000"/>
                        </a:lnSpc>
                        <a:spcBef>
                          <a:spcPts val="0"/>
                        </a:spcBef>
                        <a:spcAft>
                          <a:spcPts val="0"/>
                        </a:spcAft>
                        <a:buClrTx/>
                        <a:buSzTx/>
                        <a:buFontTx/>
                        <a:buNone/>
                        <a:tabLst/>
                        <a:defRPr/>
                      </a:pPr>
                      <a:r>
                        <a:rPr lang="en-US" sz="1300" dirty="0">
                          <a:effectLst/>
                          <a:latin typeface="Calibri" panose="020F0502020204030204" pitchFamily="34" charset="0"/>
                          <a:ea typeface="Calibri" panose="020F0502020204030204" pitchFamily="34" charset="0"/>
                          <a:cs typeface="Times New Roman" panose="02020603050405020304" pitchFamily="18" charset="0"/>
                        </a:rPr>
                        <a:t>N/A</a:t>
                      </a:r>
                    </a:p>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31%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31%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2352001"/>
                  </a:ext>
                </a:extLst>
              </a:tr>
              <a:tr h="413435">
                <a:tc>
                  <a:txBody>
                    <a:bodyPr/>
                    <a:lstStyle/>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Tier 5:</a:t>
                      </a:r>
                    </a:p>
                    <a:p>
                      <a:pPr marL="0" marR="0" algn="l" defTabSz="685783" rtl="0" eaLnBrk="1" latinLnBrk="0" hangingPunct="1">
                        <a:lnSpc>
                          <a:spcPct val="107000"/>
                        </a:lnSpc>
                        <a:spcBef>
                          <a:spcPts val="0"/>
                        </a:spcBef>
                        <a:spcAft>
                          <a:spcPts val="0"/>
                        </a:spcAft>
                      </a:pPr>
                      <a:r>
                        <a:rPr lang="en-US" sz="1200" b="1" kern="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Specialty Tier</a:t>
                      </a:r>
                    </a:p>
                  </a:txBody>
                  <a:tcPr marL="68580" marR="68580" marT="0" marB="0" anchor="ctr">
                    <a:lnL w="6350" cap="flat" cmpd="sng" algn="ctr">
                      <a:noFill/>
                      <a:prstDash val="solid"/>
                      <a:round/>
                      <a:headEnd type="none" w="med" len="med"/>
                      <a:tailEnd type="none" w="med" len="med"/>
                    </a:lnL>
                    <a:lnR w="19050" cap="flat" cmpd="sng" algn="ctr">
                      <a:solidFill>
                        <a:schemeClr val="accent4"/>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7000"/>
                        </a:lnSpc>
                        <a:spcBef>
                          <a:spcPts val="0"/>
                        </a:spcBef>
                        <a:spcAft>
                          <a:spcPts val="0"/>
                        </a:spcAft>
                        <a:buClrTx/>
                        <a:buSzTx/>
                        <a:buFontTx/>
                        <a:buNone/>
                        <a:tabLst/>
                        <a:defRPr/>
                      </a:pPr>
                      <a:r>
                        <a:rPr lang="en-US" sz="1200" b="1" dirty="0">
                          <a:latin typeface="+mn-lt"/>
                        </a:rPr>
                        <a:t>The most expensive drugs </a:t>
                      </a:r>
                      <a:r>
                        <a:rPr lang="en-US" sz="1200" dirty="0">
                          <a:latin typeface="+mn-lt"/>
                        </a:rPr>
                        <a:t>due to their designation as rare and costly to produce</a:t>
                      </a:r>
                      <a:endParaRPr lang="en-US" sz="1200" b="1" dirty="0">
                        <a:latin typeface="+mn-lt"/>
                      </a:endParaRPr>
                    </a:p>
                  </a:txBody>
                  <a:tcPr marL="64954" marR="27432" marT="0" marB="0" anchor="ctr">
                    <a:lnL w="19050" cap="flat" cmpd="sng" algn="ctr">
                      <a:solidFill>
                        <a:schemeClr val="accent4"/>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33%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33%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09576" rtl="0" eaLnBrk="1" fontAlgn="auto" latinLnBrk="0" hangingPunct="1">
                        <a:lnSpc>
                          <a:spcPct val="107000"/>
                        </a:lnSpc>
                        <a:spcBef>
                          <a:spcPts val="0"/>
                        </a:spcBef>
                        <a:spcAft>
                          <a:spcPts val="0"/>
                        </a:spcAft>
                        <a:buClrTx/>
                        <a:buSzTx/>
                        <a:buFontTx/>
                        <a:buNone/>
                        <a:tabLst/>
                        <a:defRPr/>
                      </a:pPr>
                      <a:r>
                        <a:rPr lang="en-US" sz="1300" dirty="0">
                          <a:effectLst/>
                          <a:latin typeface="Calibri" panose="020F0502020204030204" pitchFamily="34" charset="0"/>
                          <a:ea typeface="Calibri" panose="020F0502020204030204" pitchFamily="34" charset="0"/>
                          <a:cs typeface="Times New Roman" panose="02020603050405020304" pitchFamily="18" charset="0"/>
                        </a:rPr>
                        <a:t>N/A</a:t>
                      </a:r>
                    </a:p>
                    <a:p>
                      <a:pPr marL="0" marR="0" algn="ctr">
                        <a:lnSpc>
                          <a:spcPct val="107000"/>
                        </a:lnSpc>
                        <a:spcBef>
                          <a:spcPts val="0"/>
                        </a:spcBef>
                        <a:spcAft>
                          <a:spcPts val="0"/>
                        </a:spcAf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33%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33% coinsurance</a:t>
                      </a: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930321"/>
                  </a:ext>
                </a:extLst>
              </a:tr>
            </a:tbl>
          </a:graphicData>
        </a:graphic>
      </p:graphicFrame>
      <p:sp>
        <p:nvSpPr>
          <p:cNvPr id="10" name="Text Placeholder 9">
            <a:extLst>
              <a:ext uri="{FF2B5EF4-FFF2-40B4-BE49-F238E27FC236}">
                <a16:creationId xmlns:a16="http://schemas.microsoft.com/office/drawing/2014/main" id="{72E22D25-4DB7-433D-938D-5F555853CA47}"/>
              </a:ext>
            </a:extLst>
          </p:cNvPr>
          <p:cNvSpPr>
            <a:spLocks noGrp="1"/>
          </p:cNvSpPr>
          <p:nvPr>
            <p:ph type="body" sz="quarter" idx="21"/>
          </p:nvPr>
        </p:nvSpPr>
        <p:spPr/>
        <p:txBody>
          <a:bodyPr/>
          <a:lstStyle/>
          <a:p>
            <a:r>
              <a:rPr lang="en-US" dirty="0"/>
              <a:t>Blue Medicare Advantage: </a:t>
            </a:r>
            <a:r>
              <a:rPr lang="en-US" b="0" i="1" dirty="0"/>
              <a:t>Part D Initial Coverage</a:t>
            </a:r>
          </a:p>
        </p:txBody>
      </p:sp>
      <p:sp>
        <p:nvSpPr>
          <p:cNvPr id="4" name="Text Placeholder 3">
            <a:extLst>
              <a:ext uri="{FF2B5EF4-FFF2-40B4-BE49-F238E27FC236}">
                <a16:creationId xmlns:a16="http://schemas.microsoft.com/office/drawing/2014/main" id="{2C9DD4A9-E530-43F5-853B-982D1D179E73}"/>
              </a:ext>
            </a:extLst>
          </p:cNvPr>
          <p:cNvSpPr>
            <a:spLocks noGrp="1"/>
          </p:cNvSpPr>
          <p:nvPr>
            <p:ph type="body" sz="quarter" idx="22"/>
          </p:nvPr>
        </p:nvSpPr>
        <p:spPr/>
        <p:txBody>
          <a:bodyPr>
            <a:normAutofit fontScale="77500" lnSpcReduction="20000"/>
          </a:bodyPr>
          <a:lstStyle/>
          <a:p>
            <a:r>
              <a:rPr lang="en-US" dirty="0"/>
              <a:t>During the Initial Coverage phase, the beneficiary is responsible for paying a co-pay or coinsurance for their covered drugs, until the Initial Coverage Limit (ICL) of $2,000 is reached. </a:t>
            </a:r>
          </a:p>
        </p:txBody>
      </p:sp>
      <p:pic>
        <p:nvPicPr>
          <p:cNvPr id="17" name="Graphic 106">
            <a:extLst>
              <a:ext uri="{FF2B5EF4-FFF2-40B4-BE49-F238E27FC236}">
                <a16:creationId xmlns:a16="http://schemas.microsoft.com/office/drawing/2014/main" id="{0E15EF98-8A62-DC48-A5C9-FBD1F9382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1325" y="15625763"/>
            <a:ext cx="622300" cy="622300"/>
          </a:xfrm>
          <a:prstGeom prst="rect">
            <a:avLst/>
          </a:prstGeom>
        </p:spPr>
      </p:pic>
      <p:pic>
        <p:nvPicPr>
          <p:cNvPr id="19" name="Graphic 179">
            <a:extLst>
              <a:ext uri="{FF2B5EF4-FFF2-40B4-BE49-F238E27FC236}">
                <a16:creationId xmlns:a16="http://schemas.microsoft.com/office/drawing/2014/main" id="{588683F6-4A35-A54D-ADDA-41BDF12BFE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8625" y="13876338"/>
            <a:ext cx="622300" cy="609600"/>
          </a:xfrm>
          <a:prstGeom prst="rect">
            <a:avLst/>
          </a:prstGeom>
        </p:spPr>
      </p:pic>
      <p:pic>
        <p:nvPicPr>
          <p:cNvPr id="21" name="Graphic 196">
            <a:extLst>
              <a:ext uri="{FF2B5EF4-FFF2-40B4-BE49-F238E27FC236}">
                <a16:creationId xmlns:a16="http://schemas.microsoft.com/office/drawing/2014/main" id="{88C09E66-2B24-1E45-9118-FD9380CC7A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4025" y="12072938"/>
            <a:ext cx="622300" cy="622300"/>
          </a:xfrm>
          <a:prstGeom prst="rect">
            <a:avLst/>
          </a:prstGeom>
        </p:spPr>
      </p:pic>
      <p:grpSp>
        <p:nvGrpSpPr>
          <p:cNvPr id="25" name="Group 24">
            <a:extLst>
              <a:ext uri="{FF2B5EF4-FFF2-40B4-BE49-F238E27FC236}">
                <a16:creationId xmlns:a16="http://schemas.microsoft.com/office/drawing/2014/main" id="{ADA51693-8191-4163-9831-1A67AF20D9A8}"/>
              </a:ext>
            </a:extLst>
          </p:cNvPr>
          <p:cNvGrpSpPr/>
          <p:nvPr/>
        </p:nvGrpSpPr>
        <p:grpSpPr>
          <a:xfrm>
            <a:off x="10567137" y="131589"/>
            <a:ext cx="1498030" cy="350334"/>
            <a:chOff x="7596004" y="163491"/>
            <a:chExt cx="1563993" cy="365760"/>
          </a:xfrm>
        </p:grpSpPr>
        <p:sp>
          <p:nvSpPr>
            <p:cNvPr id="30" name="Rectangle 29">
              <a:extLst>
                <a:ext uri="{FF2B5EF4-FFF2-40B4-BE49-F238E27FC236}">
                  <a16:creationId xmlns:a16="http://schemas.microsoft.com/office/drawing/2014/main" id="{D12710B4-DD2F-4E24-B0A1-5AF99E78EBB8}"/>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93D1A5F-6FE4-4F81-AC21-289708D45332}"/>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32" name="Rectangle 31">
              <a:extLst>
                <a:ext uri="{FF2B5EF4-FFF2-40B4-BE49-F238E27FC236}">
                  <a16:creationId xmlns:a16="http://schemas.microsoft.com/office/drawing/2014/main" id="{B6D66FBE-4391-44B8-8195-A4E0E6456B36}"/>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C8FCE20-06DD-4863-BD03-F421B238579C}"/>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a:t>
              </a:r>
            </a:p>
          </p:txBody>
        </p:sp>
      </p:grpSp>
      <p:sp>
        <p:nvSpPr>
          <p:cNvPr id="14" name="Rectangle 13">
            <a:extLst>
              <a:ext uri="{FF2B5EF4-FFF2-40B4-BE49-F238E27FC236}">
                <a16:creationId xmlns:a16="http://schemas.microsoft.com/office/drawing/2014/main" id="{A53137A1-FF74-4A46-A2DE-5F52F14EDF65}"/>
              </a:ext>
            </a:extLst>
          </p:cNvPr>
          <p:cNvSpPr/>
          <p:nvPr/>
        </p:nvSpPr>
        <p:spPr>
          <a:xfrm>
            <a:off x="304800" y="5952150"/>
            <a:ext cx="11213885" cy="461665"/>
          </a:xfrm>
          <a:prstGeom prst="rect">
            <a:avLst/>
          </a:prstGeom>
        </p:spPr>
        <p:txBody>
          <a:bodyPr wrap="square">
            <a:spAutoFit/>
          </a:bodyPr>
          <a:lstStyle/>
          <a:p>
            <a:pPr>
              <a:spcAft>
                <a:spcPts val="800"/>
              </a:spcAft>
            </a:pPr>
            <a:r>
              <a:rPr lang="en-US" sz="1200" b="1" i="1" dirty="0">
                <a:latin typeface="Calibri" panose="020F0502020204030204" pitchFamily="34" charset="0"/>
                <a:ea typeface="Calibri" panose="020F0502020204030204" pitchFamily="34" charset="0"/>
                <a:cs typeface="Times New Roman" panose="02020603050405020304" pitchFamily="18" charset="0"/>
              </a:rPr>
              <a:t>Note</a:t>
            </a:r>
            <a:r>
              <a:rPr lang="en-US" sz="1200" i="1" dirty="0">
                <a:latin typeface="Calibri" panose="020F0502020204030204" pitchFamily="34" charset="0"/>
                <a:ea typeface="Calibri" panose="020F0502020204030204" pitchFamily="34" charset="0"/>
                <a:cs typeface="Times New Roman" panose="02020603050405020304" pitchFamily="18" charset="0"/>
              </a:rPr>
              <a:t>: The above cost-shares represent preferred retail and preferred mail-order cost-shares for a 30-day supply.  Cost-shares may vary depending on the pharmacy members choose or the Rx day supply. For more information, access the Evidence of Coverage.</a:t>
            </a:r>
          </a:p>
        </p:txBody>
      </p:sp>
      <p:sp>
        <p:nvSpPr>
          <p:cNvPr id="15" name="Rectangle 14">
            <a:extLst>
              <a:ext uri="{FF2B5EF4-FFF2-40B4-BE49-F238E27FC236}">
                <a16:creationId xmlns:a16="http://schemas.microsoft.com/office/drawing/2014/main" id="{B7061564-0634-44CB-87CB-12C0E85FF833}"/>
              </a:ext>
            </a:extLst>
          </p:cNvPr>
          <p:cNvSpPr/>
          <p:nvPr/>
        </p:nvSpPr>
        <p:spPr>
          <a:xfrm>
            <a:off x="304800" y="6366699"/>
            <a:ext cx="3895725" cy="291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71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t>
            </a:r>
            <a:r>
              <a:rPr lang="en-US" dirty="0">
                <a:solidFill>
                  <a:schemeClr val="tx1"/>
                </a:solidFill>
              </a:rPr>
              <a:t>Remarks</a:t>
            </a:r>
          </a:p>
        </p:txBody>
      </p:sp>
      <p:sp>
        <p:nvSpPr>
          <p:cNvPr id="3" name="Rectangle 2">
            <a:extLst>
              <a:ext uri="{FF2B5EF4-FFF2-40B4-BE49-F238E27FC236}">
                <a16:creationId xmlns:a16="http://schemas.microsoft.com/office/drawing/2014/main" id="{5AEE3930-0AF2-42FF-9E8F-21D5A26D86D7}"/>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691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285" y="1736538"/>
            <a:ext cx="5978611" cy="1692462"/>
          </a:xfrm>
        </p:spPr>
        <p:txBody>
          <a:bodyPr/>
          <a:lstStyle/>
          <a:p>
            <a:r>
              <a:rPr lang="en-US" dirty="0">
                <a:solidFill>
                  <a:schemeClr val="tx1"/>
                </a:solidFill>
              </a:rPr>
              <a:t>Appendix</a:t>
            </a:r>
          </a:p>
        </p:txBody>
      </p:sp>
      <p:sp>
        <p:nvSpPr>
          <p:cNvPr id="3" name="Rectangle 2">
            <a:extLst>
              <a:ext uri="{FF2B5EF4-FFF2-40B4-BE49-F238E27FC236}">
                <a16:creationId xmlns:a16="http://schemas.microsoft.com/office/drawing/2014/main" id="{498B3C5A-40AF-4C3A-8431-7F0066604615}"/>
              </a:ext>
            </a:extLst>
          </p:cNvPr>
          <p:cNvSpPr/>
          <p:nvPr/>
        </p:nvSpPr>
        <p:spPr>
          <a:xfrm>
            <a:off x="304800" y="6029324"/>
            <a:ext cx="3895725" cy="561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939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F9B5B2-0518-42B8-8DEA-21FD00CD0BE5}"/>
              </a:ext>
            </a:extLst>
          </p:cNvPr>
          <p:cNvSpPr>
            <a:spLocks noGrp="1"/>
          </p:cNvSpPr>
          <p:nvPr>
            <p:ph type="body" sz="quarter" idx="21"/>
          </p:nvPr>
        </p:nvSpPr>
        <p:spPr/>
        <p:txBody>
          <a:bodyPr/>
          <a:lstStyle/>
          <a:p>
            <a:r>
              <a:rPr lang="en-US" dirty="0"/>
              <a:t>Regulatory Guidelines</a:t>
            </a:r>
          </a:p>
        </p:txBody>
      </p:sp>
      <p:sp>
        <p:nvSpPr>
          <p:cNvPr id="3" name="Text Placeholder 2">
            <a:extLst>
              <a:ext uri="{FF2B5EF4-FFF2-40B4-BE49-F238E27FC236}">
                <a16:creationId xmlns:a16="http://schemas.microsoft.com/office/drawing/2014/main" id="{20EEA6C0-8615-4227-A365-35626E8CFAC1}"/>
              </a:ext>
            </a:extLst>
          </p:cNvPr>
          <p:cNvSpPr>
            <a:spLocks noGrp="1"/>
          </p:cNvSpPr>
          <p:nvPr>
            <p:ph type="body" sz="quarter" idx="22"/>
          </p:nvPr>
        </p:nvSpPr>
        <p:spPr/>
        <p:txBody>
          <a:bodyPr/>
          <a:lstStyle/>
          <a:p>
            <a:r>
              <a:rPr lang="en-US" dirty="0"/>
              <a:t>This table defines the communication guidelines and requirements and their applicability to BCBSKS MA Plans.</a:t>
            </a:r>
          </a:p>
        </p:txBody>
      </p:sp>
      <p:graphicFrame>
        <p:nvGraphicFramePr>
          <p:cNvPr id="9" name="Content Placeholder 8">
            <a:extLst>
              <a:ext uri="{FF2B5EF4-FFF2-40B4-BE49-F238E27FC236}">
                <a16:creationId xmlns:a16="http://schemas.microsoft.com/office/drawing/2014/main" id="{79F96018-6E03-4166-91BE-E555BF5D330A}"/>
              </a:ext>
            </a:extLst>
          </p:cNvPr>
          <p:cNvGraphicFramePr>
            <a:graphicFrameLocks noGrp="1"/>
          </p:cNvGraphicFramePr>
          <p:nvPr>
            <p:ph sz="quarter" idx="23"/>
            <p:extLst>
              <p:ext uri="{D42A27DB-BD31-4B8C-83A1-F6EECF244321}">
                <p14:modId xmlns:p14="http://schemas.microsoft.com/office/powerpoint/2010/main" val="2668743870"/>
              </p:ext>
            </p:extLst>
          </p:nvPr>
        </p:nvGraphicFramePr>
        <p:xfrm>
          <a:off x="514349" y="1123750"/>
          <a:ext cx="11244968" cy="5187594"/>
        </p:xfrm>
        <a:graphic>
          <a:graphicData uri="http://schemas.openxmlformats.org/drawingml/2006/table">
            <a:tbl>
              <a:tblPr firstRow="1" bandRow="1">
                <a:tableStyleId>{5940675A-B579-460E-94D1-54222C63F5DA}</a:tableStyleId>
              </a:tblPr>
              <a:tblGrid>
                <a:gridCol w="2320390">
                  <a:extLst>
                    <a:ext uri="{9D8B030D-6E8A-4147-A177-3AD203B41FA5}">
                      <a16:colId xmlns:a16="http://schemas.microsoft.com/office/drawing/2014/main" val="3379429868"/>
                    </a:ext>
                  </a:extLst>
                </a:gridCol>
                <a:gridCol w="4462289">
                  <a:extLst>
                    <a:ext uri="{9D8B030D-6E8A-4147-A177-3AD203B41FA5}">
                      <a16:colId xmlns:a16="http://schemas.microsoft.com/office/drawing/2014/main" val="680672269"/>
                    </a:ext>
                  </a:extLst>
                </a:gridCol>
                <a:gridCol w="4462289">
                  <a:extLst>
                    <a:ext uri="{9D8B030D-6E8A-4147-A177-3AD203B41FA5}">
                      <a16:colId xmlns:a16="http://schemas.microsoft.com/office/drawing/2014/main" val="298222219"/>
                    </a:ext>
                  </a:extLst>
                </a:gridCol>
              </a:tblGrid>
              <a:tr h="311256">
                <a:tc>
                  <a:txBody>
                    <a:bodyPr/>
                    <a:lstStyle/>
                    <a:p>
                      <a:r>
                        <a:rPr lang="en-US" sz="1200" b="1" dirty="0">
                          <a:solidFill>
                            <a:schemeClr val="bg1"/>
                          </a:solidFill>
                        </a:rPr>
                        <a:t>Requirement</a:t>
                      </a:r>
                    </a:p>
                  </a:txBody>
                  <a:tcPr marL="91427" marR="91427" anchor="ctr">
                    <a:solidFill>
                      <a:srgbClr val="309B93"/>
                    </a:solidFill>
                  </a:tcPr>
                </a:tc>
                <a:tc>
                  <a:txBody>
                    <a:bodyPr/>
                    <a:lstStyle/>
                    <a:p>
                      <a:r>
                        <a:rPr lang="en-US" sz="1200" b="1" dirty="0">
                          <a:solidFill>
                            <a:schemeClr val="bg1"/>
                          </a:solidFill>
                        </a:rPr>
                        <a:t>Definition</a:t>
                      </a:r>
                    </a:p>
                  </a:txBody>
                  <a:tcPr marL="91427" marR="91427" anchor="ctr">
                    <a:solidFill>
                      <a:srgbClr val="309B93"/>
                    </a:solidFill>
                  </a:tcPr>
                </a:tc>
                <a:tc>
                  <a:txBody>
                    <a:bodyPr/>
                    <a:lstStyle/>
                    <a:p>
                      <a:r>
                        <a:rPr lang="en-US" sz="1200" b="1" dirty="0">
                          <a:solidFill>
                            <a:schemeClr val="bg1"/>
                          </a:solidFill>
                        </a:rPr>
                        <a:t>Applicability to BCBSKS</a:t>
                      </a:r>
                    </a:p>
                  </a:txBody>
                  <a:tcPr marL="91427" marR="91427" anchor="ctr">
                    <a:solidFill>
                      <a:srgbClr val="309B93"/>
                    </a:solidFill>
                  </a:tcPr>
                </a:tc>
                <a:extLst>
                  <a:ext uri="{0D108BD9-81ED-4DB2-BD59-A6C34878D82A}">
                    <a16:rowId xmlns:a16="http://schemas.microsoft.com/office/drawing/2014/main" val="45708190"/>
                  </a:ext>
                </a:extLst>
              </a:tr>
              <a:tr h="311256">
                <a:tc>
                  <a:txBody>
                    <a:bodyPr/>
                    <a:lstStyle/>
                    <a:p>
                      <a:r>
                        <a:rPr lang="en-US" sz="1200" b="1" i="1" dirty="0"/>
                        <a:t>Anti-Discrimination</a:t>
                      </a:r>
                    </a:p>
                  </a:txBody>
                  <a:tcPr marL="91427" marR="91427" anchor="ctr">
                    <a:solidFill>
                      <a:schemeClr val="accent5">
                        <a:lumMod val="40000"/>
                        <a:lumOff val="60000"/>
                      </a:schemeClr>
                    </a:solidFill>
                  </a:tcPr>
                </a:tc>
                <a:tc>
                  <a:txBody>
                    <a:bodyPr/>
                    <a:lstStyle/>
                    <a:p>
                      <a:r>
                        <a:rPr lang="en-US" sz="1200" dirty="0"/>
                        <a:t>Plans may not discriminate based on race, ethnicity, religion, sex, etc.</a:t>
                      </a:r>
                    </a:p>
                  </a:txBody>
                  <a:tcPr marL="91427" marR="91427" anchor="ctr">
                    <a:solidFill>
                      <a:schemeClr val="bg1"/>
                    </a:solidFill>
                  </a:tcPr>
                </a:tc>
                <a:tc>
                  <a:txBody>
                    <a:bodyPr/>
                    <a:lstStyle/>
                    <a:p>
                      <a:r>
                        <a:rPr lang="en-US" sz="1200" dirty="0"/>
                        <a:t>BCBSKS must follow Anti-Discrimination rules</a:t>
                      </a:r>
                    </a:p>
                  </a:txBody>
                  <a:tcPr marL="91427" marR="91427" anchor="ctr">
                    <a:solidFill>
                      <a:schemeClr val="bg1"/>
                    </a:solidFill>
                  </a:tcPr>
                </a:tc>
                <a:extLst>
                  <a:ext uri="{0D108BD9-81ED-4DB2-BD59-A6C34878D82A}">
                    <a16:rowId xmlns:a16="http://schemas.microsoft.com/office/drawing/2014/main" val="1650737858"/>
                  </a:ext>
                </a:extLst>
              </a:tr>
              <a:tr h="518759">
                <a:tc>
                  <a:txBody>
                    <a:bodyPr/>
                    <a:lstStyle/>
                    <a:p>
                      <a:r>
                        <a:rPr lang="en-US" sz="1200" b="1" i="1" dirty="0"/>
                        <a:t>Plan Name &amp; Type</a:t>
                      </a:r>
                    </a:p>
                  </a:txBody>
                  <a:tcPr marL="91427" marR="91427" anchor="ctr">
                    <a:solidFill>
                      <a:schemeClr val="accent5">
                        <a:lumMod val="40000"/>
                        <a:lumOff val="60000"/>
                      </a:schemeClr>
                    </a:solidFill>
                  </a:tcPr>
                </a:tc>
                <a:tc>
                  <a:txBody>
                    <a:bodyPr/>
                    <a:lstStyle/>
                    <a:p>
                      <a:r>
                        <a:rPr lang="en-US" sz="1200" dirty="0"/>
                        <a:t>Plans must include the plan type when referring to plan name</a:t>
                      </a:r>
                    </a:p>
                  </a:txBody>
                  <a:tcPr marL="91427" marR="91427" anchor="ctr">
                    <a:solidFill>
                      <a:schemeClr val="bg1"/>
                    </a:solidFill>
                  </a:tcPr>
                </a:tc>
                <a:tc>
                  <a:txBody>
                    <a:bodyPr/>
                    <a:lstStyle/>
                    <a:p>
                      <a:r>
                        <a:rPr lang="en-US" sz="1200" dirty="0"/>
                        <a:t>Blue Medicare Advantage (PPO)</a:t>
                      </a:r>
                    </a:p>
                    <a:p>
                      <a:r>
                        <a:rPr lang="en-US" sz="1200" dirty="0"/>
                        <a:t>Blue Medicare Advantage Comprehensive (PPO)</a:t>
                      </a:r>
                    </a:p>
                  </a:txBody>
                  <a:tcPr marL="91427" marR="91427" anchor="ctr">
                    <a:solidFill>
                      <a:schemeClr val="bg1"/>
                    </a:solidFill>
                  </a:tcPr>
                </a:tc>
                <a:extLst>
                  <a:ext uri="{0D108BD9-81ED-4DB2-BD59-A6C34878D82A}">
                    <a16:rowId xmlns:a16="http://schemas.microsoft.com/office/drawing/2014/main" val="128573214"/>
                  </a:ext>
                </a:extLst>
              </a:tr>
              <a:tr h="518759">
                <a:tc>
                  <a:txBody>
                    <a:bodyPr/>
                    <a:lstStyle/>
                    <a:p>
                      <a:r>
                        <a:rPr lang="en-US" sz="1200" b="1" i="1" dirty="0"/>
                        <a:t>Non-English Speaking Population</a:t>
                      </a:r>
                    </a:p>
                  </a:txBody>
                  <a:tcPr marL="91427" marR="91427" anchor="ctr">
                    <a:solidFill>
                      <a:schemeClr val="accent5">
                        <a:lumMod val="40000"/>
                        <a:lumOff val="60000"/>
                      </a:schemeClr>
                    </a:solidFill>
                  </a:tcPr>
                </a:tc>
                <a:tc>
                  <a:txBody>
                    <a:bodyPr/>
                    <a:lstStyle/>
                    <a:p>
                      <a:r>
                        <a:rPr lang="en-US" sz="1200" dirty="0"/>
                        <a:t>Interpreters must be available for any language that is the primary language for &gt;5% of the plan’s service area</a:t>
                      </a:r>
                    </a:p>
                  </a:txBody>
                  <a:tcPr marL="91427" marR="91427" anchor="ctr">
                    <a:solidFill>
                      <a:schemeClr val="bg1"/>
                    </a:solidFill>
                  </a:tcPr>
                </a:tc>
                <a:tc>
                  <a:txBody>
                    <a:bodyPr/>
                    <a:lstStyle/>
                    <a:p>
                      <a:r>
                        <a:rPr lang="en-US" sz="1200" dirty="0"/>
                        <a:t>There must be a Spanish interpreter since Spanish is the primary language of &gt;5% of our 14-county service area</a:t>
                      </a:r>
                    </a:p>
                  </a:txBody>
                  <a:tcPr marL="91427" marR="91427" anchor="ctr">
                    <a:solidFill>
                      <a:schemeClr val="bg1"/>
                    </a:solidFill>
                  </a:tcPr>
                </a:tc>
                <a:extLst>
                  <a:ext uri="{0D108BD9-81ED-4DB2-BD59-A6C34878D82A}">
                    <a16:rowId xmlns:a16="http://schemas.microsoft.com/office/drawing/2014/main" val="1119798898"/>
                  </a:ext>
                </a:extLst>
              </a:tr>
              <a:tr h="726263">
                <a:tc>
                  <a:txBody>
                    <a:bodyPr/>
                    <a:lstStyle/>
                    <a:p>
                      <a:r>
                        <a:rPr lang="en-US" sz="1200" b="1" i="1" dirty="0"/>
                        <a:t>Hours of Operation </a:t>
                      </a:r>
                    </a:p>
                    <a:p>
                      <a:r>
                        <a:rPr lang="en-US" sz="1200" b="1" i="1" dirty="0"/>
                        <a:t>(Sales)</a:t>
                      </a:r>
                    </a:p>
                  </a:txBody>
                  <a:tcPr marL="91427" marR="91427" anchor="ctr">
                    <a:solidFill>
                      <a:schemeClr val="accent5">
                        <a:lumMod val="40000"/>
                        <a:lumOff val="60000"/>
                      </a:schemeClr>
                    </a:solidFill>
                  </a:tcPr>
                </a:tc>
                <a:tc>
                  <a:txBody>
                    <a:bodyPr/>
                    <a:lstStyle/>
                    <a:p>
                      <a:r>
                        <a:rPr lang="en-US" sz="1200" dirty="0"/>
                        <a:t>Not subject to same CMS scrutiny as Customer Service Hours of Operation, however, market norm is to match Customer Service hours of operation.</a:t>
                      </a:r>
                    </a:p>
                  </a:txBody>
                  <a:tcPr marL="91427" marR="91427" anchor="ctr">
                    <a:solidFill>
                      <a:schemeClr val="bg1"/>
                    </a:solidFill>
                  </a:tcPr>
                </a:tc>
                <a:tc>
                  <a:txBody>
                    <a:bodyPr/>
                    <a:lstStyle/>
                    <a:p>
                      <a:r>
                        <a:rPr lang="en-US" sz="1200" dirty="0"/>
                        <a:t>(BCBSKS): 8am-4:30pm Monday-Friday</a:t>
                      </a:r>
                    </a:p>
                    <a:p>
                      <a:r>
                        <a:rPr lang="en-US" sz="1200" dirty="0"/>
                        <a:t>(Faneuil): 8am-8pm CST, 7 days/week, 10/1-3/31; </a:t>
                      </a:r>
                    </a:p>
                    <a:p>
                      <a:r>
                        <a:rPr lang="en-US" sz="1200" dirty="0"/>
                        <a:t>8am-8pm CSST, Monday- Friday,  4/1-9/30</a:t>
                      </a:r>
                    </a:p>
                  </a:txBody>
                  <a:tcPr marL="91427" marR="91427" anchor="ctr">
                    <a:solidFill>
                      <a:schemeClr val="bg1"/>
                    </a:solidFill>
                  </a:tcPr>
                </a:tc>
                <a:extLst>
                  <a:ext uri="{0D108BD9-81ED-4DB2-BD59-A6C34878D82A}">
                    <a16:rowId xmlns:a16="http://schemas.microsoft.com/office/drawing/2014/main" val="3820209792"/>
                  </a:ext>
                </a:extLst>
              </a:tr>
              <a:tr h="518759">
                <a:tc>
                  <a:txBody>
                    <a:bodyPr/>
                    <a:lstStyle/>
                    <a:p>
                      <a:r>
                        <a:rPr lang="en-US" sz="1200" b="1" i="1" dirty="0"/>
                        <a:t>Hours of Operation </a:t>
                      </a:r>
                    </a:p>
                    <a:p>
                      <a:r>
                        <a:rPr lang="en-US" sz="1200" b="1" i="1" dirty="0"/>
                        <a:t>(Customer Service)</a:t>
                      </a:r>
                    </a:p>
                  </a:txBody>
                  <a:tcPr marL="91427" marR="91427" anchor="ctr">
                    <a:solidFill>
                      <a:schemeClr val="accent5">
                        <a:lumMod val="40000"/>
                        <a:lumOff val="60000"/>
                      </a:schemeClr>
                    </a:solidFill>
                  </a:tcPr>
                </a:tc>
                <a:tc>
                  <a:txBody>
                    <a:bodyPr/>
                    <a:lstStyle/>
                    <a:p>
                      <a:r>
                        <a:rPr lang="en-US" sz="1200" dirty="0"/>
                        <a:t>Hours of Operation must be included on all marketing materials with a phone number</a:t>
                      </a:r>
                    </a:p>
                  </a:txBody>
                  <a:tcPr marL="91427" marR="91427" anchor="ctr">
                    <a:solidFill>
                      <a:schemeClr val="bg1"/>
                    </a:solidFill>
                  </a:tcPr>
                </a:tc>
                <a:tc>
                  <a:txBody>
                    <a:bodyPr/>
                    <a:lstStyle/>
                    <a:p>
                      <a:r>
                        <a:rPr lang="en-US" sz="1200" dirty="0"/>
                        <a:t>(Advantasure): 8am-8pm CST, 7 days/week, 10/1-3/31; </a:t>
                      </a:r>
                    </a:p>
                    <a:p>
                      <a:r>
                        <a:rPr lang="en-US" sz="1200" dirty="0"/>
                        <a:t>8am-8pm CSST, Monday- Friday,  4/1-9/30</a:t>
                      </a:r>
                    </a:p>
                  </a:txBody>
                  <a:tcPr marL="91427" marR="91427" anchor="ctr">
                    <a:solidFill>
                      <a:schemeClr val="bg1"/>
                    </a:solidFill>
                  </a:tcPr>
                </a:tc>
                <a:extLst>
                  <a:ext uri="{0D108BD9-81ED-4DB2-BD59-A6C34878D82A}">
                    <a16:rowId xmlns:a16="http://schemas.microsoft.com/office/drawing/2014/main" val="3368881367"/>
                  </a:ext>
                </a:extLst>
              </a:tr>
              <a:tr h="311256">
                <a:tc>
                  <a:txBody>
                    <a:bodyPr/>
                    <a:lstStyle/>
                    <a:p>
                      <a:r>
                        <a:rPr lang="en-US" sz="1200" b="1" i="1" dirty="0"/>
                        <a:t>Use of TTY Numbers</a:t>
                      </a:r>
                    </a:p>
                  </a:txBody>
                  <a:tcPr marL="91427" marR="91427" anchor="ctr">
                    <a:solidFill>
                      <a:schemeClr val="accent5">
                        <a:lumMod val="40000"/>
                        <a:lumOff val="60000"/>
                      </a:schemeClr>
                    </a:solidFill>
                  </a:tcPr>
                </a:tc>
                <a:tc>
                  <a:txBody>
                    <a:bodyPr/>
                    <a:lstStyle/>
                    <a:p>
                      <a:r>
                        <a:rPr lang="en-US" sz="1200" dirty="0"/>
                        <a:t>TTY Numbers must be provided with the Customer Service Number</a:t>
                      </a:r>
                    </a:p>
                  </a:txBody>
                  <a:tcPr marL="91427" marR="91427" anchor="ctr">
                    <a:solidFill>
                      <a:schemeClr val="bg1"/>
                    </a:solidFill>
                  </a:tcPr>
                </a:tc>
                <a:tc>
                  <a:txBody>
                    <a:bodyPr/>
                    <a:lstStyle/>
                    <a:p>
                      <a:r>
                        <a:rPr lang="en-US" sz="1200" dirty="0"/>
                        <a:t>TTY: 711</a:t>
                      </a:r>
                    </a:p>
                  </a:txBody>
                  <a:tcPr marL="91427" marR="91427" anchor="ctr">
                    <a:solidFill>
                      <a:schemeClr val="bg1"/>
                    </a:solidFill>
                  </a:tcPr>
                </a:tc>
                <a:extLst>
                  <a:ext uri="{0D108BD9-81ED-4DB2-BD59-A6C34878D82A}">
                    <a16:rowId xmlns:a16="http://schemas.microsoft.com/office/drawing/2014/main" val="60599896"/>
                  </a:ext>
                </a:extLst>
              </a:tr>
              <a:tr h="518759">
                <a:tc>
                  <a:txBody>
                    <a:bodyPr/>
                    <a:lstStyle/>
                    <a:p>
                      <a:r>
                        <a:rPr lang="en-US" sz="1200" b="1" i="1" dirty="0"/>
                        <a:t>Electronic Communication</a:t>
                      </a:r>
                    </a:p>
                  </a:txBody>
                  <a:tcPr marL="91427" marR="91427" anchor="ctr">
                    <a:solidFill>
                      <a:schemeClr val="accent5">
                        <a:lumMod val="40000"/>
                        <a:lumOff val="60000"/>
                      </a:schemeClr>
                    </a:solidFill>
                  </a:tcPr>
                </a:tc>
                <a:tc>
                  <a:txBody>
                    <a:bodyPr/>
                    <a:lstStyle/>
                    <a:p>
                      <a:r>
                        <a:rPr lang="en-US" sz="1200" dirty="0"/>
                        <a:t>Plans may contact prospective enrollees via email but not via text message</a:t>
                      </a:r>
                    </a:p>
                  </a:txBody>
                  <a:tcPr marL="91427" marR="91427" anchor="ctr">
                    <a:solidFill>
                      <a:schemeClr val="bg1"/>
                    </a:solidFill>
                  </a:tcPr>
                </a:tc>
                <a:tc>
                  <a:txBody>
                    <a:bodyPr/>
                    <a:lstStyle/>
                    <a:p>
                      <a:r>
                        <a:rPr lang="en-US" sz="1200" dirty="0"/>
                        <a:t>Not expecting to use text message to contact beneficiaries</a:t>
                      </a:r>
                    </a:p>
                  </a:txBody>
                  <a:tcPr marL="91427" marR="91427" anchor="ctr">
                    <a:solidFill>
                      <a:schemeClr val="bg1"/>
                    </a:solidFill>
                  </a:tcPr>
                </a:tc>
                <a:extLst>
                  <a:ext uri="{0D108BD9-81ED-4DB2-BD59-A6C34878D82A}">
                    <a16:rowId xmlns:a16="http://schemas.microsoft.com/office/drawing/2014/main" val="2557892692"/>
                  </a:ext>
                </a:extLst>
              </a:tr>
              <a:tr h="518759">
                <a:tc>
                  <a:txBody>
                    <a:bodyPr/>
                    <a:lstStyle/>
                    <a:p>
                      <a:r>
                        <a:rPr lang="en-US" sz="1200" b="1" i="1" dirty="0"/>
                        <a:t>Prohibited Statements</a:t>
                      </a:r>
                    </a:p>
                  </a:txBody>
                  <a:tcPr marL="91427" marR="91427" anchor="ctr">
                    <a:solidFill>
                      <a:schemeClr val="accent5">
                        <a:lumMod val="40000"/>
                        <a:lumOff val="60000"/>
                      </a:schemeClr>
                    </a:solidFill>
                  </a:tcPr>
                </a:tc>
                <a:tc>
                  <a:txBody>
                    <a:bodyPr/>
                    <a:lstStyle/>
                    <a:p>
                      <a:r>
                        <a:rPr lang="en-US" sz="1200" dirty="0"/>
                        <a:t>Plans are prohibited from communicating inaccurate or misleading information </a:t>
                      </a:r>
                    </a:p>
                  </a:txBody>
                  <a:tcPr marL="91427" marR="91427" anchor="ctr">
                    <a:solidFill>
                      <a:schemeClr val="bg1"/>
                    </a:solidFill>
                  </a:tcPr>
                </a:tc>
                <a:tc>
                  <a:txBody>
                    <a:bodyPr/>
                    <a:lstStyle/>
                    <a:p>
                      <a:r>
                        <a:rPr lang="en-US" sz="1200" dirty="0"/>
                        <a:t>Cannot use “Free” to describe $0 Premium, but can use “Free” to describe supplemental benefits (vision, hearing, SilverSneakers)</a:t>
                      </a:r>
                    </a:p>
                  </a:txBody>
                  <a:tcPr marL="91427" marR="91427" anchor="ctr">
                    <a:solidFill>
                      <a:schemeClr val="bg1"/>
                    </a:solidFill>
                  </a:tcPr>
                </a:tc>
                <a:extLst>
                  <a:ext uri="{0D108BD9-81ED-4DB2-BD59-A6C34878D82A}">
                    <a16:rowId xmlns:a16="http://schemas.microsoft.com/office/drawing/2014/main" val="3007724225"/>
                  </a:ext>
                </a:extLst>
              </a:tr>
              <a:tr h="311256">
                <a:tc>
                  <a:txBody>
                    <a:bodyPr/>
                    <a:lstStyle/>
                    <a:p>
                      <a:r>
                        <a:rPr lang="en-US" sz="1200" b="1" i="1" dirty="0"/>
                        <a:t>Product Endorsements</a:t>
                      </a:r>
                    </a:p>
                  </a:txBody>
                  <a:tcPr marL="91427" marR="91427" anchor="ctr">
                    <a:solidFill>
                      <a:schemeClr val="accent5">
                        <a:lumMod val="40000"/>
                        <a:lumOff val="60000"/>
                      </a:schemeClr>
                    </a:solidFill>
                  </a:tcPr>
                </a:tc>
                <a:tc>
                  <a:txBody>
                    <a:bodyPr/>
                    <a:lstStyle/>
                    <a:p>
                      <a:r>
                        <a:rPr lang="en-US" sz="1200" dirty="0"/>
                        <a:t>Product endorsements must be straightforward and not misleading</a:t>
                      </a:r>
                    </a:p>
                  </a:txBody>
                  <a:tcPr marL="91427" marR="91427" anchor="ctr">
                    <a:solidFill>
                      <a:schemeClr val="bg1"/>
                    </a:solidFill>
                  </a:tcPr>
                </a:tc>
                <a:tc>
                  <a:txBody>
                    <a:bodyPr/>
                    <a:lstStyle/>
                    <a:p>
                      <a:r>
                        <a:rPr lang="en-US" sz="1200" dirty="0"/>
                        <a:t>No endorsements at the moment; Using BCBSA marketing materials</a:t>
                      </a:r>
                    </a:p>
                  </a:txBody>
                  <a:tcPr marL="91427" marR="91427" anchor="ctr">
                    <a:solidFill>
                      <a:schemeClr val="bg1"/>
                    </a:solidFill>
                  </a:tcPr>
                </a:tc>
                <a:extLst>
                  <a:ext uri="{0D108BD9-81ED-4DB2-BD59-A6C34878D82A}">
                    <a16:rowId xmlns:a16="http://schemas.microsoft.com/office/drawing/2014/main" val="2843758681"/>
                  </a:ext>
                </a:extLst>
              </a:tr>
              <a:tr h="311256">
                <a:tc>
                  <a:txBody>
                    <a:bodyPr/>
                    <a:lstStyle/>
                    <a:p>
                      <a:r>
                        <a:rPr lang="en-US" sz="1200" b="1" i="1" dirty="0"/>
                        <a:t>Co-Branding</a:t>
                      </a:r>
                    </a:p>
                  </a:txBody>
                  <a:tcPr marL="91427" marR="91427" anchor="ctr">
                    <a:solidFill>
                      <a:schemeClr val="accent5">
                        <a:lumMod val="40000"/>
                        <a:lumOff val="60000"/>
                      </a:schemeClr>
                    </a:solidFill>
                  </a:tcPr>
                </a:tc>
                <a:tc>
                  <a:txBody>
                    <a:bodyPr/>
                    <a:lstStyle/>
                    <a:p>
                      <a:r>
                        <a:rPr lang="en-US" sz="1200" dirty="0"/>
                        <a:t>Co-Branding relationships must be entered into HPMS</a:t>
                      </a:r>
                    </a:p>
                  </a:txBody>
                  <a:tcPr marL="91427" marR="91427" anchor="ctr">
                    <a:solidFill>
                      <a:schemeClr val="bg1"/>
                    </a:solidFill>
                  </a:tcPr>
                </a:tc>
                <a:tc>
                  <a:txBody>
                    <a:bodyPr/>
                    <a:lstStyle/>
                    <a:p>
                      <a:r>
                        <a:rPr lang="en-US" sz="1200" dirty="0"/>
                        <a:t>BCBSKS is co-branding with Prime</a:t>
                      </a:r>
                    </a:p>
                  </a:txBody>
                  <a:tcPr marL="91427" marR="91427" anchor="ctr">
                    <a:solidFill>
                      <a:schemeClr val="bg1"/>
                    </a:solidFill>
                  </a:tcPr>
                </a:tc>
                <a:extLst>
                  <a:ext uri="{0D108BD9-81ED-4DB2-BD59-A6C34878D82A}">
                    <a16:rowId xmlns:a16="http://schemas.microsoft.com/office/drawing/2014/main" val="2064430470"/>
                  </a:ext>
                </a:extLst>
              </a:tr>
              <a:tr h="311256">
                <a:tc>
                  <a:txBody>
                    <a:bodyPr/>
                    <a:lstStyle/>
                    <a:p>
                      <a:r>
                        <a:rPr lang="en-US" sz="1200" b="1" i="1" dirty="0"/>
                        <a:t>Co-Branding with Providers</a:t>
                      </a:r>
                    </a:p>
                  </a:txBody>
                  <a:tcPr marL="91427" marR="91427" anchor="ctr">
                    <a:solidFill>
                      <a:schemeClr val="accent5">
                        <a:lumMod val="40000"/>
                        <a:lumOff val="60000"/>
                      </a:schemeClr>
                    </a:solidFill>
                  </a:tcPr>
                </a:tc>
                <a:tc>
                  <a:txBody>
                    <a:bodyPr/>
                    <a:lstStyle/>
                    <a:p>
                      <a:r>
                        <a:rPr lang="en-US" sz="1200" dirty="0"/>
                        <a:t>Plans may include name/logo of co-branding entities</a:t>
                      </a:r>
                    </a:p>
                  </a:txBody>
                  <a:tcPr marL="91427" marR="91427" anchor="ctr">
                    <a:solidFill>
                      <a:schemeClr val="bg1"/>
                    </a:solidFill>
                  </a:tcPr>
                </a:tc>
                <a:tc>
                  <a:txBody>
                    <a:bodyPr/>
                    <a:lstStyle/>
                    <a:p>
                      <a:r>
                        <a:rPr lang="en-US" sz="1200" dirty="0"/>
                        <a:t>Currently not applicable</a:t>
                      </a:r>
                    </a:p>
                  </a:txBody>
                  <a:tcPr marL="91427" marR="91427" anchor="ctr">
                    <a:solidFill>
                      <a:schemeClr val="bg1"/>
                    </a:solidFill>
                  </a:tcPr>
                </a:tc>
                <a:extLst>
                  <a:ext uri="{0D108BD9-81ED-4DB2-BD59-A6C34878D82A}">
                    <a16:rowId xmlns:a16="http://schemas.microsoft.com/office/drawing/2014/main" val="4252697707"/>
                  </a:ext>
                </a:extLst>
              </a:tr>
            </a:tbl>
          </a:graphicData>
        </a:graphic>
      </p:graphicFrame>
      <p:grpSp>
        <p:nvGrpSpPr>
          <p:cNvPr id="7" name="Group 6">
            <a:extLst>
              <a:ext uri="{FF2B5EF4-FFF2-40B4-BE49-F238E27FC236}">
                <a16:creationId xmlns:a16="http://schemas.microsoft.com/office/drawing/2014/main" id="{5A792C3B-DA75-40C0-8935-8B454248ABDB}"/>
              </a:ext>
            </a:extLst>
          </p:cNvPr>
          <p:cNvGrpSpPr/>
          <p:nvPr/>
        </p:nvGrpSpPr>
        <p:grpSpPr>
          <a:xfrm>
            <a:off x="10567137" y="131589"/>
            <a:ext cx="1498030" cy="350334"/>
            <a:chOff x="7596004" y="163491"/>
            <a:chExt cx="1563993" cy="365760"/>
          </a:xfrm>
        </p:grpSpPr>
        <p:sp>
          <p:nvSpPr>
            <p:cNvPr id="8" name="Rectangle 7">
              <a:extLst>
                <a:ext uri="{FF2B5EF4-FFF2-40B4-BE49-F238E27FC236}">
                  <a16:creationId xmlns:a16="http://schemas.microsoft.com/office/drawing/2014/main" id="{1FE6185A-AC56-4B90-A38D-8153EA36043D}"/>
                </a:ext>
              </a:extLst>
            </p:cNvPr>
            <p:cNvSpPr/>
            <p:nvPr/>
          </p:nvSpPr>
          <p:spPr>
            <a:xfrm>
              <a:off x="7596004"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9BAFC5-01E7-488E-89E8-1950678CE25F}"/>
                </a:ext>
              </a:extLst>
            </p:cNvPr>
            <p:cNvSpPr/>
            <p:nvPr/>
          </p:nvSpPr>
          <p:spPr>
            <a:xfrm>
              <a:off x="7995415" y="163491"/>
              <a:ext cx="365760" cy="365760"/>
            </a:xfrm>
            <a:prstGeom prst="rect">
              <a:avLst/>
            </a:prstGeom>
            <a:solidFill>
              <a:srgbClr val="A4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11" name="Rectangle 10">
              <a:extLst>
                <a:ext uri="{FF2B5EF4-FFF2-40B4-BE49-F238E27FC236}">
                  <a16:creationId xmlns:a16="http://schemas.microsoft.com/office/drawing/2014/main" id="{FEA9A142-8C95-4B55-8846-6F42502B3662}"/>
                </a:ext>
              </a:extLst>
            </p:cNvPr>
            <p:cNvSpPr/>
            <p:nvPr/>
          </p:nvSpPr>
          <p:spPr>
            <a:xfrm>
              <a:off x="8394826" y="163491"/>
              <a:ext cx="365760" cy="365760"/>
            </a:xfrm>
            <a:prstGeom prst="rect">
              <a:avLst/>
            </a:prstGeom>
            <a:solidFill>
              <a:srgbClr val="309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t>
              </a:r>
              <a:endParaRPr lang="en-US" dirty="0"/>
            </a:p>
          </p:txBody>
        </p:sp>
        <p:sp>
          <p:nvSpPr>
            <p:cNvPr id="12" name="Rectangle 11">
              <a:extLst>
                <a:ext uri="{FF2B5EF4-FFF2-40B4-BE49-F238E27FC236}">
                  <a16:creationId xmlns:a16="http://schemas.microsoft.com/office/drawing/2014/main" id="{2849CF99-018A-4B71-9561-D854C379B869}"/>
                </a:ext>
              </a:extLst>
            </p:cNvPr>
            <p:cNvSpPr/>
            <p:nvPr/>
          </p:nvSpPr>
          <p:spPr>
            <a:xfrm>
              <a:off x="8794237" y="163491"/>
              <a:ext cx="365760" cy="365760"/>
            </a:xfrm>
            <a:prstGeom prst="rect">
              <a:avLst/>
            </a:prstGeom>
            <a:solidFill>
              <a:srgbClr val="009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grpSp>
      <p:sp>
        <p:nvSpPr>
          <p:cNvPr id="14" name="Rectangle 13">
            <a:extLst>
              <a:ext uri="{FF2B5EF4-FFF2-40B4-BE49-F238E27FC236}">
                <a16:creationId xmlns:a16="http://schemas.microsoft.com/office/drawing/2014/main" id="{FF94F61C-AE5A-49D9-A6D8-1503C883046C}"/>
              </a:ext>
            </a:extLst>
          </p:cNvPr>
          <p:cNvSpPr/>
          <p:nvPr/>
        </p:nvSpPr>
        <p:spPr>
          <a:xfrm>
            <a:off x="514350" y="6451900"/>
            <a:ext cx="8770466" cy="215444"/>
          </a:xfrm>
          <a:prstGeom prst="rect">
            <a:avLst/>
          </a:prstGeom>
        </p:spPr>
        <p:txBody>
          <a:bodyPr wrap="square">
            <a:spAutoFit/>
          </a:bodyPr>
          <a:lstStyle/>
          <a:p>
            <a:r>
              <a:rPr lang="en-US" sz="800" b="1" i="1" dirty="0">
                <a:solidFill>
                  <a:srgbClr val="5A656F"/>
                </a:solidFill>
                <a:latin typeface="Calibri" panose="020F0502020204030204"/>
              </a:rPr>
              <a:t>Source: </a:t>
            </a:r>
            <a:r>
              <a:rPr lang="en-US" sz="800" i="1" dirty="0">
                <a:solidFill>
                  <a:srgbClr val="5A656F"/>
                </a:solidFill>
                <a:latin typeface="Calibri" panose="020F0502020204030204"/>
              </a:rPr>
              <a:t>Medicare Marketing and Communications Guidelines, 2019</a:t>
            </a:r>
          </a:p>
        </p:txBody>
      </p:sp>
      <p:sp>
        <p:nvSpPr>
          <p:cNvPr id="13" name="Rectangle 12">
            <a:extLst>
              <a:ext uri="{FF2B5EF4-FFF2-40B4-BE49-F238E27FC236}">
                <a16:creationId xmlns:a16="http://schemas.microsoft.com/office/drawing/2014/main" id="{88B88FB4-873C-4C5E-8316-5805CF6BD9E3}"/>
              </a:ext>
            </a:extLst>
          </p:cNvPr>
          <p:cNvSpPr/>
          <p:nvPr/>
        </p:nvSpPr>
        <p:spPr>
          <a:xfrm>
            <a:off x="342900" y="6368494"/>
            <a:ext cx="3895725" cy="2799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78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120F23E7-200B-365B-C5BE-1140A72A31DF}"/>
              </a:ext>
            </a:extLst>
          </p:cNvPr>
          <p:cNvSpPr>
            <a:spLocks noGrp="1"/>
          </p:cNvSpPr>
          <p:nvPr>
            <p:ph type="chart" sz="quarter" idx="11"/>
          </p:nvPr>
        </p:nvSpPr>
        <p:spPr>
          <a:xfrm>
            <a:off x="764117" y="1358153"/>
            <a:ext cx="10132483" cy="4336211"/>
          </a:xfrm>
        </p:spPr>
        <p:txBody>
          <a:bodyPr/>
          <a:lstStyle/>
          <a:p>
            <a:endParaRPr lang="en-US" dirty="0"/>
          </a:p>
        </p:txBody>
      </p:sp>
      <p:sp>
        <p:nvSpPr>
          <p:cNvPr id="3" name="Text Placeholder 2">
            <a:extLst>
              <a:ext uri="{FF2B5EF4-FFF2-40B4-BE49-F238E27FC236}">
                <a16:creationId xmlns:a16="http://schemas.microsoft.com/office/drawing/2014/main" id="{306DB97B-A60E-1C7B-F623-3E915D223AE8}"/>
              </a:ext>
            </a:extLst>
          </p:cNvPr>
          <p:cNvSpPr>
            <a:spLocks noGrp="1"/>
          </p:cNvSpPr>
          <p:nvPr>
            <p:ph type="body" sz="quarter" idx="21"/>
          </p:nvPr>
        </p:nvSpPr>
        <p:spPr/>
        <p:txBody>
          <a:bodyPr/>
          <a:lstStyle/>
          <a:p>
            <a:r>
              <a:rPr lang="en-US" sz="2800" dirty="0"/>
              <a:t>2025 BMA PPO Topeka Region  </a:t>
            </a:r>
            <a:r>
              <a:rPr lang="en-US" sz="2800" dirty="0">
                <a:solidFill>
                  <a:srgbClr val="FF0000"/>
                </a:solidFill>
              </a:rPr>
              <a:t>*changes in red*</a:t>
            </a:r>
          </a:p>
          <a:p>
            <a:endParaRPr lang="en-US" dirty="0"/>
          </a:p>
        </p:txBody>
      </p:sp>
      <p:pic>
        <p:nvPicPr>
          <p:cNvPr id="5" name="Picture 4">
            <a:extLst>
              <a:ext uri="{FF2B5EF4-FFF2-40B4-BE49-F238E27FC236}">
                <a16:creationId xmlns:a16="http://schemas.microsoft.com/office/drawing/2014/main" id="{D3073AC4-CFFE-83AC-A785-D0805534AED9}"/>
              </a:ext>
            </a:extLst>
          </p:cNvPr>
          <p:cNvPicPr>
            <a:picLocks noChangeAspect="1"/>
          </p:cNvPicPr>
          <p:nvPr/>
        </p:nvPicPr>
        <p:blipFill>
          <a:blip r:embed="rId2"/>
          <a:stretch>
            <a:fillRect/>
          </a:stretch>
        </p:blipFill>
        <p:spPr>
          <a:xfrm>
            <a:off x="763757" y="1406945"/>
            <a:ext cx="3374092" cy="4238625"/>
          </a:xfrm>
          <a:prstGeom prst="rect">
            <a:avLst/>
          </a:prstGeom>
        </p:spPr>
      </p:pic>
      <p:pic>
        <p:nvPicPr>
          <p:cNvPr id="7" name="Picture 6">
            <a:extLst>
              <a:ext uri="{FF2B5EF4-FFF2-40B4-BE49-F238E27FC236}">
                <a16:creationId xmlns:a16="http://schemas.microsoft.com/office/drawing/2014/main" id="{CF948F4E-3938-221E-4316-B17929FCE91D}"/>
              </a:ext>
            </a:extLst>
          </p:cNvPr>
          <p:cNvPicPr>
            <a:picLocks noChangeAspect="1"/>
          </p:cNvPicPr>
          <p:nvPr/>
        </p:nvPicPr>
        <p:blipFill>
          <a:blip r:embed="rId3"/>
          <a:stretch>
            <a:fillRect/>
          </a:stretch>
        </p:blipFill>
        <p:spPr>
          <a:xfrm>
            <a:off x="4137849" y="1397420"/>
            <a:ext cx="2809875" cy="4248150"/>
          </a:xfrm>
          <a:prstGeom prst="rect">
            <a:avLst/>
          </a:prstGeom>
        </p:spPr>
      </p:pic>
    </p:spTree>
    <p:extLst>
      <p:ext uri="{BB962C8B-B14F-4D97-AF65-F5344CB8AC3E}">
        <p14:creationId xmlns:p14="http://schemas.microsoft.com/office/powerpoint/2010/main" val="245198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B652-0090-0F2E-928A-EFCAC1A83591}"/>
              </a:ext>
            </a:extLst>
          </p:cNvPr>
          <p:cNvSpPr>
            <a:spLocks noGrp="1"/>
          </p:cNvSpPr>
          <p:nvPr>
            <p:ph type="title"/>
          </p:nvPr>
        </p:nvSpPr>
        <p:spPr/>
        <p:txBody>
          <a:bodyPr>
            <a:normAutofit fontScale="90000"/>
          </a:bodyPr>
          <a:lstStyle/>
          <a:p>
            <a:r>
              <a:rPr lang="en-US" sz="3200" dirty="0"/>
              <a:t>2025 BMA PPO Wichita Region  </a:t>
            </a:r>
            <a:r>
              <a:rPr lang="en-US" sz="3200" dirty="0">
                <a:solidFill>
                  <a:srgbClr val="FF0000"/>
                </a:solidFill>
              </a:rPr>
              <a:t>*changes in red and </a:t>
            </a:r>
            <a:r>
              <a:rPr lang="en-US" sz="3200" dirty="0">
                <a:solidFill>
                  <a:schemeClr val="accent1"/>
                </a:solidFill>
              </a:rPr>
              <a:t>green</a:t>
            </a:r>
            <a:r>
              <a:rPr lang="en-US" sz="3200" dirty="0">
                <a:solidFill>
                  <a:srgbClr val="FF0000"/>
                </a:solidFill>
              </a:rPr>
              <a:t>*</a:t>
            </a:r>
            <a:br>
              <a:rPr lang="en-US" sz="3200" dirty="0">
                <a:solidFill>
                  <a:srgbClr val="FF0000"/>
                </a:solidFill>
              </a:rPr>
            </a:br>
            <a:endParaRPr lang="en-US" dirty="0"/>
          </a:p>
        </p:txBody>
      </p:sp>
      <p:pic>
        <p:nvPicPr>
          <p:cNvPr id="6" name="Content Placeholder 5">
            <a:extLst>
              <a:ext uri="{FF2B5EF4-FFF2-40B4-BE49-F238E27FC236}">
                <a16:creationId xmlns:a16="http://schemas.microsoft.com/office/drawing/2014/main" id="{EEDF9602-7D1B-5BAF-8284-6A1AA7AEEC18}"/>
              </a:ext>
            </a:extLst>
          </p:cNvPr>
          <p:cNvPicPr>
            <a:picLocks noGrp="1" noChangeAspect="1"/>
          </p:cNvPicPr>
          <p:nvPr>
            <p:ph idx="10"/>
          </p:nvPr>
        </p:nvPicPr>
        <p:blipFill>
          <a:blip r:embed="rId2"/>
          <a:stretch>
            <a:fillRect/>
          </a:stretch>
        </p:blipFill>
        <p:spPr>
          <a:xfrm>
            <a:off x="757189" y="1041142"/>
            <a:ext cx="2945239" cy="5297197"/>
          </a:xfrm>
        </p:spPr>
      </p:pic>
      <p:pic>
        <p:nvPicPr>
          <p:cNvPr id="10" name="Content Placeholder 9">
            <a:extLst>
              <a:ext uri="{FF2B5EF4-FFF2-40B4-BE49-F238E27FC236}">
                <a16:creationId xmlns:a16="http://schemas.microsoft.com/office/drawing/2014/main" id="{C6C908E3-3BF1-CFEB-8FFF-C2A7E4FC9A20}"/>
              </a:ext>
            </a:extLst>
          </p:cNvPr>
          <p:cNvPicPr>
            <a:picLocks noGrp="1" noChangeAspect="1"/>
          </p:cNvPicPr>
          <p:nvPr>
            <p:ph idx="11"/>
          </p:nvPr>
        </p:nvPicPr>
        <p:blipFill>
          <a:blip r:embed="rId3"/>
          <a:stretch>
            <a:fillRect/>
          </a:stretch>
        </p:blipFill>
        <p:spPr>
          <a:xfrm>
            <a:off x="6511293" y="1041141"/>
            <a:ext cx="2625984" cy="4848671"/>
          </a:xfrm>
        </p:spPr>
      </p:pic>
      <p:pic>
        <p:nvPicPr>
          <p:cNvPr id="4" name="Picture 3">
            <a:extLst>
              <a:ext uri="{FF2B5EF4-FFF2-40B4-BE49-F238E27FC236}">
                <a16:creationId xmlns:a16="http://schemas.microsoft.com/office/drawing/2014/main" id="{C31B2E32-BAB1-FBF9-17A6-068F6AE8DED1}"/>
              </a:ext>
            </a:extLst>
          </p:cNvPr>
          <p:cNvPicPr>
            <a:picLocks noChangeAspect="1"/>
          </p:cNvPicPr>
          <p:nvPr/>
        </p:nvPicPr>
        <p:blipFill>
          <a:blip r:embed="rId4"/>
          <a:stretch>
            <a:fillRect/>
          </a:stretch>
        </p:blipFill>
        <p:spPr>
          <a:xfrm>
            <a:off x="3702428" y="1041141"/>
            <a:ext cx="2808865" cy="5077271"/>
          </a:xfrm>
          <a:prstGeom prst="rect">
            <a:avLst/>
          </a:prstGeom>
        </p:spPr>
      </p:pic>
      <p:pic>
        <p:nvPicPr>
          <p:cNvPr id="7" name="Picture 6">
            <a:extLst>
              <a:ext uri="{FF2B5EF4-FFF2-40B4-BE49-F238E27FC236}">
                <a16:creationId xmlns:a16="http://schemas.microsoft.com/office/drawing/2014/main" id="{B69613CD-DF4E-1E91-6755-7EC934ACD51F}"/>
              </a:ext>
            </a:extLst>
          </p:cNvPr>
          <p:cNvPicPr>
            <a:picLocks noChangeAspect="1"/>
          </p:cNvPicPr>
          <p:nvPr/>
        </p:nvPicPr>
        <p:blipFill>
          <a:blip r:embed="rId5"/>
          <a:stretch>
            <a:fillRect/>
          </a:stretch>
        </p:blipFill>
        <p:spPr>
          <a:xfrm>
            <a:off x="9137277" y="1041141"/>
            <a:ext cx="3054723" cy="4848670"/>
          </a:xfrm>
          <a:prstGeom prst="rect">
            <a:avLst/>
          </a:prstGeom>
        </p:spPr>
      </p:pic>
    </p:spTree>
    <p:extLst>
      <p:ext uri="{BB962C8B-B14F-4D97-AF65-F5344CB8AC3E}">
        <p14:creationId xmlns:p14="http://schemas.microsoft.com/office/powerpoint/2010/main" val="340388337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5717C-1D2C-47A1-074B-8479002027B6}"/>
              </a:ext>
            </a:extLst>
          </p:cNvPr>
          <p:cNvSpPr>
            <a:spLocks noGrp="1"/>
          </p:cNvSpPr>
          <p:nvPr>
            <p:ph type="title"/>
          </p:nvPr>
        </p:nvSpPr>
        <p:spPr/>
        <p:txBody>
          <a:bodyPr>
            <a:normAutofit fontScale="90000"/>
          </a:bodyPr>
          <a:lstStyle/>
          <a:p>
            <a:r>
              <a:rPr lang="en-US" sz="2800" dirty="0"/>
              <a:t>2025 BMA PPO Wichita Region  </a:t>
            </a:r>
            <a:r>
              <a:rPr lang="en-US" sz="2800" dirty="0">
                <a:solidFill>
                  <a:srgbClr val="FF0000"/>
                </a:solidFill>
              </a:rPr>
              <a:t>*changes in red*</a:t>
            </a:r>
            <a:br>
              <a:rPr lang="en-US" sz="2800" dirty="0">
                <a:solidFill>
                  <a:srgbClr val="FF0000"/>
                </a:solidFill>
              </a:rPr>
            </a:br>
            <a:endParaRPr lang="en-US" dirty="0"/>
          </a:p>
        </p:txBody>
      </p:sp>
      <p:pic>
        <p:nvPicPr>
          <p:cNvPr id="6" name="Content Placeholder 5">
            <a:extLst>
              <a:ext uri="{FF2B5EF4-FFF2-40B4-BE49-F238E27FC236}">
                <a16:creationId xmlns:a16="http://schemas.microsoft.com/office/drawing/2014/main" id="{F31C38BE-C24C-EF78-35BF-4DC493F28619}"/>
              </a:ext>
            </a:extLst>
          </p:cNvPr>
          <p:cNvPicPr>
            <a:picLocks noGrp="1" noChangeAspect="1"/>
          </p:cNvPicPr>
          <p:nvPr>
            <p:ph idx="10"/>
          </p:nvPr>
        </p:nvPicPr>
        <p:blipFill>
          <a:blip r:embed="rId2"/>
          <a:stretch>
            <a:fillRect/>
          </a:stretch>
        </p:blipFill>
        <p:spPr>
          <a:xfrm>
            <a:off x="850947" y="1144073"/>
            <a:ext cx="3448050" cy="4550756"/>
          </a:xfrm>
        </p:spPr>
      </p:pic>
      <p:sp>
        <p:nvSpPr>
          <p:cNvPr id="4" name="Content Placeholder 3">
            <a:extLst>
              <a:ext uri="{FF2B5EF4-FFF2-40B4-BE49-F238E27FC236}">
                <a16:creationId xmlns:a16="http://schemas.microsoft.com/office/drawing/2014/main" id="{ACC50F78-AC82-05EF-0A51-56A5552057E8}"/>
              </a:ext>
            </a:extLst>
          </p:cNvPr>
          <p:cNvSpPr>
            <a:spLocks noGrp="1"/>
          </p:cNvSpPr>
          <p:nvPr>
            <p:ph idx="11"/>
          </p:nvPr>
        </p:nvSpPr>
        <p:spPr>
          <a:xfrm flipH="1">
            <a:off x="11447584" y="6273053"/>
            <a:ext cx="45719" cy="65288"/>
          </a:xfrm>
        </p:spPr>
        <p:txBody>
          <a:bodyPr>
            <a:normAutofit fontScale="25000" lnSpcReduction="20000"/>
          </a:bodyPr>
          <a:lstStyle/>
          <a:p>
            <a:endParaRPr lang="en-US" dirty="0"/>
          </a:p>
        </p:txBody>
      </p:sp>
      <p:pic>
        <p:nvPicPr>
          <p:cNvPr id="8" name="Picture 7">
            <a:extLst>
              <a:ext uri="{FF2B5EF4-FFF2-40B4-BE49-F238E27FC236}">
                <a16:creationId xmlns:a16="http://schemas.microsoft.com/office/drawing/2014/main" id="{EA5160FF-68DE-15CC-2837-3CEDB8EDD744}"/>
              </a:ext>
            </a:extLst>
          </p:cNvPr>
          <p:cNvPicPr>
            <a:picLocks noChangeAspect="1"/>
          </p:cNvPicPr>
          <p:nvPr/>
        </p:nvPicPr>
        <p:blipFill>
          <a:blip r:embed="rId3"/>
          <a:stretch>
            <a:fillRect/>
          </a:stretch>
        </p:blipFill>
        <p:spPr>
          <a:xfrm>
            <a:off x="4235378" y="1144073"/>
            <a:ext cx="3086100" cy="4496968"/>
          </a:xfrm>
          <a:prstGeom prst="rect">
            <a:avLst/>
          </a:prstGeom>
        </p:spPr>
      </p:pic>
    </p:spTree>
    <p:extLst>
      <p:ext uri="{BB962C8B-B14F-4D97-AF65-F5344CB8AC3E}">
        <p14:creationId xmlns:p14="http://schemas.microsoft.com/office/powerpoint/2010/main" val="16185417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3386-51E2-4E44-ABB4-E0C2FE8D6B39}"/>
              </a:ext>
            </a:extLst>
          </p:cNvPr>
          <p:cNvSpPr>
            <a:spLocks noGrp="1"/>
          </p:cNvSpPr>
          <p:nvPr>
            <p:ph type="title"/>
          </p:nvPr>
        </p:nvSpPr>
        <p:spPr>
          <a:xfrm>
            <a:off x="750802" y="258920"/>
            <a:ext cx="10349377" cy="521481"/>
          </a:xfrm>
        </p:spPr>
        <p:txBody>
          <a:bodyPr>
            <a:normAutofit fontScale="90000"/>
          </a:bodyPr>
          <a:lstStyle/>
          <a:p>
            <a:r>
              <a:rPr lang="en-US" dirty="0"/>
              <a:t>2025 BMA Choice, Freedom and Comprehensive plan Service Area</a:t>
            </a:r>
          </a:p>
        </p:txBody>
      </p:sp>
      <p:sp>
        <p:nvSpPr>
          <p:cNvPr id="7" name="TextBox 6">
            <a:extLst>
              <a:ext uri="{FF2B5EF4-FFF2-40B4-BE49-F238E27FC236}">
                <a16:creationId xmlns:a16="http://schemas.microsoft.com/office/drawing/2014/main" id="{89013368-EDA2-4BD8-8B72-2588BDA92AAC}"/>
              </a:ext>
            </a:extLst>
          </p:cNvPr>
          <p:cNvSpPr txBox="1"/>
          <p:nvPr/>
        </p:nvSpPr>
        <p:spPr>
          <a:xfrm>
            <a:off x="5530808" y="1428465"/>
            <a:ext cx="6537927" cy="1569853"/>
          </a:xfrm>
          <a:prstGeom prst="rect">
            <a:avLst/>
          </a:prstGeom>
          <a:noFill/>
        </p:spPr>
        <p:txBody>
          <a:bodyPr wrap="square" rtlCol="0">
            <a:spAutoFit/>
          </a:bodyPr>
          <a:lstStyle/>
          <a:p>
            <a:pPr marL="380990" indent="-380990">
              <a:buFont typeface="Arial" panose="020B0604020202020204" pitchFamily="34" charset="0"/>
              <a:buChar char="•"/>
            </a:pPr>
            <a:endParaRPr lang="en-US" sz="2133" b="1" dirty="0">
              <a:latin typeface="Georgia" panose="02040502050405020303" pitchFamily="18" charset="0"/>
            </a:endParaRPr>
          </a:p>
          <a:p>
            <a:pPr marL="380990" indent="-380990">
              <a:buFont typeface="Arial" panose="020B0604020202020204" pitchFamily="34" charset="0"/>
              <a:buChar char="•"/>
            </a:pPr>
            <a:r>
              <a:rPr lang="en-US" sz="1867" b="1" dirty="0">
                <a:latin typeface="Georgia" panose="02040502050405020303" pitchFamily="18" charset="0"/>
              </a:rPr>
              <a:t>$0 Blue Medicare Advantage Choice and Blue Medicare Advantage Freedom</a:t>
            </a:r>
          </a:p>
          <a:p>
            <a:pPr marL="380990" indent="-380990">
              <a:buFont typeface="Arial" panose="020B0604020202020204" pitchFamily="34" charset="0"/>
              <a:buChar char="•"/>
            </a:pPr>
            <a:r>
              <a:rPr lang="en-US" sz="1867" b="1" dirty="0">
                <a:latin typeface="Georgia" panose="02040502050405020303" pitchFamily="18" charset="0"/>
              </a:rPr>
              <a:t>$40 Blue Medicare Advantage Comprehensive</a:t>
            </a:r>
          </a:p>
          <a:p>
            <a:pPr marL="380990" indent="-380990">
              <a:buFont typeface="Arial" panose="020B0604020202020204" pitchFamily="34" charset="0"/>
              <a:buChar char="•"/>
            </a:pPr>
            <a:r>
              <a:rPr lang="en-US" sz="1867" b="1" dirty="0">
                <a:solidFill>
                  <a:srgbClr val="FF0000"/>
                </a:solidFill>
                <a:latin typeface="Georgia" panose="02040502050405020303" pitchFamily="18" charset="0"/>
              </a:rPr>
              <a:t>41 Counties – 14 New counties added in 2025</a:t>
            </a:r>
          </a:p>
        </p:txBody>
      </p:sp>
      <p:pic>
        <p:nvPicPr>
          <p:cNvPr id="5" name="Picture 4">
            <a:extLst>
              <a:ext uri="{FF2B5EF4-FFF2-40B4-BE49-F238E27FC236}">
                <a16:creationId xmlns:a16="http://schemas.microsoft.com/office/drawing/2014/main" id="{851FE229-BF51-833E-FBE7-6E9ECA5D90E0}"/>
              </a:ext>
            </a:extLst>
          </p:cNvPr>
          <p:cNvPicPr>
            <a:picLocks noChangeAspect="1"/>
          </p:cNvPicPr>
          <p:nvPr/>
        </p:nvPicPr>
        <p:blipFill>
          <a:blip r:embed="rId2"/>
          <a:stretch>
            <a:fillRect/>
          </a:stretch>
        </p:blipFill>
        <p:spPr>
          <a:xfrm>
            <a:off x="468406" y="1502424"/>
            <a:ext cx="4563112" cy="4363059"/>
          </a:xfrm>
          <a:prstGeom prst="rect">
            <a:avLst/>
          </a:prstGeom>
        </p:spPr>
      </p:pic>
    </p:spTree>
    <p:extLst>
      <p:ext uri="{BB962C8B-B14F-4D97-AF65-F5344CB8AC3E}">
        <p14:creationId xmlns:p14="http://schemas.microsoft.com/office/powerpoint/2010/main" val="83071426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uHearing Theme">
  <a:themeElements>
    <a:clrScheme name="TruHearing">
      <a:dk1>
        <a:srgbClr val="6E6E6E"/>
      </a:dk1>
      <a:lt1>
        <a:srgbClr val="FFFFFF"/>
      </a:lt1>
      <a:dk2>
        <a:srgbClr val="00B55D"/>
      </a:dk2>
      <a:lt2>
        <a:srgbClr val="BDE8B7"/>
      </a:lt2>
      <a:accent1>
        <a:srgbClr val="00B55D"/>
      </a:accent1>
      <a:accent2>
        <a:srgbClr val="555555"/>
      </a:accent2>
      <a:accent3>
        <a:srgbClr val="BEBEBE"/>
      </a:accent3>
      <a:accent4>
        <a:srgbClr val="00B0AB"/>
      </a:accent4>
      <a:accent5>
        <a:srgbClr val="D8C74B"/>
      </a:accent5>
      <a:accent6>
        <a:srgbClr val="F14A41"/>
      </a:accent6>
      <a:hlink>
        <a:srgbClr val="00B55D"/>
      </a:hlink>
      <a:folHlink>
        <a:srgbClr val="6E6E6E"/>
      </a:folHlink>
    </a:clrScheme>
    <a:fontScheme name="TruHear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PBEM - ADA">
      <a:dk1>
        <a:srgbClr val="000000"/>
      </a:dk1>
      <a:lt1>
        <a:srgbClr val="FFFFFF"/>
      </a:lt1>
      <a:dk2>
        <a:srgbClr val="36982E"/>
      </a:dk2>
      <a:lt2>
        <a:srgbClr val="FFFFFF"/>
      </a:lt2>
      <a:accent1>
        <a:srgbClr val="36982E"/>
      </a:accent1>
      <a:accent2>
        <a:srgbClr val="9F248F"/>
      </a:accent2>
      <a:accent3>
        <a:srgbClr val="767777"/>
      </a:accent3>
      <a:accent4>
        <a:srgbClr val="227B13"/>
      </a:accent4>
      <a:accent5>
        <a:srgbClr val="9F248F"/>
      </a:accent5>
      <a:accent6>
        <a:srgbClr val="A4A7A9"/>
      </a:accent6>
      <a:hlink>
        <a:srgbClr val="227B13"/>
      </a:hlink>
      <a:folHlink>
        <a:srgbClr val="9F24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A715B7F3B5784D87D4B1F7FED18354" ma:contentTypeVersion="15" ma:contentTypeDescription="Create a new document." ma:contentTypeScope="" ma:versionID="d9bcf52d7595ef238cf340112ea74f1f">
  <xsd:schema xmlns:xsd="http://www.w3.org/2001/XMLSchema" xmlns:xs="http://www.w3.org/2001/XMLSchema" xmlns:p="http://schemas.microsoft.com/office/2006/metadata/properties" xmlns:ns1="http://schemas.microsoft.com/sharepoint/v3" xmlns:ns3="872d8b48-d4c6-49c7-81d8-9031a4029ac1" xmlns:ns4="02f7829b-b49e-444f-b287-a2ffdd390763" targetNamespace="http://schemas.microsoft.com/office/2006/metadata/properties" ma:root="true" ma:fieldsID="35b2997225512b9f230ca1bed32d6506" ns1:_="" ns3:_="" ns4:_="">
    <xsd:import namespace="http://schemas.microsoft.com/sharepoint/v3"/>
    <xsd:import namespace="872d8b48-d4c6-49c7-81d8-9031a4029ac1"/>
    <xsd:import namespace="02f7829b-b49e-444f-b287-a2ffdd390763"/>
    <xsd:element name="properties">
      <xsd:complexType>
        <xsd:sequence>
          <xsd:element name="documentManagement">
            <xsd:complexType>
              <xsd:all>
                <xsd:element ref="ns3:MediaServiceMetadata" minOccurs="0"/>
                <xsd:element ref="ns3:MediaServiceFastMetadata" minOccurs="0"/>
                <xsd:element ref="ns3:MediaServiceAutoTags" minOccurs="0"/>
                <xsd:element ref="ns1:_ip_UnifiedCompliancePolicyProperties" minOccurs="0"/>
                <xsd:element ref="ns1:_ip_UnifiedCompliancePolicyUIAction" minOccurs="0"/>
                <xsd:element ref="ns3:MediaServiceDateTake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2d8b48-d4c6-49c7-81d8-9031a4029a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f7829b-b49e-444f-b287-a2ffdd3907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24A6A-C48A-46FF-9196-79EE9D98DDED}">
  <ds:schemaRefs>
    <ds:schemaRef ds:uri="02f7829b-b49e-444f-b287-a2ffdd390763"/>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872d8b48-d4c6-49c7-81d8-9031a4029ac1"/>
    <ds:schemaRef ds:uri="http://schemas.microsoft.com/sharepoint/v3"/>
  </ds:schemaRefs>
</ds:datastoreItem>
</file>

<file path=customXml/itemProps2.xml><?xml version="1.0" encoding="utf-8"?>
<ds:datastoreItem xmlns:ds="http://schemas.openxmlformats.org/officeDocument/2006/customXml" ds:itemID="{0BFAC8D3-D531-4CA8-B9C0-76EC2327075F}">
  <ds:schemaRefs>
    <ds:schemaRef ds:uri="http://schemas.microsoft.com/sharepoint/v3/contenttype/forms"/>
  </ds:schemaRefs>
</ds:datastoreItem>
</file>

<file path=customXml/itemProps3.xml><?xml version="1.0" encoding="utf-8"?>
<ds:datastoreItem xmlns:ds="http://schemas.openxmlformats.org/officeDocument/2006/customXml" ds:itemID="{4F44CE32-8614-48A1-8DE4-299687BA6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2d8b48-d4c6-49c7-81d8-9031a4029ac1"/>
    <ds:schemaRef ds:uri="02f7829b-b49e-444f-b287-a2ffdd390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3422</TotalTime>
  <Words>5041</Words>
  <Application>Microsoft Office PowerPoint</Application>
  <PresentationFormat>Widescreen</PresentationFormat>
  <Paragraphs>681</Paragraphs>
  <Slides>56</Slides>
  <Notes>43</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74" baseType="lpstr">
      <vt:lpstr>.AppleSystemUIFont</vt:lpstr>
      <vt:lpstr>.HelveticaNeueDeskInterface-Regular</vt:lpstr>
      <vt:lpstr>Arial</vt:lpstr>
      <vt:lpstr>Arial Narrow</vt:lpstr>
      <vt:lpstr>Calibri</vt:lpstr>
      <vt:lpstr>Calibri (Body)</vt:lpstr>
      <vt:lpstr>Calibri Light</vt:lpstr>
      <vt:lpstr>Courier New</vt:lpstr>
      <vt:lpstr>Georgia</vt:lpstr>
      <vt:lpstr>Nexa</vt:lpstr>
      <vt:lpstr>Nexa Book</vt:lpstr>
      <vt:lpstr>Nexa Light</vt:lpstr>
      <vt:lpstr>Times New Roman</vt:lpstr>
      <vt:lpstr>Wingdings</vt:lpstr>
      <vt:lpstr>Custom Design</vt:lpstr>
      <vt:lpstr>TruHearing Theme</vt:lpstr>
      <vt:lpstr>2_Office Theme</vt:lpstr>
      <vt:lpstr>think-cell Slide</vt:lpstr>
      <vt:lpstr>Blue Cross Blue Shield of Kansas Medicare Advantage Sales Team Training</vt:lpstr>
      <vt:lpstr>Introductions</vt:lpstr>
      <vt:lpstr>2025 MA Benefit Changes</vt:lpstr>
      <vt:lpstr>PowerPoint Presentation</vt:lpstr>
      <vt:lpstr>PowerPoint Presentation</vt:lpstr>
      <vt:lpstr>PowerPoint Presentation</vt:lpstr>
      <vt:lpstr>2025 BMA PPO Wichita Region  *changes in red and green* </vt:lpstr>
      <vt:lpstr>2025 BMA PPO Wichita Region  *changes in red* </vt:lpstr>
      <vt:lpstr>2025 BMA Choice, Freedom and Comprehensive plan Service Area</vt:lpstr>
      <vt:lpstr>2025 BMA Choice (PPO) Plan Overview *Changes in Red and Green*</vt:lpstr>
      <vt:lpstr>2025 BMA Comprehensive (PPO) Plan Overview *Changes in Red and Green*</vt:lpstr>
      <vt:lpstr>2025 BMA Freedom (PPO) *Changes in Red*  *Note – No Part D coverage*</vt:lpstr>
      <vt:lpstr>Medicare Advantage: Eligibility and Enrollment</vt:lpstr>
      <vt:lpstr>PowerPoint Presentation</vt:lpstr>
      <vt:lpstr>PowerPoint Presentation</vt:lpstr>
      <vt:lpstr>PowerPoint Presentation</vt:lpstr>
      <vt:lpstr>PowerPoint Presentation</vt:lpstr>
      <vt:lpstr>CMS Requirements for  Sales Call Centers</vt:lpstr>
      <vt:lpstr>PowerPoint Presentation</vt:lpstr>
      <vt:lpstr>PowerPoint Presentation</vt:lpstr>
      <vt:lpstr>PowerPoint Presentation</vt:lpstr>
      <vt:lpstr>Medicare Advantage  Buyer Behaviors</vt:lpstr>
      <vt:lpstr>PowerPoint Presentation</vt:lpstr>
      <vt:lpstr>PowerPoint Presentation</vt:lpstr>
      <vt:lpstr>PowerPoint Presentation</vt:lpstr>
      <vt:lpstr>PowerPoint Presentation</vt:lpstr>
      <vt:lpstr>Blue Cross Blue Shield of Kansas: Medicare Advantage Product Overview</vt:lpstr>
      <vt:lpstr>PowerPoint Presentation</vt:lpstr>
      <vt:lpstr>PowerPoint Presentation</vt:lpstr>
      <vt:lpstr>PowerPoint Presentation</vt:lpstr>
      <vt:lpstr>Blue Cross Blue Shield of Kansas Supplemental Benefits Deep Dive</vt:lpstr>
      <vt:lpstr>Vision 101  </vt:lpstr>
      <vt:lpstr>PowerPoint Presentation</vt:lpstr>
      <vt:lpstr>PowerPoint Presentation</vt:lpstr>
      <vt:lpstr>PowerPoint Presentation</vt:lpstr>
      <vt:lpstr>PowerPoint Presentation</vt:lpstr>
      <vt:lpstr>BCBS KS Sales and Agent Training</vt:lpstr>
      <vt:lpstr>The Member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Blue Cross Blue Shield of Kansas: Medicare Advantage Pharmacy Benefits</vt:lpstr>
      <vt:lpstr>PowerPoint Presentation</vt:lpstr>
      <vt:lpstr>PowerPoint Presentation</vt:lpstr>
      <vt:lpstr>Closing Remarks</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Cross Blue Shield of Kansas Medicare Advantage Sales Team Training</dc:title>
  <dc:creator>Tim McCarthy</dc:creator>
  <cp:lastModifiedBy>Ryan Buck</cp:lastModifiedBy>
  <cp:revision>91</cp:revision>
  <cp:lastPrinted>2020-09-22T16:52:38Z</cp:lastPrinted>
  <dcterms:created xsi:type="dcterms:W3CDTF">2019-08-14T22:17:34Z</dcterms:created>
  <dcterms:modified xsi:type="dcterms:W3CDTF">2024-08-07T15:03:39Z</dcterms:modified>
</cp:coreProperties>
</file>